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8"/>
  </p:notesMasterIdLst>
  <p:handoutMasterIdLst>
    <p:handoutMasterId r:id="rId95"/>
  </p:handoutMasterIdLst>
  <p:sldIdLst>
    <p:sldId id="1025" r:id="rId6"/>
    <p:sldId id="1237" r:id="rId7"/>
    <p:sldId id="1235" r:id="rId9"/>
    <p:sldId id="1201" r:id="rId10"/>
    <p:sldId id="972" r:id="rId11"/>
    <p:sldId id="1244" r:id="rId12"/>
    <p:sldId id="770" r:id="rId13"/>
    <p:sldId id="1209" r:id="rId14"/>
    <p:sldId id="773" r:id="rId15"/>
    <p:sldId id="774" r:id="rId16"/>
    <p:sldId id="1210" r:id="rId17"/>
    <p:sldId id="776" r:id="rId18"/>
    <p:sldId id="1304" r:id="rId19"/>
    <p:sldId id="777" r:id="rId20"/>
    <p:sldId id="1211" r:id="rId21"/>
    <p:sldId id="1212" r:id="rId22"/>
    <p:sldId id="1245" r:id="rId23"/>
    <p:sldId id="782" r:id="rId24"/>
    <p:sldId id="1179" r:id="rId25"/>
    <p:sldId id="1180" r:id="rId26"/>
    <p:sldId id="1046" r:id="rId27"/>
    <p:sldId id="1047" r:id="rId28"/>
    <p:sldId id="1048" r:id="rId29"/>
    <p:sldId id="1141" r:id="rId30"/>
    <p:sldId id="1215" r:id="rId31"/>
    <p:sldId id="1216" r:id="rId32"/>
    <p:sldId id="783" r:id="rId33"/>
    <p:sldId id="1225" r:id="rId34"/>
    <p:sldId id="743" r:id="rId35"/>
    <p:sldId id="794" r:id="rId36"/>
    <p:sldId id="815" r:id="rId37"/>
    <p:sldId id="827" r:id="rId38"/>
    <p:sldId id="1392" r:id="rId39"/>
    <p:sldId id="818" r:id="rId40"/>
    <p:sldId id="819" r:id="rId41"/>
    <p:sldId id="804" r:id="rId42"/>
    <p:sldId id="805" r:id="rId43"/>
    <p:sldId id="802" r:id="rId44"/>
    <p:sldId id="803" r:id="rId45"/>
    <p:sldId id="820" r:id="rId46"/>
    <p:sldId id="1214" r:id="rId47"/>
    <p:sldId id="826" r:id="rId48"/>
    <p:sldId id="828" r:id="rId49"/>
    <p:sldId id="829" r:id="rId50"/>
    <p:sldId id="831" r:id="rId51"/>
    <p:sldId id="780" r:id="rId52"/>
    <p:sldId id="832" r:id="rId53"/>
    <p:sldId id="1181" r:id="rId54"/>
    <p:sldId id="1182" r:id="rId55"/>
    <p:sldId id="1307" r:id="rId56"/>
    <p:sldId id="1308" r:id="rId57"/>
    <p:sldId id="1183" r:id="rId58"/>
    <p:sldId id="1184" r:id="rId59"/>
    <p:sldId id="860" r:id="rId60"/>
    <p:sldId id="861" r:id="rId61"/>
    <p:sldId id="931" r:id="rId62"/>
    <p:sldId id="932" r:id="rId63"/>
    <p:sldId id="1090" r:id="rId64"/>
    <p:sldId id="1108" r:id="rId65"/>
    <p:sldId id="1112" r:id="rId66"/>
    <p:sldId id="1134" r:id="rId67"/>
    <p:sldId id="1109" r:id="rId68"/>
    <p:sldId id="1111" r:id="rId69"/>
    <p:sldId id="1133" r:id="rId70"/>
    <p:sldId id="1218" r:id="rId71"/>
    <p:sldId id="1131" r:id="rId72"/>
    <p:sldId id="1220" r:id="rId73"/>
    <p:sldId id="1132" r:id="rId74"/>
    <p:sldId id="1223" r:id="rId75"/>
    <p:sldId id="1135" r:id="rId76"/>
    <p:sldId id="1136" r:id="rId77"/>
    <p:sldId id="1137" r:id="rId78"/>
    <p:sldId id="1224" r:id="rId79"/>
    <p:sldId id="1305" r:id="rId80"/>
    <p:sldId id="1138" r:id="rId81"/>
    <p:sldId id="1157" r:id="rId82"/>
    <p:sldId id="1158" r:id="rId83"/>
    <p:sldId id="1126" r:id="rId84"/>
    <p:sldId id="1382" r:id="rId85"/>
    <p:sldId id="1309" r:id="rId86"/>
    <p:sldId id="1130" r:id="rId87"/>
    <p:sldId id="1122" r:id="rId88"/>
    <p:sldId id="1123" r:id="rId89"/>
    <p:sldId id="1124" r:id="rId90"/>
    <p:sldId id="1290" r:id="rId91"/>
    <p:sldId id="1313" r:id="rId92"/>
    <p:sldId id="1314" r:id="rId93"/>
    <p:sldId id="1154" r:id="rId94"/>
  </p:sldIdLst>
  <p:sldSz cx="9906000" cy="6858000" type="A4"/>
  <p:notesSz cx="6797675" cy="9926320"/>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3200" b="1" kern="1200">
        <a:solidFill>
          <a:schemeClr val="tx1"/>
        </a:solidFill>
        <a:latin typeface="Verdana" panose="020B0604030504040204" pitchFamily="34" charset="0"/>
        <a:ea typeface="宋体" panose="02010600030101010101" pitchFamily="2" charset="-122"/>
        <a:cs typeface="+mn-cs"/>
      </a:defRPr>
    </a:lvl1pPr>
    <a:lvl2pPr marL="457200" algn="l" rtl="0" fontAlgn="base">
      <a:spcBef>
        <a:spcPct val="0"/>
      </a:spcBef>
      <a:spcAft>
        <a:spcPct val="0"/>
      </a:spcAft>
      <a:defRPr sz="3200" b="1" kern="1200">
        <a:solidFill>
          <a:schemeClr val="tx1"/>
        </a:solidFill>
        <a:latin typeface="Verdana" panose="020B0604030504040204" pitchFamily="34" charset="0"/>
        <a:ea typeface="宋体" panose="02010600030101010101" pitchFamily="2" charset="-122"/>
        <a:cs typeface="+mn-cs"/>
      </a:defRPr>
    </a:lvl2pPr>
    <a:lvl3pPr marL="914400" algn="l" rtl="0" fontAlgn="base">
      <a:spcBef>
        <a:spcPct val="0"/>
      </a:spcBef>
      <a:spcAft>
        <a:spcPct val="0"/>
      </a:spcAft>
      <a:defRPr sz="3200" b="1" kern="1200">
        <a:solidFill>
          <a:schemeClr val="tx1"/>
        </a:solidFill>
        <a:latin typeface="Verdana" panose="020B0604030504040204" pitchFamily="34" charset="0"/>
        <a:ea typeface="宋体" panose="02010600030101010101" pitchFamily="2" charset="-122"/>
        <a:cs typeface="+mn-cs"/>
      </a:defRPr>
    </a:lvl3pPr>
    <a:lvl4pPr marL="1371600" algn="l" rtl="0" fontAlgn="base">
      <a:spcBef>
        <a:spcPct val="0"/>
      </a:spcBef>
      <a:spcAft>
        <a:spcPct val="0"/>
      </a:spcAft>
      <a:defRPr sz="3200" b="1" kern="1200">
        <a:solidFill>
          <a:schemeClr val="tx1"/>
        </a:solidFill>
        <a:latin typeface="Verdana" panose="020B0604030504040204" pitchFamily="34" charset="0"/>
        <a:ea typeface="宋体" panose="02010600030101010101" pitchFamily="2" charset="-122"/>
        <a:cs typeface="+mn-cs"/>
      </a:defRPr>
    </a:lvl4pPr>
    <a:lvl5pPr marL="1828800" algn="l" rtl="0" fontAlgn="base">
      <a:spcBef>
        <a:spcPct val="0"/>
      </a:spcBef>
      <a:spcAft>
        <a:spcPct val="0"/>
      </a:spcAft>
      <a:defRPr sz="3200" b="1" kern="1200">
        <a:solidFill>
          <a:schemeClr val="tx1"/>
        </a:solidFill>
        <a:latin typeface="Verdana" panose="020B0604030504040204" pitchFamily="34" charset="0"/>
        <a:ea typeface="宋体" panose="02010600030101010101" pitchFamily="2" charset="-122"/>
        <a:cs typeface="+mn-cs"/>
      </a:defRPr>
    </a:lvl5pPr>
    <a:lvl6pPr marL="2286000" algn="l" defTabSz="914400" rtl="0" eaLnBrk="1" latinLnBrk="0" hangingPunct="1">
      <a:defRPr sz="3200" b="1" kern="1200">
        <a:solidFill>
          <a:schemeClr val="tx1"/>
        </a:solidFill>
        <a:latin typeface="Verdana" panose="020B0604030504040204" pitchFamily="34" charset="0"/>
        <a:ea typeface="宋体" panose="02010600030101010101" pitchFamily="2" charset="-122"/>
        <a:cs typeface="+mn-cs"/>
      </a:defRPr>
    </a:lvl6pPr>
    <a:lvl7pPr marL="2743200" algn="l" defTabSz="914400" rtl="0" eaLnBrk="1" latinLnBrk="0" hangingPunct="1">
      <a:defRPr sz="3200" b="1" kern="1200">
        <a:solidFill>
          <a:schemeClr val="tx1"/>
        </a:solidFill>
        <a:latin typeface="Verdana" panose="020B0604030504040204" pitchFamily="34" charset="0"/>
        <a:ea typeface="宋体" panose="02010600030101010101" pitchFamily="2" charset="-122"/>
        <a:cs typeface="+mn-cs"/>
      </a:defRPr>
    </a:lvl7pPr>
    <a:lvl8pPr marL="3200400" algn="l" defTabSz="914400" rtl="0" eaLnBrk="1" latinLnBrk="0" hangingPunct="1">
      <a:defRPr sz="3200" b="1" kern="1200">
        <a:solidFill>
          <a:schemeClr val="tx1"/>
        </a:solidFill>
        <a:latin typeface="Verdana" panose="020B0604030504040204" pitchFamily="34" charset="0"/>
        <a:ea typeface="宋体" panose="02010600030101010101" pitchFamily="2" charset="-122"/>
        <a:cs typeface="+mn-cs"/>
      </a:defRPr>
    </a:lvl8pPr>
    <a:lvl9pPr marL="3657600" algn="l" defTabSz="914400" rtl="0" eaLnBrk="1" latinLnBrk="0" hangingPunct="1">
      <a:defRPr sz="3200" b="1" kern="1200">
        <a:solidFill>
          <a:schemeClr val="tx1"/>
        </a:solidFill>
        <a:latin typeface="Verdan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8BC7"/>
    <a:srgbClr val="D5A2F4"/>
    <a:srgbClr val="484476"/>
    <a:srgbClr val="5A5595"/>
    <a:srgbClr val="716DAB"/>
    <a:srgbClr val="9BBADD"/>
    <a:srgbClr val="CCECFF"/>
    <a:srgbClr val="532476"/>
    <a:srgbClr val="B17ED8"/>
    <a:srgbClr val="FF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573" autoAdjust="0"/>
    <p:restoredTop sz="95912" autoAdjust="0"/>
  </p:normalViewPr>
  <p:slideViewPr>
    <p:cSldViewPr>
      <p:cViewPr>
        <p:scale>
          <a:sx n="78" d="100"/>
          <a:sy n="78" d="100"/>
        </p:scale>
        <p:origin x="-662" y="226"/>
      </p:cViewPr>
      <p:guideLst>
        <p:guide orient="horz" pos="2160"/>
        <p:guide pos="312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48"/>
    </p:cViewPr>
  </p:sorterViewPr>
  <p:notesViewPr>
    <p:cSldViewPr>
      <p:cViewPr>
        <p:scale>
          <a:sx n="66" d="100"/>
          <a:sy n="66" d="100"/>
        </p:scale>
        <p:origin x="-72" y="-60"/>
      </p:cViewPr>
      <p:guideLst>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bleStyles" Target="tableStyles.xml"/><Relationship Id="rId97" Type="http://schemas.openxmlformats.org/officeDocument/2006/relationships/viewProps" Target="viewProps.xml"/><Relationship Id="rId96" Type="http://schemas.openxmlformats.org/officeDocument/2006/relationships/presProps" Target="presProps.xml"/><Relationship Id="rId95" Type="http://schemas.openxmlformats.org/officeDocument/2006/relationships/handoutMaster" Target="handoutMasters/handoutMaster1.xml"/><Relationship Id="rId94" Type="http://schemas.openxmlformats.org/officeDocument/2006/relationships/slide" Target="slides/slide88.xml"/><Relationship Id="rId93" Type="http://schemas.openxmlformats.org/officeDocument/2006/relationships/slide" Target="slides/slide87.xml"/><Relationship Id="rId92" Type="http://schemas.openxmlformats.org/officeDocument/2006/relationships/slide" Target="slides/slide86.xml"/><Relationship Id="rId91" Type="http://schemas.openxmlformats.org/officeDocument/2006/relationships/slide" Target="slides/slide85.xml"/><Relationship Id="rId90" Type="http://schemas.openxmlformats.org/officeDocument/2006/relationships/slide" Target="slides/slide84.xml"/><Relationship Id="rId9" Type="http://schemas.openxmlformats.org/officeDocument/2006/relationships/slide" Target="slides/slide3.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notesMaster" Target="notesMasters/notesMaster1.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4877" y="4715952"/>
            <a:ext cx="4987925" cy="4468584"/>
          </a:xfrm>
          <a:prstGeom prst="rect">
            <a:avLst/>
          </a:prstGeom>
          <a:noFill/>
          <a:ln>
            <a:noFill/>
          </a:ln>
          <a:effectLst/>
        </p:spPr>
        <p:txBody>
          <a:bodyPr vert="horz" wrap="square" lIns="91483" tIns="44938" rIns="91483" bIns="44938" numCol="1" anchor="t" anchorCtr="0" compatLnSpc="1"/>
          <a:lstStyle/>
          <a:p>
            <a:pPr lvl="0"/>
            <a:r>
              <a:rPr lang="en-US" altLang="zh-CN" noProof="0"/>
              <a:t>Click to edit Master notes styles</a:t>
            </a:r>
            <a:endParaRPr lang="en-US" altLang="zh-CN" noProof="0"/>
          </a:p>
          <a:p>
            <a:pPr lvl="1"/>
            <a:r>
              <a:rPr lang="en-US" altLang="zh-CN" noProof="0"/>
              <a:t>Second Level</a:t>
            </a:r>
            <a:endParaRPr lang="en-US" altLang="zh-CN" noProof="0"/>
          </a:p>
          <a:p>
            <a:pPr lvl="2"/>
            <a:r>
              <a:rPr lang="en-US" altLang="zh-CN" noProof="0"/>
              <a:t>Third Level</a:t>
            </a:r>
            <a:endParaRPr lang="en-US" altLang="zh-CN" noProof="0"/>
          </a:p>
          <a:p>
            <a:pPr lvl="3"/>
            <a:r>
              <a:rPr lang="en-US" altLang="zh-CN" noProof="0"/>
              <a:t>Fourth Level</a:t>
            </a:r>
            <a:endParaRPr lang="en-US" altLang="zh-CN" noProof="0"/>
          </a:p>
          <a:p>
            <a:pPr lvl="4"/>
            <a:r>
              <a:rPr lang="en-US" altLang="zh-CN" noProof="0"/>
              <a:t>Fifth Level</a:t>
            </a:r>
            <a:endParaRPr lang="en-US" altLang="zh-CN" noProof="0"/>
          </a:p>
        </p:txBody>
      </p:sp>
      <p:sp>
        <p:nvSpPr>
          <p:cNvPr id="149507" name="Rectangle 3"/>
          <p:cNvSpPr>
            <a:spLocks noGrp="1" noRot="1" noChangeAspect="1" noChangeArrowheads="1" noTextEdit="1"/>
          </p:cNvSpPr>
          <p:nvPr>
            <p:ph type="sldImg" idx="2"/>
          </p:nvPr>
        </p:nvSpPr>
        <p:spPr bwMode="auto">
          <a:xfrm>
            <a:off x="712788" y="742950"/>
            <a:ext cx="5375275" cy="3722688"/>
          </a:xfrm>
          <a:prstGeom prst="rect">
            <a:avLst/>
          </a:prstGeom>
          <a:noFill/>
          <a:ln w="12700">
            <a:solidFill>
              <a:schemeClr val="tx1"/>
            </a:solidFill>
            <a:miter lim="800000"/>
          </a:ln>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a:xfrm>
            <a:off x="3850443" y="9428583"/>
            <a:ext cx="2945659" cy="496332"/>
          </a:xfrm>
          <a:prstGeom prst="rect">
            <a:avLst/>
          </a:prstGeom>
        </p:spPr>
        <p:txBody>
          <a:bodyPr/>
          <a:lstStyle/>
          <a:p>
            <a:fld id="{EC886DE9-B704-4612-82C6-D3F0D2EE1CA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65"/>
          <p:cNvSpPr>
            <a:spLocks noGrp="1" noRot="1" noChangeAspect="1" noChangeArrowheads="1" noTextEdit="1"/>
          </p:cNvSpPr>
          <p:nvPr>
            <p:ph type="sldImg" idx="4294967295"/>
          </p:nvPr>
        </p:nvSpPr>
        <p:spPr>
          <a:xfrm>
            <a:off x="711200" y="744538"/>
            <a:ext cx="5375275" cy="3722687"/>
          </a:xfrm>
        </p:spPr>
      </p:sp>
      <p:sp>
        <p:nvSpPr>
          <p:cNvPr id="102403" name="Rectangle 67"/>
          <p:cNvSpPr>
            <a:spLocks noGrp="1" noChangeArrowheads="1"/>
          </p:cNvSpPr>
          <p:nvPr>
            <p:ph type="body" idx="4294967295"/>
          </p:nvPr>
        </p:nvSpPr>
        <p:spPr>
          <a:xfrm>
            <a:off x="679768" y="4715270"/>
            <a:ext cx="5438140" cy="4467220"/>
          </a:xfrm>
        </p:spPr>
        <p:txBody>
          <a:bodyPr/>
          <a:lstStyle/>
          <a:p>
            <a:pPr eaLnBrk="1" hangingPunct="1"/>
            <a:r>
              <a:rPr lang="zh-CN" altLang="en-US"/>
              <a:t>电表，热表也是插卡预付费形式的话，抄表计算的方法类似</a:t>
            </a:r>
            <a:endParaRPr lang="en-US" altLang="en-US"/>
          </a:p>
          <a:p>
            <a:pPr eaLnBrk="1" hangingPunct="1"/>
            <a:r>
              <a:rPr lang="zh-CN" altLang="en-US"/>
              <a:t>月初或月末固定在同一天抄表</a:t>
            </a:r>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711200" y="744538"/>
            <a:ext cx="5378450" cy="3722687"/>
          </a:xfrm>
        </p:spPr>
      </p:sp>
      <p:sp>
        <p:nvSpPr>
          <p:cNvPr id="118787" name="Rectangle 3"/>
          <p:cNvSpPr>
            <a:spLocks noGrp="1" noChangeArrowheads="1"/>
          </p:cNvSpPr>
          <p:nvPr>
            <p:ph type="body" idx="1"/>
          </p:nvPr>
        </p:nvSpPr>
        <p:spPr>
          <a:xfrm>
            <a:off x="679606" y="4715710"/>
            <a:ext cx="5438464" cy="4466511"/>
          </a:xfrm>
          <a:noFill/>
          <a:ln w="9525"/>
        </p:spPr>
        <p:txBody>
          <a:bodyPr/>
          <a:lstStyle/>
          <a:p>
            <a:pPr eaLnBrk="1" hangingPunct="1"/>
            <a:r>
              <a:rPr lang="zh-CN" altLang="en-US">
                <a:ea typeface="宋体" panose="02010600030101010101" pitchFamily="2" charset="-122"/>
              </a:rPr>
              <a:t>总里程数和百公里油耗的变化要合理，写说明；一般是保持不变的</a:t>
            </a:r>
            <a:endParaRPr lang="zh-CN" altLang="en-US">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xfrm>
            <a:off x="709613" y="744538"/>
            <a:ext cx="5378450" cy="3722687"/>
          </a:xfrm>
        </p:spPr>
      </p:sp>
      <p:sp>
        <p:nvSpPr>
          <p:cNvPr id="113667" name="Rectangle 3"/>
          <p:cNvSpPr>
            <a:spLocks noGrp="1" noChangeArrowheads="1"/>
          </p:cNvSpPr>
          <p:nvPr>
            <p:ph type="body" idx="1"/>
          </p:nvPr>
        </p:nvSpPr>
        <p:spPr>
          <a:xfrm>
            <a:off x="679606" y="4715710"/>
            <a:ext cx="5438464" cy="4466511"/>
          </a:xfrm>
          <a:noFill/>
          <a:ln w="9525"/>
        </p:spPr>
        <p:txBody>
          <a:bodyPr/>
          <a:lstStyle/>
          <a:p>
            <a:pPr eaLnBrk="1" hangingPunct="1"/>
            <a:r>
              <a:rPr lang="zh-CN" altLang="en-US">
                <a:ea typeface="宋体" panose="02010600030101010101" pitchFamily="2" charset="-122"/>
              </a:rPr>
              <a:t>了解一下本单位是否已经实现热计量</a:t>
            </a:r>
            <a:endParaRPr lang="zh-CN" altLang="en-US">
              <a:ea typeface="宋体" panose="02010600030101010101" pitchFamily="2" charset="-122"/>
            </a:endParaRPr>
          </a:p>
          <a:p>
            <a:pPr eaLnBrk="1" hangingPunct="1"/>
            <a:r>
              <a:rPr lang="zh-CN" altLang="en-US">
                <a:ea typeface="宋体" panose="02010600030101010101" pitchFamily="2" charset="-122"/>
              </a:rPr>
              <a:t>补充说明：单位购买计量的是蒸汽（吨），则按照</a:t>
            </a:r>
            <a:r>
              <a:rPr lang="en-US" altLang="zh-CN">
                <a:ea typeface="宋体" panose="02010600030101010101" pitchFamily="2" charset="-122"/>
              </a:rPr>
              <a:t>1</a:t>
            </a:r>
            <a:r>
              <a:rPr lang="zh-CN" altLang="en-US">
                <a:ea typeface="宋体" panose="02010600030101010101" pitchFamily="2" charset="-122"/>
              </a:rPr>
              <a:t>吨蒸汽</a:t>
            </a:r>
            <a:r>
              <a:rPr lang="en-US" altLang="zh-CN">
                <a:ea typeface="宋体" panose="02010600030101010101" pitchFamily="2" charset="-122"/>
              </a:rPr>
              <a:t>=2.51</a:t>
            </a:r>
            <a:r>
              <a:rPr lang="zh-CN" altLang="en-US">
                <a:ea typeface="宋体" panose="02010600030101010101" pitchFamily="2" charset="-122"/>
              </a:rPr>
              <a:t>百万千焦计算</a:t>
            </a:r>
            <a:endParaRPr lang="zh-CN" altLang="en-US">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xfrm>
            <a:off x="709613" y="744538"/>
            <a:ext cx="5378450" cy="3722687"/>
          </a:xfrm>
        </p:spPr>
      </p:sp>
      <p:sp>
        <p:nvSpPr>
          <p:cNvPr id="113667" name="Rectangle 3"/>
          <p:cNvSpPr>
            <a:spLocks noGrp="1" noChangeArrowheads="1"/>
          </p:cNvSpPr>
          <p:nvPr>
            <p:ph type="body" idx="1"/>
          </p:nvPr>
        </p:nvSpPr>
        <p:spPr>
          <a:xfrm>
            <a:off x="679606" y="4715710"/>
            <a:ext cx="5438464" cy="4466511"/>
          </a:xfrm>
          <a:noFill/>
          <a:ln w="9525"/>
        </p:spPr>
        <p:txBody>
          <a:bodyPr/>
          <a:lstStyle/>
          <a:p>
            <a:pPr eaLnBrk="1" hangingPunct="1"/>
            <a:r>
              <a:rPr lang="zh-CN" altLang="en-US">
                <a:ea typeface="宋体" panose="02010600030101010101" pitchFamily="2" charset="-122"/>
              </a:rPr>
              <a:t>了解一下本单位是否已经实现热计量</a:t>
            </a:r>
            <a:endParaRPr lang="zh-CN" altLang="en-US">
              <a:ea typeface="宋体" panose="02010600030101010101" pitchFamily="2" charset="-122"/>
            </a:endParaRPr>
          </a:p>
          <a:p>
            <a:pPr eaLnBrk="1" hangingPunct="1"/>
            <a:r>
              <a:rPr lang="zh-CN" altLang="en-US">
                <a:ea typeface="宋体" panose="02010600030101010101" pitchFamily="2" charset="-122"/>
              </a:rPr>
              <a:t>补充说明：单位购买计量的是蒸汽（吨），则按照</a:t>
            </a:r>
            <a:r>
              <a:rPr lang="en-US" altLang="zh-CN">
                <a:ea typeface="宋体" panose="02010600030101010101" pitchFamily="2" charset="-122"/>
              </a:rPr>
              <a:t>1</a:t>
            </a:r>
            <a:r>
              <a:rPr lang="zh-CN" altLang="en-US">
                <a:ea typeface="宋体" panose="02010600030101010101" pitchFamily="2" charset="-122"/>
              </a:rPr>
              <a:t>吨蒸汽</a:t>
            </a:r>
            <a:r>
              <a:rPr lang="en-US" altLang="zh-CN">
                <a:ea typeface="宋体" panose="02010600030101010101" pitchFamily="2" charset="-122"/>
              </a:rPr>
              <a:t>=2.51</a:t>
            </a:r>
            <a:r>
              <a:rPr lang="zh-CN" altLang="en-US">
                <a:ea typeface="宋体" panose="02010600030101010101" pitchFamily="2" charset="-122"/>
              </a:rPr>
              <a:t>百万千焦计算</a:t>
            </a:r>
            <a:endParaRPr lang="zh-CN" altLang="en-US">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a:xfrm>
            <a:off x="3850443" y="9428583"/>
            <a:ext cx="2945659" cy="496332"/>
          </a:xfrm>
          <a:prstGeom prst="rect">
            <a:avLst/>
          </a:prstGeom>
        </p:spPr>
        <p:txBody>
          <a:bodyPr/>
          <a:lstStyle/>
          <a:p>
            <a:fld id="{EC886DE9-B704-4612-82C6-D3F0D2EE1CA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a:xfrm>
            <a:off x="3850443" y="9428583"/>
            <a:ext cx="2945659" cy="496332"/>
          </a:xfrm>
          <a:prstGeom prst="rect">
            <a:avLst/>
          </a:prstGeom>
        </p:spPr>
        <p:txBody>
          <a:bodyPr/>
          <a:lstStyle/>
          <a:p>
            <a:fld id="{EC886DE9-B704-4612-82C6-D3F0D2EE1CA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xfrm>
            <a:off x="709613" y="742950"/>
            <a:ext cx="5378450" cy="3724275"/>
          </a:xfrm>
        </p:spPr>
      </p:sp>
      <p:sp>
        <p:nvSpPr>
          <p:cNvPr id="151555" name="Rectangle 3"/>
          <p:cNvSpPr>
            <a:spLocks noGrp="1" noChangeArrowheads="1"/>
          </p:cNvSpPr>
          <p:nvPr>
            <p:ph type="body" idx="1"/>
          </p:nvPr>
        </p:nvSpPr>
        <p:spPr>
          <a:xfrm>
            <a:off x="679450" y="4715951"/>
            <a:ext cx="5438775" cy="4466987"/>
          </a:xfrm>
          <a:noFill/>
        </p:spPr>
        <p:txBody>
          <a:bodyPr/>
          <a:lstStyle/>
          <a:p>
            <a:pPr eaLnBrk="1" hangingPunct="1"/>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a:xfrm>
            <a:off x="709613" y="742950"/>
            <a:ext cx="5378450" cy="3724275"/>
          </a:xfrm>
        </p:spPr>
      </p:sp>
      <p:sp>
        <p:nvSpPr>
          <p:cNvPr id="152579" name="Rectangle 3"/>
          <p:cNvSpPr>
            <a:spLocks noGrp="1" noChangeArrowheads="1"/>
          </p:cNvSpPr>
          <p:nvPr>
            <p:ph type="body" idx="1"/>
          </p:nvPr>
        </p:nvSpPr>
        <p:spPr>
          <a:xfrm>
            <a:off x="679452" y="4715954"/>
            <a:ext cx="5438775" cy="4466986"/>
          </a:xfrm>
          <a:noFill/>
        </p:spPr>
        <p:txBody>
          <a:bodyPr/>
          <a:lstStyle/>
          <a:p>
            <a:pPr eaLnBrk="1" hangingPunct="1"/>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a:xfrm>
            <a:off x="3850443" y="9428583"/>
            <a:ext cx="2945659" cy="496332"/>
          </a:xfrm>
          <a:prstGeom prst="rect">
            <a:avLst/>
          </a:prstGeom>
        </p:spPr>
        <p:txBody>
          <a:bodyPr/>
          <a:lstStyle/>
          <a:p>
            <a:fld id="{EC886DE9-B704-4612-82C6-D3F0D2EE1CA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a:xfrm>
            <a:off x="3850443" y="9428583"/>
            <a:ext cx="2945659" cy="496332"/>
          </a:xfrm>
          <a:prstGeom prst="rect">
            <a:avLst/>
          </a:prstGeom>
        </p:spPr>
        <p:txBody>
          <a:bodyPr/>
          <a:lstStyle/>
          <a:p>
            <a:fld id="{EC886DE9-B704-4612-82C6-D3F0D2EE1CA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7392B679-AE23-4750-8FB0-6513430B895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幻灯片图像占位符 1"/>
          <p:cNvSpPr>
            <a:spLocks noGrp="1" noRot="1" noChangeAspect="1" noTextEdit="1"/>
          </p:cNvSpPr>
          <p:nvPr>
            <p:ph type="sldImg"/>
          </p:nvPr>
        </p:nvSpPr>
        <p:spPr/>
      </p:sp>
      <p:sp>
        <p:nvSpPr>
          <p:cNvPr id="163843" name="备注占位符 2"/>
          <p:cNvSpPr>
            <a:spLocks noGrp="1"/>
          </p:cNvSpPr>
          <p:nvPr>
            <p:ph type="body" idx="1"/>
          </p:nvPr>
        </p:nvSpPr>
        <p:spPr>
          <a:noFill/>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6B09414-86E1-41D3-8146-B9B06FFB88F1}" type="slidenum">
              <a:rPr lang="zh-CN" altLang="en-US"/>
            </a:fld>
            <a:endParaRPr lang="en-US" altLang="zh-CN"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F572CAB-B661-4F01-ABF8-6D94EE1F8210}" type="slidenum">
              <a:rPr lang="zh-CN" altLang="en-US"/>
            </a:fld>
            <a:endParaRPr lang="en-US" altLang="zh-CN"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A025D1E-3871-462F-9A3D-15280CC8AEB2}" type="slidenum">
              <a:rPr lang="zh-CN" altLang="en-US"/>
            </a:fld>
            <a:endParaRPr lang="en-US" altLang="zh-CN"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5225875A-365D-44EE-B8C5-2254F615BDB9}" type="slidenum">
              <a:rPr lang="zh-CN" altLang="en-US"/>
            </a:fld>
            <a:endParaRPr lang="en-US" altLang="zh-CN"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57D07DB5-186D-4722-A1E2-9561DE8BEF22}" type="slidenum">
              <a:rPr lang="zh-CN" altLang="en-US"/>
            </a:fld>
            <a:endParaRPr lang="en-US" altLang="zh-CN" dirty="0"/>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1B8F16FD-8569-40F4-84F6-7BF3DFE4D3F2}" type="slidenum">
              <a:rPr lang="zh-CN" altLang="en-US"/>
            </a:fld>
            <a:endParaRPr lang="en-US" altLang="zh-CN" dirty="0"/>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155700" y="1981200"/>
            <a:ext cx="39274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235575" y="1981200"/>
            <a:ext cx="39274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F0EF684F-6D99-4633-8654-8344F3D4AD0B}" type="slidenum">
              <a:rPr lang="zh-CN" altLang="en-US"/>
            </a:fld>
            <a:endParaRPr lang="en-US" altLang="zh-CN" dirty="0"/>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9A491A0F-7A50-41CF-B087-92C298AE1BB8}" type="slidenum">
              <a:rPr lang="zh-CN" altLang="en-US"/>
            </a:fld>
            <a:endParaRPr lang="en-US" altLang="zh-CN" dirty="0"/>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E009A566-F317-4140-8116-94FDBE8E2CEA}" type="slidenum">
              <a:rPr lang="zh-CN" altLang="en-US"/>
            </a:fld>
            <a:endParaRPr lang="en-US" altLang="zh-CN" dirty="0"/>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22208661-1FFE-4EED-9E56-BEC597B3B2BC}" type="slidenum">
              <a:rPr lang="zh-CN" altLang="en-US"/>
            </a:fld>
            <a:endParaRPr lang="en-US" altLang="zh-CN" dirty="0"/>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7E5C03DC-95D2-42B6-95DC-2F86D522D50F}" type="slidenum">
              <a:rPr lang="zh-CN" altLang="en-US"/>
            </a:fld>
            <a:endParaRPr lang="en-US" altLang="zh-CN"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070957E-9C8F-4CEF-A463-A4D6E001D5D7}" type="slidenum">
              <a:rPr lang="zh-CN" altLang="en-US"/>
            </a:fld>
            <a:endParaRPr lang="en-US" altLang="zh-CN" dirty="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32758F72-8496-4CEF-957E-51AEF1CEE135}" type="slidenum">
              <a:rPr lang="zh-CN" altLang="en-US"/>
            </a:fld>
            <a:endParaRPr lang="en-US" altLang="zh-CN" dirty="0"/>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0BF067DB-5743-45E6-91C4-416EDAB17AE0}" type="slidenum">
              <a:rPr lang="zh-CN" altLang="en-US"/>
            </a:fld>
            <a:endParaRPr lang="en-US" altLang="zh-CN" dirty="0"/>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61213" y="609600"/>
            <a:ext cx="2001837" cy="54864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155700" y="609600"/>
            <a:ext cx="5853113" cy="54864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45B1BB92-5ED3-4AE0-BF26-9ABD1AE26A94}" type="slidenum">
              <a:rPr lang="zh-CN" altLang="en-US"/>
            </a:fld>
            <a:endParaRPr lang="en-US" altLang="zh-CN" dirty="0"/>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EC76A90-E1CA-4CBE-AC6B-A236E028A7C0}" type="slidenum">
              <a:rPr lang="zh-CN" altLang="en-US"/>
            </a:fld>
            <a:endParaRPr lang="en-US" altLang="zh-CN" dirty="0"/>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575A30F-607D-4A6B-9BBA-4FF8A268820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1B041E-C14A-4200-A2A0-B78B330E857B}"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20226" name="Rectangle 2"/>
          <p:cNvSpPr>
            <a:spLocks noGrp="1" noChangeArrowheads="1"/>
          </p:cNvSpPr>
          <p:nvPr>
            <p:ph type="ctrTitle"/>
          </p:nvPr>
        </p:nvSpPr>
        <p:spPr>
          <a:xfrm>
            <a:off x="742950" y="990600"/>
            <a:ext cx="8420100" cy="1371600"/>
          </a:xfrm>
        </p:spPr>
        <p:txBody>
          <a:bodyPr/>
          <a:lstStyle>
            <a:lvl1pPr>
              <a:defRPr sz="4000"/>
            </a:lvl1pPr>
          </a:lstStyle>
          <a:p>
            <a:pPr lvl="0"/>
            <a:r>
              <a:rPr lang="zh-CN" altLang="en-US" noProof="0"/>
              <a:t>单击此处编辑母版标题样式</a:t>
            </a:r>
            <a:endParaRPr lang="zh-CN" altLang="en-US" noProof="0"/>
          </a:p>
        </p:txBody>
      </p:sp>
      <p:sp>
        <p:nvSpPr>
          <p:cNvPr id="820227" name="Rectangle 3"/>
          <p:cNvSpPr>
            <a:spLocks noGrp="1" noChangeArrowheads="1"/>
          </p:cNvSpPr>
          <p:nvPr>
            <p:ph type="subTitle" idx="1"/>
          </p:nvPr>
        </p:nvSpPr>
        <p:spPr>
          <a:xfrm>
            <a:off x="1568450" y="3429000"/>
            <a:ext cx="75946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nvPr>
        </p:nvSpPr>
        <p:spPr>
          <a:xfrm>
            <a:off x="742950" y="6248400"/>
            <a:ext cx="2063750" cy="457200"/>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384550" y="6248400"/>
            <a:ext cx="3136900" cy="457200"/>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7099300" y="6248400"/>
            <a:ext cx="2063750" cy="457200"/>
          </a:xfrm>
        </p:spPr>
        <p:txBody>
          <a:bodyPr/>
          <a:lstStyle>
            <a:lvl1pPr>
              <a:defRPr/>
            </a:lvl1pPr>
          </a:lstStyle>
          <a:p>
            <a:pPr>
              <a:defRPr/>
            </a:pPr>
            <a:fld id="{0E25AF8D-193A-4BA8-BB68-C92CF892A5CE}" type="slidenum">
              <a:rPr lang="zh-CN" altLang="en-US"/>
            </a:fld>
            <a:endParaRPr lang="en-US" altLang="zh-CN" dirty="0"/>
          </a:p>
        </p:txBody>
      </p:sp>
      <p:sp>
        <p:nvSpPr>
          <p:cNvPr id="8" name="AutoShape 4"/>
          <p:cNvSpPr>
            <a:spLocks noChangeArrowheads="1"/>
          </p:cNvSpPr>
          <p:nvPr userDrawn="1"/>
        </p:nvSpPr>
        <p:spPr bwMode="auto">
          <a:xfrm>
            <a:off x="631825" y="2492896"/>
            <a:ext cx="8621713"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070C0"/>
          </a:solidFill>
          <a:ln w="9525">
            <a:solidFill>
              <a:srgbClr val="0070C0"/>
            </a:solidFill>
            <a:round/>
          </a:ln>
        </p:spPr>
        <p:txBody>
          <a:bodyPr/>
          <a:lstStyle/>
          <a:p>
            <a:pPr>
              <a:defRPr/>
            </a:pPr>
            <a:endParaRPr lang="zh-CN" altLang="en-US" sz="2800" b="1" cap="none" spc="0" dirty="0">
              <a:ln w="18000">
                <a:solidFill>
                  <a:schemeClr val="accent2">
                    <a:satMod val="140000"/>
                  </a:schemeClr>
                </a:solidFill>
                <a:prstDash val="solid"/>
                <a:miter lim="800000"/>
              </a:ln>
              <a:solidFill>
                <a:srgbClr val="0070C0"/>
              </a:solidFill>
              <a:effectLst>
                <a:outerShdw blurRad="25500" dist="23000" dir="7020000" algn="tl">
                  <a:srgbClr val="000000">
                    <a:alpha val="50000"/>
                  </a:srgbClr>
                </a:outerShdw>
              </a:effectLst>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p:txBody>
          <a:bodyPr/>
          <a:lstStyle>
            <a:lvl1pPr>
              <a:defRPr/>
            </a:lvl1pPr>
          </a:lstStyle>
          <a:p>
            <a:pPr>
              <a:defRPr/>
            </a:pPr>
            <a:fld id="{55533E0A-2279-47D2-AB8F-3C4B489818B8}" type="slidenum">
              <a:rPr lang="zh-CN" altLang="en-US"/>
            </a:fld>
            <a:endParaRPr lang="en-US" altLang="zh-CN" dirty="0"/>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p:txBody>
          <a:bodyPr/>
          <a:lstStyle>
            <a:lvl1pPr>
              <a:defRPr/>
            </a:lvl1pPr>
          </a:lstStyle>
          <a:p>
            <a:pPr>
              <a:defRPr/>
            </a:pPr>
            <a:fld id="{E2352A49-DEDF-4CFD-B8E9-384569B604CD}" type="slidenum">
              <a:rPr lang="zh-CN" altLang="en-US"/>
            </a:fld>
            <a:endParaRPr lang="en-US" altLang="zh-CN" dirty="0"/>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nvPr>
        </p:nvSpPr>
        <p:spPr/>
        <p:txBody>
          <a:bodyPr/>
          <a:lstStyle>
            <a:lvl1pPr>
              <a:defRPr/>
            </a:lvl1pPr>
          </a:lstStyle>
          <a:p>
            <a:pPr>
              <a:defRPr/>
            </a:pPr>
            <a:endParaRPr lang="en-US" altLang="zh-CN"/>
          </a:p>
        </p:txBody>
      </p:sp>
      <p:sp>
        <p:nvSpPr>
          <p:cNvPr id="4" name="Rectangle 7"/>
          <p:cNvSpPr>
            <a:spLocks noGrp="1" noChangeArrowheads="1"/>
          </p:cNvSpPr>
          <p:nvPr>
            <p:ph type="ftr" sz="quarter" idx="11"/>
          </p:nvPr>
        </p:nvSpPr>
        <p:spPr/>
        <p:txBody>
          <a:bodyPr/>
          <a:lstStyle>
            <a:lvl1pPr>
              <a:defRPr/>
            </a:lvl1pPr>
          </a:lstStyle>
          <a:p>
            <a:pPr>
              <a:defRPr/>
            </a:pPr>
            <a:endParaRPr lang="en-US" altLang="zh-CN"/>
          </a:p>
        </p:txBody>
      </p:sp>
      <p:sp>
        <p:nvSpPr>
          <p:cNvPr id="5" name="Rectangle 8"/>
          <p:cNvSpPr>
            <a:spLocks noGrp="1" noChangeArrowheads="1"/>
          </p:cNvSpPr>
          <p:nvPr>
            <p:ph type="sldNum" sz="quarter" idx="12"/>
          </p:nvPr>
        </p:nvSpPr>
        <p:spPr/>
        <p:txBody>
          <a:bodyPr/>
          <a:lstStyle>
            <a:lvl1pPr>
              <a:defRPr/>
            </a:lvl1pPr>
          </a:lstStyle>
          <a:p>
            <a:pPr>
              <a:defRPr/>
            </a:pPr>
            <a:fld id="{52436C2F-AB04-4DFE-A39F-3421BEFF59AF}" type="slidenum">
              <a:rPr lang="zh-CN" altLang="en-US"/>
            </a:fld>
            <a:endParaRPr lang="en-US" altLang="zh-CN" dirty="0"/>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ltLang="zh-CN" dirty="0"/>
          </a:p>
        </p:txBody>
      </p:sp>
      <p:sp>
        <p:nvSpPr>
          <p:cNvPr id="3" name="Rectangle 7"/>
          <p:cNvSpPr>
            <a:spLocks noGrp="1" noChangeArrowheads="1"/>
          </p:cNvSpPr>
          <p:nvPr>
            <p:ph type="ftr" sz="quarter" idx="11"/>
          </p:nvPr>
        </p:nvSpPr>
        <p:spPr/>
        <p:txBody>
          <a:bodyPr/>
          <a:lstStyle>
            <a:lvl1pPr>
              <a:defRPr/>
            </a:lvl1pPr>
          </a:lstStyle>
          <a:p>
            <a:pPr>
              <a:defRPr/>
            </a:pPr>
            <a:endParaRPr lang="en-US" altLang="zh-CN"/>
          </a:p>
        </p:txBody>
      </p:sp>
      <p:sp>
        <p:nvSpPr>
          <p:cNvPr id="4" name="Rectangle 8"/>
          <p:cNvSpPr>
            <a:spLocks noGrp="1" noChangeArrowheads="1"/>
          </p:cNvSpPr>
          <p:nvPr>
            <p:ph type="sldNum" sz="quarter" idx="12"/>
          </p:nvPr>
        </p:nvSpPr>
        <p:spPr/>
        <p:txBody>
          <a:bodyPr/>
          <a:lstStyle>
            <a:lvl1pPr>
              <a:defRPr/>
            </a:lvl1pPr>
          </a:lstStyle>
          <a:p>
            <a:pPr>
              <a:defRPr/>
            </a:pPr>
            <a:fld id="{62297805-0293-47B4-BF0E-D752DB9BE286}" type="slidenum">
              <a:rPr lang="zh-CN" altLang="en-US"/>
            </a:fld>
            <a:endParaRPr lang="en-US" altLang="zh-CN" dirty="0"/>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nvPr>
        </p:nvSpPr>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p:txBody>
          <a:bodyPr/>
          <a:lstStyle>
            <a:lvl1pPr>
              <a:defRPr/>
            </a:lvl1pPr>
          </a:lstStyle>
          <a:p>
            <a:pPr>
              <a:defRPr/>
            </a:pPr>
            <a:fld id="{4D955B05-AF18-4103-B4A2-8A4791D7C514}" type="slidenum">
              <a:rPr lang="zh-CN" altLang="en-US"/>
            </a:fld>
            <a:endParaRPr lang="en-US" altLang="zh-CN"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0C8FB685-AA6C-410B-88C5-852142FDAE1A}" type="slidenum">
              <a:rPr lang="zh-CN" altLang="en-US"/>
            </a:fld>
            <a:endParaRPr lang="en-US" altLang="zh-CN" dirty="0"/>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nvPr>
        </p:nvSpPr>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p:txBody>
          <a:bodyPr/>
          <a:lstStyle>
            <a:lvl1pPr>
              <a:defRPr/>
            </a:lvl1pPr>
          </a:lstStyle>
          <a:p>
            <a:pPr>
              <a:defRPr/>
            </a:pPr>
            <a:fld id="{29C300BF-4B88-43B0-9151-548F54896D0E}" type="slidenum">
              <a:rPr lang="zh-CN" altLang="en-US"/>
            </a:fld>
            <a:endParaRPr lang="en-US" altLang="zh-CN" dirty="0"/>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p:txBody>
          <a:bodyPr/>
          <a:lstStyle>
            <a:lvl1pPr>
              <a:defRPr/>
            </a:lvl1pPr>
          </a:lstStyle>
          <a:p>
            <a:pPr>
              <a:defRPr/>
            </a:pPr>
            <a:fld id="{F06BA38A-B929-431F-AA4A-EC728DA6EF7C}" type="slidenum">
              <a:rPr lang="zh-CN" altLang="en-US"/>
            </a:fld>
            <a:endParaRPr lang="en-US" altLang="zh-CN" dirty="0"/>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08825" y="304800"/>
            <a:ext cx="2181225"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560388" y="304800"/>
            <a:ext cx="6396037" cy="57150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p:txBody>
          <a:bodyPr/>
          <a:lstStyle>
            <a:lvl1pPr>
              <a:defRPr/>
            </a:lvl1pPr>
          </a:lstStyle>
          <a:p>
            <a:pPr>
              <a:defRPr/>
            </a:pPr>
            <a:fld id="{2556C6B3-F35F-445A-AE9A-53B6C08DBB71}" type="slidenum">
              <a:rPr lang="zh-CN" altLang="en-US"/>
            </a:fld>
            <a:endParaRPr lang="en-US" altLang="zh-CN" dirty="0"/>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560388" y="304800"/>
            <a:ext cx="8729662" cy="57150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Rectangle 6"/>
          <p:cNvSpPr>
            <a:spLocks noGrp="1" noChangeArrowheads="1"/>
          </p:cNvSpPr>
          <p:nvPr>
            <p:ph type="dt" sz="half" idx="10"/>
          </p:nvPr>
        </p:nvSpPr>
        <p:spPr/>
        <p:txBody>
          <a:bodyPr/>
          <a:lstStyle>
            <a:lvl1pPr>
              <a:defRPr/>
            </a:lvl1pPr>
          </a:lstStyle>
          <a:p>
            <a:pPr>
              <a:defRPr/>
            </a:pPr>
            <a:endParaRPr lang="en-US" altLang="zh-CN"/>
          </a:p>
        </p:txBody>
      </p:sp>
      <p:sp>
        <p:nvSpPr>
          <p:cNvPr id="4" name="Rectangle 7"/>
          <p:cNvSpPr>
            <a:spLocks noGrp="1" noChangeArrowheads="1"/>
          </p:cNvSpPr>
          <p:nvPr>
            <p:ph type="ftr" sz="quarter" idx="11"/>
          </p:nvPr>
        </p:nvSpPr>
        <p:spPr/>
        <p:txBody>
          <a:bodyPr/>
          <a:lstStyle>
            <a:lvl1pPr>
              <a:defRPr/>
            </a:lvl1pPr>
          </a:lstStyle>
          <a:p>
            <a:pPr>
              <a:defRPr/>
            </a:pPr>
            <a:endParaRPr lang="en-US" altLang="zh-CN"/>
          </a:p>
        </p:txBody>
      </p:sp>
      <p:sp>
        <p:nvSpPr>
          <p:cNvPr id="5" name="Rectangle 8"/>
          <p:cNvSpPr>
            <a:spLocks noGrp="1" noChangeArrowheads="1"/>
          </p:cNvSpPr>
          <p:nvPr>
            <p:ph type="sldNum" sz="quarter" idx="12"/>
          </p:nvPr>
        </p:nvSpPr>
        <p:spPr/>
        <p:txBody>
          <a:bodyPr/>
          <a:lstStyle>
            <a:lvl1pPr>
              <a:defRPr/>
            </a:lvl1pPr>
          </a:lstStyle>
          <a:p>
            <a:pPr>
              <a:defRPr/>
            </a:pPr>
            <a:fld id="{1F946B49-4BD1-44D1-8096-3085FF969C01}" type="slidenum">
              <a:rPr lang="zh-CN" altLang="en-US"/>
            </a:fld>
            <a:endParaRPr lang="en-US" altLang="zh-CN" dirty="0"/>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000250" y="304800"/>
            <a:ext cx="7289800" cy="60325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560388" y="1268413"/>
            <a:ext cx="4284662" cy="47513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997450" y="1268413"/>
            <a:ext cx="4284663" cy="47513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6"/>
          <p:cNvSpPr>
            <a:spLocks noGrp="1" noChangeArrowheads="1"/>
          </p:cNvSpPr>
          <p:nvPr>
            <p:ph type="dt" sz="half" idx="10"/>
          </p:nvPr>
        </p:nvSpPr>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p:txBody>
          <a:bodyPr/>
          <a:lstStyle>
            <a:lvl1pPr>
              <a:defRPr/>
            </a:lvl1pPr>
          </a:lstStyle>
          <a:p>
            <a:pPr>
              <a:defRPr/>
            </a:pPr>
            <a:fld id="{80353A31-62ED-4F36-ACDB-63045C76E212}" type="slidenum">
              <a:rPr lang="zh-CN" altLang="en-US"/>
            </a:fld>
            <a:endParaRPr lang="en-US" altLang="zh-CN" dirty="0"/>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000250" y="304800"/>
            <a:ext cx="7289800" cy="603250"/>
          </a:xfrm>
        </p:spPr>
        <p:txBody>
          <a:bodyPr/>
          <a:lstStyle/>
          <a:p>
            <a:r>
              <a:rPr lang="zh-CN" altLang="en-US"/>
              <a:t>单击此处编辑母版标题样式</a:t>
            </a:r>
            <a:endParaRPr lang="zh-CN" altLang="en-US"/>
          </a:p>
        </p:txBody>
      </p:sp>
      <p:sp>
        <p:nvSpPr>
          <p:cNvPr id="3" name="表格占位符 2"/>
          <p:cNvSpPr>
            <a:spLocks noGrp="1"/>
          </p:cNvSpPr>
          <p:nvPr>
            <p:ph type="tbl" idx="1"/>
          </p:nvPr>
        </p:nvSpPr>
        <p:spPr>
          <a:xfrm>
            <a:off x="560388" y="1268413"/>
            <a:ext cx="8721725" cy="4751387"/>
          </a:xfrm>
        </p:spPr>
        <p:txBody>
          <a:bodyPr/>
          <a:lstStyle/>
          <a:p>
            <a:pPr lvl="0"/>
            <a:endParaRPr lang="zh-CN" altLang="en-US" noProof="0"/>
          </a:p>
        </p:txBody>
      </p:sp>
      <p:sp>
        <p:nvSpPr>
          <p:cNvPr id="4" name="Rectangle 6"/>
          <p:cNvSpPr>
            <a:spLocks noGrp="1" noChangeArrowheads="1"/>
          </p:cNvSpPr>
          <p:nvPr>
            <p:ph type="dt" sz="half" idx="10"/>
          </p:nvPr>
        </p:nvSpPr>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p:txBody>
          <a:bodyPr/>
          <a:lstStyle>
            <a:lvl1pPr>
              <a:defRPr/>
            </a:lvl1pPr>
          </a:lstStyle>
          <a:p>
            <a:pPr>
              <a:defRPr/>
            </a:pPr>
            <a:fld id="{BDDBBBD4-20DB-44F9-8FDF-8A6F52E67933}" type="slidenum">
              <a:rPr lang="zh-CN" altLang="en-US"/>
            </a:fld>
            <a:endParaRPr lang="en-US" altLang="zh-CN" dirty="0"/>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cover/>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30DAFBE-0EFC-4A2D-90E5-8DC683D734D4}" type="slidenum">
              <a:rPr lang="zh-CN" altLang="en-US"/>
            </a:fld>
            <a:endParaRPr lang="en-US" altLang="zh-CN"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F6CC1E4A-A12B-48BF-A07C-28BC51771B23}" type="slidenum">
              <a:rPr lang="zh-CN" altLang="en-US"/>
            </a:fld>
            <a:endParaRPr lang="en-US" altLang="zh-CN"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76D2368F-90FB-4745-AA8D-A8BE3FE49569}" type="slidenum">
              <a:rPr lang="zh-CN" altLang="en-US"/>
            </a:fld>
            <a:endParaRPr lang="en-US" altLang="zh-CN"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2FA0302-E2E9-4E08-B866-1FAF752F3AB9}" type="slidenum">
              <a:rPr lang="zh-CN" altLang="en-US"/>
            </a:fld>
            <a:endParaRPr lang="en-US" altLang="zh-CN"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0D5DB9C-E32C-4A08-BBC8-FE22CD2F2334}" type="slidenum">
              <a:rPr lang="zh-CN" altLang="en-US"/>
            </a:fld>
            <a:endParaRPr lang="en-US" altLang="zh-CN"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4" Type="http://schemas.openxmlformats.org/officeDocument/2006/relationships/theme" Target="../theme/theme4.xml"/><Relationship Id="rId13" Type="http://schemas.openxmlformats.org/officeDocument/2006/relationships/slideLayout" Target="../slideLayouts/slideLayout46.xml"/><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95300" y="274638"/>
            <a:ext cx="8915400" cy="1143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4099" name="Rectangle 3"/>
          <p:cNvSpPr>
            <a:spLocks noGrp="1" noChangeArrowheads="1"/>
          </p:cNvSpPr>
          <p:nvPr>
            <p:ph type="body" idx="1"/>
          </p:nvPr>
        </p:nvSpPr>
        <p:spPr bwMode="auto">
          <a:xfrm>
            <a:off x="495300" y="1600200"/>
            <a:ext cx="8915400" cy="45259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07940" name="Rectangle 4"/>
          <p:cNvSpPr>
            <a:spLocks noGrp="1" noChangeArrowheads="1"/>
          </p:cNvSpPr>
          <p:nvPr>
            <p:ph type="dt" sz="half" idx="2"/>
          </p:nvPr>
        </p:nvSpPr>
        <p:spPr bwMode="auto">
          <a:xfrm>
            <a:off x="495300" y="6245225"/>
            <a:ext cx="2311400" cy="476250"/>
          </a:xfrm>
          <a:prstGeom prst="rect">
            <a:avLst/>
          </a:prstGeom>
          <a:noFill/>
          <a:ln>
            <a:noFill/>
          </a:ln>
          <a:effectLst/>
        </p:spPr>
        <p:txBody>
          <a:bodyPr vert="horz" wrap="square" lIns="91440" tIns="45720" rIns="91440" bIns="45720" numCol="1" anchor="t" anchorCtr="0" compatLnSpc="1"/>
          <a:lstStyle>
            <a:lvl1pPr eaLnBrk="0" hangingPunct="0">
              <a:defRPr sz="1400" b="0">
                <a:latin typeface="Times New Roman" panose="02020603050405020304" pitchFamily="18" charset="0"/>
              </a:defRPr>
            </a:lvl1pPr>
          </a:lstStyle>
          <a:p>
            <a:pPr>
              <a:defRPr/>
            </a:pPr>
            <a:endParaRPr lang="en-US" altLang="zh-CN"/>
          </a:p>
        </p:txBody>
      </p:sp>
      <p:sp>
        <p:nvSpPr>
          <p:cNvPr id="807941" name="Rectangle 5"/>
          <p:cNvSpPr>
            <a:spLocks noGrp="1" noChangeArrowheads="1"/>
          </p:cNvSpPr>
          <p:nvPr>
            <p:ph type="ftr" sz="quarter" idx="3"/>
          </p:nvPr>
        </p:nvSpPr>
        <p:spPr bwMode="auto">
          <a:xfrm>
            <a:off x="3384550" y="6245225"/>
            <a:ext cx="3136900" cy="476250"/>
          </a:xfrm>
          <a:prstGeom prst="rect">
            <a:avLst/>
          </a:prstGeom>
          <a:noFill/>
          <a:ln>
            <a:noFill/>
          </a:ln>
          <a:effectLst/>
        </p:spPr>
        <p:txBody>
          <a:bodyPr vert="horz" wrap="square" lIns="91440" tIns="45720" rIns="91440" bIns="45720" numCol="1" anchor="t" anchorCtr="0" compatLnSpc="1"/>
          <a:lstStyle>
            <a:lvl1pPr algn="ctr" eaLnBrk="0" hangingPunct="0">
              <a:defRPr sz="1400" b="0">
                <a:latin typeface="Times New Roman" panose="02020603050405020304" pitchFamily="18" charset="0"/>
              </a:defRPr>
            </a:lvl1pPr>
          </a:lstStyle>
          <a:p>
            <a:pPr>
              <a:defRPr/>
            </a:pPr>
            <a:endParaRPr lang="en-US" altLang="zh-CN"/>
          </a:p>
        </p:txBody>
      </p:sp>
      <p:sp>
        <p:nvSpPr>
          <p:cNvPr id="807942" name="Rectangle 6"/>
          <p:cNvSpPr>
            <a:spLocks noGrp="1" noChangeArrowheads="1"/>
          </p:cNvSpPr>
          <p:nvPr>
            <p:ph type="sldNum" sz="quarter" idx="4"/>
          </p:nvPr>
        </p:nvSpPr>
        <p:spPr bwMode="auto">
          <a:xfrm>
            <a:off x="7099300" y="6245225"/>
            <a:ext cx="2311400" cy="476250"/>
          </a:xfrm>
          <a:prstGeom prst="rect">
            <a:avLst/>
          </a:prstGeom>
          <a:noFill/>
          <a:ln>
            <a:noFill/>
          </a:ln>
          <a:effectLst/>
        </p:spPr>
        <p:txBody>
          <a:bodyPr vert="horz" wrap="square" lIns="91440" tIns="45720" rIns="91440" bIns="45720" numCol="1" anchor="t" anchorCtr="0" compatLnSpc="1"/>
          <a:lstStyle>
            <a:lvl1pPr algn="r" eaLnBrk="0" hangingPunct="0">
              <a:defRPr sz="1400" b="0">
                <a:latin typeface="Times New Roman" panose="02020603050405020304" pitchFamily="18" charset="0"/>
              </a:defRPr>
            </a:lvl1pPr>
          </a:lstStyle>
          <a:p>
            <a:pPr>
              <a:defRPr/>
            </a:pPr>
            <a:fld id="{4BD53AB0-8309-4DCA-8CF8-544D6724CA3A}" type="slidenum">
              <a:rPr lang="zh-CN" altLang="en-US"/>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5122" name="Picture 2" descr="2"/>
          <p:cNvPicPr>
            <a:picLocks noChangeAspect="1" noChangeArrowheads="1"/>
          </p:cNvPicPr>
          <p:nvPr/>
        </p:nvPicPr>
        <p:blipFill>
          <a:blip r:embed="rId12"/>
          <a:srcRect/>
          <a:stretch>
            <a:fillRect/>
          </a:stretch>
        </p:blipFill>
        <p:spPr bwMode="auto">
          <a:xfrm>
            <a:off x="0" y="0"/>
            <a:ext cx="9906000" cy="6858000"/>
          </a:xfrm>
          <a:prstGeom prst="rect">
            <a:avLst/>
          </a:prstGeom>
          <a:noFill/>
          <a:ln w="9525">
            <a:noFill/>
            <a:miter lim="800000"/>
            <a:headEnd/>
            <a:tailEnd/>
          </a:ln>
        </p:spPr>
      </p:pic>
      <p:sp>
        <p:nvSpPr>
          <p:cNvPr id="5123" name="Rectangle 3"/>
          <p:cNvSpPr>
            <a:spLocks noGrp="1" noChangeArrowheads="1"/>
          </p:cNvSpPr>
          <p:nvPr>
            <p:ph type="title"/>
          </p:nvPr>
        </p:nvSpPr>
        <p:spPr bwMode="auto">
          <a:xfrm>
            <a:off x="1155700" y="609600"/>
            <a:ext cx="8007350" cy="1143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5124" name="Rectangle 4"/>
          <p:cNvSpPr>
            <a:spLocks noGrp="1" noChangeArrowheads="1"/>
          </p:cNvSpPr>
          <p:nvPr>
            <p:ph type="body" idx="1"/>
          </p:nvPr>
        </p:nvSpPr>
        <p:spPr bwMode="auto">
          <a:xfrm>
            <a:off x="1155700" y="1981200"/>
            <a:ext cx="8007350" cy="41148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355781" name="Rectangle 5"/>
          <p:cNvSpPr>
            <a:spLocks noGrp="1" noChangeArrowheads="1"/>
          </p:cNvSpPr>
          <p:nvPr>
            <p:ph type="dt" sz="half" idx="2"/>
          </p:nvPr>
        </p:nvSpPr>
        <p:spPr bwMode="auto">
          <a:xfrm>
            <a:off x="1155700" y="6248400"/>
            <a:ext cx="1981200" cy="457200"/>
          </a:xfrm>
          <a:prstGeom prst="rect">
            <a:avLst/>
          </a:prstGeom>
          <a:noFill/>
          <a:ln>
            <a:noFill/>
          </a:ln>
          <a:effectLst/>
        </p:spPr>
        <p:txBody>
          <a:bodyPr vert="horz" wrap="square" lIns="91440" tIns="45720" rIns="91440" bIns="45720" numCol="1" anchor="t" anchorCtr="0" compatLnSpc="1"/>
          <a:lstStyle>
            <a:lvl1pPr>
              <a:defRPr kumimoji="1" sz="1400" b="0">
                <a:latin typeface="+mn-lt"/>
              </a:defRPr>
            </a:lvl1pPr>
          </a:lstStyle>
          <a:p>
            <a:pPr>
              <a:defRPr/>
            </a:pPr>
            <a:endParaRPr lang="en-US" altLang="zh-CN"/>
          </a:p>
        </p:txBody>
      </p:sp>
      <p:sp>
        <p:nvSpPr>
          <p:cNvPr id="1355782" name="Rectangle 6"/>
          <p:cNvSpPr>
            <a:spLocks noGrp="1" noChangeArrowheads="1"/>
          </p:cNvSpPr>
          <p:nvPr>
            <p:ph type="ftr" sz="quarter" idx="3"/>
          </p:nvPr>
        </p:nvSpPr>
        <p:spPr bwMode="auto">
          <a:xfrm>
            <a:off x="3714750" y="6248400"/>
            <a:ext cx="3136900" cy="457200"/>
          </a:xfrm>
          <a:prstGeom prst="rect">
            <a:avLst/>
          </a:prstGeom>
          <a:noFill/>
          <a:ln>
            <a:noFill/>
          </a:ln>
          <a:effectLst/>
        </p:spPr>
        <p:txBody>
          <a:bodyPr vert="horz" wrap="square" lIns="91440" tIns="45720" rIns="91440" bIns="45720" numCol="1" anchor="t" anchorCtr="0" compatLnSpc="1"/>
          <a:lstStyle>
            <a:lvl1pPr algn="ctr">
              <a:defRPr kumimoji="1" sz="1400" b="0">
                <a:latin typeface="+mn-lt"/>
              </a:defRPr>
            </a:lvl1pPr>
          </a:lstStyle>
          <a:p>
            <a:pPr>
              <a:defRPr/>
            </a:pPr>
            <a:endParaRPr lang="en-US" altLang="zh-CN"/>
          </a:p>
        </p:txBody>
      </p:sp>
      <p:sp>
        <p:nvSpPr>
          <p:cNvPr id="1355783" name="Rectangle 7"/>
          <p:cNvSpPr>
            <a:spLocks noGrp="1" noChangeArrowheads="1"/>
          </p:cNvSpPr>
          <p:nvPr>
            <p:ph type="sldNum" sz="quarter" idx="4"/>
          </p:nvPr>
        </p:nvSpPr>
        <p:spPr bwMode="auto">
          <a:xfrm>
            <a:off x="7099300" y="6248400"/>
            <a:ext cx="2063750" cy="457200"/>
          </a:xfrm>
          <a:prstGeom prst="rect">
            <a:avLst/>
          </a:prstGeom>
          <a:noFill/>
          <a:ln>
            <a:noFill/>
          </a:ln>
          <a:effectLst/>
        </p:spPr>
        <p:txBody>
          <a:bodyPr vert="horz" wrap="square" lIns="91440" tIns="45720" rIns="91440" bIns="45720" numCol="1" anchor="t" anchorCtr="0" compatLnSpc="1"/>
          <a:lstStyle>
            <a:lvl1pPr algn="r">
              <a:defRPr kumimoji="1" sz="1400" b="0">
                <a:latin typeface="+mn-lt"/>
              </a:defRPr>
            </a:lvl1pPr>
          </a:lstStyle>
          <a:p>
            <a:pPr>
              <a:defRPr/>
            </a:pPr>
            <a:fld id="{E70662B7-D6DC-4BD3-8C93-2A5FC6BC36E8}" type="slidenum">
              <a:rPr lang="zh-CN" altLang="en-US"/>
            </a:fld>
            <a:endParaRPr lang="en-US" altLang="zh-CN" dirty="0"/>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600200"/>
            <a:ext cx="89154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75A30F-607D-4A6B-9BBA-4FF8A2688207}" type="datetimeFigureOut">
              <a:rPr lang="zh-CN" altLang="en-US" smtClean="0"/>
            </a:fld>
            <a:endParaRPr lang="zh-CN" altLang="en-US"/>
          </a:p>
        </p:txBody>
      </p:sp>
      <p:sp>
        <p:nvSpPr>
          <p:cNvPr id="5" name="页脚占位符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B041E-C14A-4200-A2A0-B78B330E8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2000250" y="304800"/>
            <a:ext cx="7289800" cy="603250"/>
          </a:xfrm>
          <a:prstGeom prst="rect">
            <a:avLst/>
          </a:prstGeom>
          <a:noFill/>
          <a:ln w="9525">
            <a:noFill/>
            <a:miter lim="800000"/>
          </a:ln>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6147" name="Rectangle 3"/>
          <p:cNvSpPr>
            <a:spLocks noGrp="1" noChangeArrowheads="1"/>
          </p:cNvSpPr>
          <p:nvPr>
            <p:ph type="body" idx="1"/>
          </p:nvPr>
        </p:nvSpPr>
        <p:spPr bwMode="auto">
          <a:xfrm>
            <a:off x="560388" y="1268413"/>
            <a:ext cx="8721725" cy="4751387"/>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AutoShape 4"/>
          <p:cNvSpPr>
            <a:spLocks noChangeArrowheads="1"/>
          </p:cNvSpPr>
          <p:nvPr userDrawn="1"/>
        </p:nvSpPr>
        <p:spPr bwMode="auto">
          <a:xfrm>
            <a:off x="631825" y="1016000"/>
            <a:ext cx="8621713"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070C0"/>
          </a:solidFill>
          <a:ln w="9525">
            <a:solidFill>
              <a:srgbClr val="0070C0"/>
            </a:solidFill>
            <a:round/>
          </a:ln>
        </p:spPr>
        <p:txBody>
          <a:bodyPr/>
          <a:lstStyle/>
          <a:p>
            <a:pPr>
              <a:defRPr/>
            </a:pPr>
            <a:endParaRPr lang="zh-CN" altLang="en-US" sz="2800" b="1" cap="none" spc="0" dirty="0">
              <a:ln w="18000">
                <a:solidFill>
                  <a:schemeClr val="accent2">
                    <a:satMod val="140000"/>
                  </a:schemeClr>
                </a:solidFill>
                <a:prstDash val="solid"/>
                <a:miter lim="800000"/>
              </a:ln>
              <a:solidFill>
                <a:srgbClr val="0070C0"/>
              </a:solidFill>
              <a:effectLst>
                <a:outerShdw blurRad="25500" dist="23000" dir="7020000" algn="tl">
                  <a:srgbClr val="000000">
                    <a:alpha val="50000"/>
                  </a:srgbClr>
                </a:outerShdw>
              </a:effectLst>
            </a:endParaRPr>
          </a:p>
        </p:txBody>
      </p:sp>
      <p:sp>
        <p:nvSpPr>
          <p:cNvPr id="819206" name="Rectangle 6"/>
          <p:cNvSpPr>
            <a:spLocks noGrp="1" noChangeArrowheads="1"/>
          </p:cNvSpPr>
          <p:nvPr>
            <p:ph type="dt" sz="half" idx="2"/>
          </p:nvPr>
        </p:nvSpPr>
        <p:spPr bwMode="auto">
          <a:xfrm>
            <a:off x="660400" y="6245225"/>
            <a:ext cx="2146300" cy="476250"/>
          </a:xfrm>
          <a:prstGeom prst="rect">
            <a:avLst/>
          </a:prstGeom>
          <a:noFill/>
          <a:ln>
            <a:noFill/>
          </a:ln>
          <a:effectLst/>
        </p:spPr>
        <p:txBody>
          <a:bodyPr vert="horz" wrap="square" lIns="91440" tIns="45720" rIns="91440" bIns="45720" numCol="1" anchor="t" anchorCtr="0" compatLnSpc="1"/>
          <a:lstStyle>
            <a:lvl1pPr>
              <a:defRPr sz="1200" b="0"/>
            </a:lvl1pPr>
          </a:lstStyle>
          <a:p>
            <a:pPr>
              <a:defRPr/>
            </a:pPr>
            <a:endParaRPr lang="en-US" altLang="zh-CN"/>
          </a:p>
        </p:txBody>
      </p:sp>
      <p:sp>
        <p:nvSpPr>
          <p:cNvPr id="819207" name="Rectangle 7"/>
          <p:cNvSpPr>
            <a:spLocks noGrp="1" noChangeArrowheads="1"/>
          </p:cNvSpPr>
          <p:nvPr>
            <p:ph type="ftr" sz="quarter" idx="3"/>
          </p:nvPr>
        </p:nvSpPr>
        <p:spPr bwMode="auto">
          <a:xfrm>
            <a:off x="3384550" y="6245225"/>
            <a:ext cx="3136900" cy="476250"/>
          </a:xfrm>
          <a:prstGeom prst="rect">
            <a:avLst/>
          </a:prstGeom>
          <a:noFill/>
          <a:ln>
            <a:noFill/>
          </a:ln>
          <a:effectLst/>
        </p:spPr>
        <p:txBody>
          <a:bodyPr vert="horz" wrap="square" lIns="91440" tIns="45720" rIns="91440" bIns="45720" numCol="1" anchor="t" anchorCtr="0" compatLnSpc="1"/>
          <a:lstStyle>
            <a:lvl1pPr algn="ctr">
              <a:defRPr sz="1200" b="0"/>
            </a:lvl1pPr>
          </a:lstStyle>
          <a:p>
            <a:pPr>
              <a:defRPr/>
            </a:pPr>
            <a:endParaRPr lang="en-US" altLang="zh-CN"/>
          </a:p>
        </p:txBody>
      </p:sp>
      <p:sp>
        <p:nvSpPr>
          <p:cNvPr id="819208" name="Rectangle 8"/>
          <p:cNvSpPr>
            <a:spLocks noGrp="1" noChangeArrowheads="1"/>
          </p:cNvSpPr>
          <p:nvPr>
            <p:ph type="sldNum" sz="quarter" idx="4"/>
          </p:nvPr>
        </p:nvSpPr>
        <p:spPr bwMode="auto">
          <a:xfrm>
            <a:off x="7099300" y="6245225"/>
            <a:ext cx="2146300" cy="476250"/>
          </a:xfrm>
          <a:prstGeom prst="rect">
            <a:avLst/>
          </a:prstGeom>
          <a:noFill/>
          <a:ln>
            <a:noFill/>
          </a:ln>
          <a:effectLst/>
        </p:spPr>
        <p:txBody>
          <a:bodyPr vert="horz" wrap="square" lIns="91440" tIns="45720" rIns="91440" bIns="45720" numCol="1" anchor="t" anchorCtr="0" compatLnSpc="1"/>
          <a:lstStyle>
            <a:lvl1pPr algn="r">
              <a:defRPr sz="1200" b="0"/>
            </a:lvl1pPr>
          </a:lstStyle>
          <a:p>
            <a:pPr>
              <a:defRPr/>
            </a:pPr>
            <a:fld id="{47A4D102-D42F-461D-B629-A71CE83243C0}" type="slidenum">
              <a:rPr lang="zh-CN" altLang="en-US"/>
            </a:fld>
            <a:endParaRPr lang="en-US" altLang="zh-CN"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ransition/>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5.xml"/><Relationship Id="rId2" Type="http://schemas.openxmlformats.org/officeDocument/2006/relationships/tags" Target="../tags/tag4.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5.xml"/><Relationship Id="rId1" Type="http://schemas.openxmlformats.org/officeDocument/2006/relationships/image" Target="../media/image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5.xml"/><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5.xml"/><Relationship Id="rId1" Type="http://schemas.openxmlformats.org/officeDocument/2006/relationships/image" Target="../media/image1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1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5.xml"/><Relationship Id="rId2" Type="http://schemas.openxmlformats.org/officeDocument/2006/relationships/tags" Target="../tags/tag2.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image" Target="../media/image13.png"/><Relationship Id="rId1" Type="http://schemas.openxmlformats.org/officeDocument/2006/relationships/image" Target="../media/image1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8.xml"/><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8.xml"/><Relationship Id="rId1" Type="http://schemas.openxmlformats.org/officeDocument/2006/relationships/tags" Target="../tags/tag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38.xml"/><Relationship Id="rId2" Type="http://schemas.openxmlformats.org/officeDocument/2006/relationships/image" Target="../media/image15.png"/><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5.xml"/><Relationship Id="rId1" Type="http://schemas.openxmlformats.org/officeDocument/2006/relationships/tags" Target="../tags/tag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defRPr/>
            </a:pPr>
            <a:r>
              <a:rPr lang="en-US" altLang="zh-CN" sz="3600" dirty="0" smtClean="0">
                <a:solidFill>
                  <a:schemeClr val="tx2">
                    <a:lumMod val="65000"/>
                    <a:lumOff val="35000"/>
                  </a:schemeClr>
                </a:solidFill>
                <a:latin typeface="黑体" panose="02010609060101010101" pitchFamily="2" charset="-122"/>
                <a:ea typeface="黑体" panose="02010609060101010101" pitchFamily="2" charset="-122"/>
              </a:rPr>
              <a:t>2023</a:t>
            </a:r>
            <a:r>
              <a:rPr lang="zh-CN" altLang="en-US" sz="3600" dirty="0" smtClean="0">
                <a:solidFill>
                  <a:schemeClr val="tx2">
                    <a:lumMod val="65000"/>
                    <a:lumOff val="35000"/>
                  </a:schemeClr>
                </a:solidFill>
                <a:latin typeface="黑体" panose="02010609060101010101" pitchFamily="2" charset="-122"/>
                <a:ea typeface="黑体" panose="02010609060101010101" pitchFamily="2" charset="-122"/>
              </a:rPr>
              <a:t>年</a:t>
            </a:r>
            <a:r>
              <a:rPr lang="zh-CN" altLang="en-US" sz="3600" dirty="0">
                <a:solidFill>
                  <a:schemeClr val="tx2">
                    <a:lumMod val="65000"/>
                    <a:lumOff val="35000"/>
                  </a:schemeClr>
                </a:solidFill>
                <a:latin typeface="黑体" panose="02010609060101010101" pitchFamily="2" charset="-122"/>
                <a:ea typeface="黑体" panose="02010609060101010101" pitchFamily="2" charset="-122"/>
              </a:rPr>
              <a:t>年报和</a:t>
            </a:r>
            <a:r>
              <a:rPr lang="en-US" altLang="zh-CN" sz="3600" dirty="0" smtClean="0">
                <a:solidFill>
                  <a:schemeClr val="tx2">
                    <a:lumMod val="65000"/>
                    <a:lumOff val="35000"/>
                  </a:schemeClr>
                </a:solidFill>
                <a:latin typeface="黑体" panose="02010609060101010101" pitchFamily="2" charset="-122"/>
                <a:ea typeface="黑体" panose="02010609060101010101" pitchFamily="2" charset="-122"/>
              </a:rPr>
              <a:t>2024</a:t>
            </a:r>
            <a:r>
              <a:rPr lang="zh-CN" altLang="en-US" sz="3600" dirty="0" smtClean="0">
                <a:solidFill>
                  <a:schemeClr val="tx2">
                    <a:lumMod val="65000"/>
                    <a:lumOff val="35000"/>
                  </a:schemeClr>
                </a:solidFill>
                <a:latin typeface="黑体" panose="02010609060101010101" pitchFamily="2" charset="-122"/>
                <a:ea typeface="黑体" panose="02010609060101010101" pitchFamily="2" charset="-122"/>
              </a:rPr>
              <a:t>年</a:t>
            </a:r>
            <a:br>
              <a:rPr lang="zh-CN" altLang="en-US" sz="3600" dirty="0">
                <a:solidFill>
                  <a:schemeClr val="tx2">
                    <a:lumMod val="65000"/>
                    <a:lumOff val="35000"/>
                  </a:schemeClr>
                </a:solidFill>
                <a:latin typeface="黑体" panose="02010609060101010101" pitchFamily="2" charset="-122"/>
                <a:ea typeface="黑体" panose="02010609060101010101" pitchFamily="2" charset="-122"/>
              </a:rPr>
            </a:br>
            <a:r>
              <a:rPr lang="zh-CN" altLang="en-US" sz="3600" dirty="0">
                <a:solidFill>
                  <a:schemeClr val="tx2">
                    <a:lumMod val="65000"/>
                    <a:lumOff val="35000"/>
                  </a:schemeClr>
                </a:solidFill>
                <a:latin typeface="黑体" panose="02010609060101010101" pitchFamily="2" charset="-122"/>
                <a:ea typeface="黑体" panose="02010609060101010101" pitchFamily="2" charset="-122"/>
              </a:rPr>
              <a:t>定期统计报表制度培训</a:t>
            </a:r>
            <a:endParaRPr lang="zh-CN" altLang="en-US" sz="3600" dirty="0">
              <a:solidFill>
                <a:schemeClr val="tx2">
                  <a:lumMod val="65000"/>
                  <a:lumOff val="35000"/>
                </a:schemeClr>
              </a:solidFill>
              <a:latin typeface="黑体" panose="02010609060101010101" pitchFamily="2" charset="-122"/>
              <a:ea typeface="黑体" panose="02010609060101010101" pitchFamily="2" charset="-122"/>
            </a:endParaRPr>
          </a:p>
        </p:txBody>
      </p:sp>
      <p:sp>
        <p:nvSpPr>
          <p:cNvPr id="6" name="Rectangle 5"/>
          <p:cNvSpPr txBox="1">
            <a:spLocks noChangeArrowheads="1"/>
          </p:cNvSpPr>
          <p:nvPr/>
        </p:nvSpPr>
        <p:spPr bwMode="auto">
          <a:xfrm>
            <a:off x="1470423" y="3286124"/>
            <a:ext cx="7042546" cy="1000125"/>
          </a:xfrm>
          <a:prstGeom prst="rect">
            <a:avLst/>
          </a:prstGeom>
          <a:noFill/>
          <a:ln w="9525">
            <a:noFill/>
            <a:miter lim="800000"/>
          </a:ln>
        </p:spPr>
        <p:txBody>
          <a:bodyPr vert="horz" wrap="square" lIns="91440" tIns="45720" rIns="91440" bIns="45720" numCol="1" anchor="ctr" anchorCtr="0" compatLnSpc="1"/>
          <a:lstStyle>
            <a:lvl1pPr marL="0" indent="0" algn="l" rtl="0" eaLnBrk="0" fontAlgn="base" hangingPunct="0">
              <a:spcBef>
                <a:spcPct val="20000"/>
              </a:spcBef>
              <a:spcAft>
                <a:spcPct val="0"/>
              </a:spcAft>
              <a:buClr>
                <a:schemeClr val="accent2"/>
              </a:buClr>
              <a:buFont typeface="Wingdings" panose="05000000000000000000" pitchFamily="2" charset="2"/>
              <a:buNone/>
              <a:defRPr sz="28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a:lstStyle>
          <a:p>
            <a:pPr algn="ctr">
              <a:defRPr/>
            </a:pPr>
            <a:r>
              <a:rPr lang="zh-CN" altLang="en-US" sz="4800" b="1" kern="0"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工业能源</a:t>
            </a:r>
            <a:endParaRPr lang="en-US" altLang="zh-CN" sz="4800" b="1" kern="0"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p>
            <a:pPr algn="ctr">
              <a:defRPr/>
            </a:pPr>
            <a:r>
              <a:rPr lang="zh-CN" altLang="en-US" sz="4800" b="1" kern="0"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购进、消费与库存报表</a:t>
            </a:r>
            <a:endParaRPr lang="zh-CN" altLang="en-US" sz="4800" b="1" kern="0"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AutoShape 4"/>
          <p:cNvSpPr>
            <a:spLocks noChangeArrowheads="1"/>
          </p:cNvSpPr>
          <p:nvPr/>
        </p:nvSpPr>
        <p:spPr bwMode="auto">
          <a:xfrm>
            <a:off x="595313" y="1143000"/>
            <a:ext cx="7643812"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Arial" panose="020B0604020202020204" pitchFamily="34" charset="0"/>
                <a:ea typeface="黑体" panose="02010609060101010101" pitchFamily="2" charset="-122"/>
              </a:rPr>
              <a:t>2.“</a:t>
            </a:r>
            <a:r>
              <a:rPr lang="zh-CN" altLang="en-US" sz="2400" dirty="0">
                <a:latin typeface="Arial" panose="020B0604020202020204" pitchFamily="34" charset="0"/>
                <a:ea typeface="黑体" panose="02010609060101010101" pitchFamily="2" charset="-122"/>
              </a:rPr>
              <a:t>谁”消费，“谁”统计（能源、水统计的基本原则）</a:t>
            </a:r>
            <a:endParaRPr lang="zh-CN" altLang="en-US" sz="2400" dirty="0">
              <a:latin typeface="Arial" panose="020B0604020202020204" pitchFamily="34" charset="0"/>
              <a:ea typeface="黑体" panose="02010609060101010101" pitchFamily="2" charset="-122"/>
            </a:endParaRPr>
          </a:p>
        </p:txBody>
      </p:sp>
      <p:grpSp>
        <p:nvGrpSpPr>
          <p:cNvPr id="27653" name="组合 8"/>
          <p:cNvGrpSpPr/>
          <p:nvPr/>
        </p:nvGrpSpPr>
        <p:grpSpPr bwMode="auto">
          <a:xfrm>
            <a:off x="523875" y="1928813"/>
            <a:ext cx="9072563" cy="4648200"/>
            <a:chOff x="523875" y="1928813"/>
            <a:chExt cx="9072563" cy="4648200"/>
          </a:xfrm>
        </p:grpSpPr>
        <p:sp>
          <p:nvSpPr>
            <p:cNvPr id="13318" name="AutoShape 6"/>
            <p:cNvSpPr>
              <a:spLocks noChangeArrowheads="1"/>
            </p:cNvSpPr>
            <p:nvPr/>
          </p:nvSpPr>
          <p:spPr bwMode="auto">
            <a:xfrm>
              <a:off x="523875" y="1928813"/>
              <a:ext cx="9072563" cy="4648200"/>
            </a:xfrm>
            <a:prstGeom prst="foldedCorner">
              <a:avLst>
                <a:gd name="adj" fmla="val 12500"/>
              </a:avLst>
            </a:prstGeom>
            <a:solidFill>
              <a:schemeClr val="bg2"/>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anchor="ctr">
              <a:spAutoFit/>
            </a:bodyPr>
            <a:lstStyle/>
            <a:p>
              <a:pPr>
                <a:defRPr/>
              </a:pPr>
              <a:r>
                <a:rPr lang="zh-CN" altLang="en-US" sz="2000" dirty="0">
                  <a:solidFill>
                    <a:srgbClr val="000000"/>
                  </a:solidFill>
                  <a:latin typeface="仿宋_GB2312" pitchFamily="49" charset="-122"/>
                  <a:ea typeface="仿宋_GB2312" pitchFamily="49" charset="-122"/>
                  <a:sym typeface="Arial" panose="020B0604020202020204" pitchFamily="34" charset="0"/>
                </a:rPr>
                <a:t>    </a:t>
              </a:r>
              <a:r>
                <a:rPr lang="zh-CN" altLang="en-US" sz="2000" b="0" dirty="0">
                  <a:solidFill>
                    <a:schemeClr val="tx1"/>
                  </a:solidFill>
                  <a:latin typeface="黑体" panose="02010609060101010101" pitchFamily="2" charset="-122"/>
                  <a:ea typeface="黑体" panose="02010609060101010101" pitchFamily="2" charset="-122"/>
                  <a:sym typeface="Arial" panose="020B0604020202020204" pitchFamily="34" charset="0"/>
                </a:rPr>
                <a:t>在实际中应用</a:t>
              </a: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a:defRPr/>
              </a:pPr>
              <a:endParaRPr lang="zh-CN" altLang="en-US" sz="2000" b="0" dirty="0">
                <a:solidFill>
                  <a:schemeClr val="tx1"/>
                </a:solidFill>
                <a:latin typeface="黑体" panose="02010609060101010101" pitchFamily="2" charset="-122"/>
                <a:ea typeface="黑体" panose="02010609060101010101" pitchFamily="2" charset="-122"/>
              </a:endParaRPr>
            </a:p>
          </p:txBody>
        </p:sp>
        <p:pic>
          <p:nvPicPr>
            <p:cNvPr id="27658" name="Picture 2"/>
            <p:cNvPicPr>
              <a:picLocks noChangeAspect="1" noChangeArrowheads="1"/>
            </p:cNvPicPr>
            <p:nvPr/>
          </p:nvPicPr>
          <p:blipFill>
            <a:blip r:embed="rId1"/>
            <a:srcRect/>
            <a:stretch>
              <a:fillRect/>
            </a:stretch>
          </p:blipFill>
          <p:spPr bwMode="auto">
            <a:xfrm>
              <a:off x="666750" y="2428875"/>
              <a:ext cx="8624888" cy="3643313"/>
            </a:xfrm>
            <a:prstGeom prst="rect">
              <a:avLst/>
            </a:prstGeom>
            <a:noFill/>
            <a:ln w="12700">
              <a:noFill/>
              <a:miter lim="800000"/>
              <a:headEnd type="none" w="sm" len="sm"/>
              <a:tailEnd type="none" w="sm" len="sm"/>
            </a:ln>
          </p:spPr>
        </p:pic>
      </p:grpSp>
      <p:grpSp>
        <p:nvGrpSpPr>
          <p:cNvPr id="11" name="组合 10"/>
          <p:cNvGrpSpPr/>
          <p:nvPr/>
        </p:nvGrpSpPr>
        <p:grpSpPr>
          <a:xfrm>
            <a:off x="881034" y="2071678"/>
            <a:ext cx="182562" cy="182562"/>
            <a:chOff x="1966913" y="2303463"/>
            <a:chExt cx="182562" cy="182562"/>
          </a:xfrm>
        </p:grpSpPr>
        <p:sp>
          <p:nvSpPr>
            <p:cNvPr id="12" name="AutoShape 6"/>
            <p:cNvSpPr>
              <a:spLocks noChangeArrowheads="1"/>
            </p:cNvSpPr>
            <p:nvPr/>
          </p:nvSpPr>
          <p:spPr bwMode="gray">
            <a:xfrm rot="2700000">
              <a:off x="1966913" y="2303463"/>
              <a:ext cx="182562" cy="182562"/>
            </a:xfrm>
            <a:prstGeom prst="rtTriangle">
              <a:avLst/>
            </a:prstGeom>
            <a:solidFill>
              <a:srgbClr val="808080"/>
            </a:solidFill>
            <a:ln w="9525" algn="ctr">
              <a:noFill/>
              <a:miter lim="800000"/>
            </a:ln>
          </p:spPr>
          <p:txBody>
            <a:bodyPr rot="10800000" vert="eaVert" wrap="none" anchor="ctr"/>
            <a:lstStyle/>
            <a:p>
              <a:endParaRPr lang="zh-CN" altLang="en-US" sz="2800" b="0">
                <a:latin typeface="黑体" panose="02010609060101010101" pitchFamily="2" charset="-122"/>
                <a:ea typeface="黑体" panose="02010609060101010101" pitchFamily="2" charset="-122"/>
              </a:endParaRPr>
            </a:p>
          </p:txBody>
        </p:sp>
        <p:sp>
          <p:nvSpPr>
            <p:cNvPr id="14" name="AutoShape 7"/>
            <p:cNvSpPr>
              <a:spLocks noChangeArrowheads="1"/>
            </p:cNvSpPr>
            <p:nvPr/>
          </p:nvSpPr>
          <p:spPr bwMode="gray">
            <a:xfrm rot="18900000" flipH="1">
              <a:off x="1966913" y="2303463"/>
              <a:ext cx="182562" cy="182562"/>
            </a:xfrm>
            <a:prstGeom prst="rtTriangle">
              <a:avLst/>
            </a:prstGeom>
            <a:solidFill>
              <a:srgbClr val="00B0F0"/>
            </a:solidFill>
            <a:ln w="9525" algn="ctr">
              <a:noFill/>
              <a:miter lim="800000"/>
            </a:ln>
          </p:spPr>
          <p:txBody>
            <a:bodyPr vert="eaVert" wrap="none" anchor="ctr"/>
            <a:lstStyle/>
            <a:p>
              <a:endParaRPr lang="zh-CN" altLang="en-US" sz="2800" b="0">
                <a:latin typeface="黑体" panose="02010609060101010101" pitchFamily="2" charset="-122"/>
                <a:ea typeface="黑体" panose="02010609060101010101" pitchFamily="2" charset="-122"/>
              </a:endParaRPr>
            </a:p>
          </p:txBody>
        </p:sp>
      </p:gr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AutoShape 4"/>
          <p:cNvSpPr>
            <a:spLocks noChangeArrowheads="1"/>
          </p:cNvSpPr>
          <p:nvPr/>
        </p:nvSpPr>
        <p:spPr bwMode="auto">
          <a:xfrm>
            <a:off x="595313" y="1143000"/>
            <a:ext cx="7643812"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Arial" panose="020B0604020202020204" pitchFamily="34" charset="0"/>
                <a:ea typeface="黑体" panose="02010609060101010101" pitchFamily="2" charset="-122"/>
              </a:rPr>
              <a:t>2.“</a:t>
            </a:r>
            <a:r>
              <a:rPr lang="zh-CN" altLang="en-US" sz="2400" dirty="0">
                <a:latin typeface="Arial" panose="020B0604020202020204" pitchFamily="34" charset="0"/>
                <a:ea typeface="黑体" panose="02010609060101010101" pitchFamily="2" charset="-122"/>
              </a:rPr>
              <a:t>谁”消费，“谁”统计（能源、水统计的基本原则）</a:t>
            </a:r>
            <a:endParaRPr lang="zh-CN" altLang="en-US" sz="2400" dirty="0">
              <a:latin typeface="Arial" panose="020B0604020202020204" pitchFamily="34" charset="0"/>
              <a:ea typeface="黑体" panose="02010609060101010101" pitchFamily="2" charset="-122"/>
            </a:endParaRPr>
          </a:p>
        </p:txBody>
      </p:sp>
      <p:sp>
        <p:nvSpPr>
          <p:cNvPr id="15" name="AutoShape 6"/>
          <p:cNvSpPr>
            <a:spLocks noChangeArrowheads="1"/>
          </p:cNvSpPr>
          <p:nvPr/>
        </p:nvSpPr>
        <p:spPr bwMode="auto">
          <a:xfrm>
            <a:off x="523844" y="2143116"/>
            <a:ext cx="9072564" cy="1852077"/>
          </a:xfrm>
          <a:prstGeom prst="foldedCorner">
            <a:avLst>
              <a:gd name="adj" fmla="val 12500"/>
            </a:avLst>
          </a:prstGeom>
          <a:solidFill>
            <a:schemeClr val="bg2"/>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square" anchor="ctr">
            <a:spAutoFit/>
          </a:bodyPr>
          <a:lstStyle/>
          <a:p>
            <a:r>
              <a:rPr lang="zh-CN" altLang="en-US" sz="2000" b="0" dirty="0">
                <a:solidFill>
                  <a:srgbClr val="3333FF"/>
                </a:solidFill>
                <a:latin typeface="黑体" panose="02010609060101010101" pitchFamily="2" charset="-122"/>
                <a:ea typeface="黑体" panose="02010609060101010101" pitchFamily="2" charset="-122"/>
              </a:rPr>
              <a:t>例子：</a:t>
            </a:r>
            <a:endParaRPr lang="en-US" altLang="zh-CN" sz="2000" b="0" dirty="0">
              <a:solidFill>
                <a:srgbClr val="3333FF"/>
              </a:solidFill>
              <a:latin typeface="黑体" panose="02010609060101010101" pitchFamily="2" charset="-122"/>
              <a:ea typeface="黑体" panose="02010609060101010101" pitchFamily="2" charset="-122"/>
            </a:endParaRPr>
          </a:p>
          <a:p>
            <a:r>
              <a:rPr lang="en-US" altLang="zh-CN" sz="2000" b="0" dirty="0">
                <a:solidFill>
                  <a:srgbClr val="3333FF"/>
                </a:solidFill>
                <a:latin typeface="黑体" panose="02010609060101010101" pitchFamily="2" charset="-122"/>
                <a:ea typeface="黑体" panose="02010609060101010101" pitchFamily="2" charset="-122"/>
              </a:rPr>
              <a:t>    A</a:t>
            </a:r>
            <a:r>
              <a:rPr lang="zh-CN" altLang="en-US" sz="2000" b="0" dirty="0">
                <a:solidFill>
                  <a:srgbClr val="3333FF"/>
                </a:solidFill>
                <a:latin typeface="黑体" panose="02010609060101010101" pitchFamily="2" charset="-122"/>
                <a:ea typeface="黑体" panose="02010609060101010101" pitchFamily="2" charset="-122"/>
              </a:rPr>
              <a:t>集团有下属法人单位子公司</a:t>
            </a:r>
            <a:r>
              <a:rPr lang="en-US" altLang="zh-CN" sz="2000" b="0" dirty="0">
                <a:solidFill>
                  <a:srgbClr val="3333FF"/>
                </a:solidFill>
                <a:latin typeface="黑体" panose="02010609060101010101" pitchFamily="2" charset="-122"/>
                <a:ea typeface="黑体" panose="02010609060101010101" pitchFamily="2" charset="-122"/>
              </a:rPr>
              <a:t>C</a:t>
            </a:r>
            <a:r>
              <a:rPr lang="zh-CN" altLang="en-US" sz="2000" b="0" dirty="0">
                <a:solidFill>
                  <a:srgbClr val="3333FF"/>
                </a:solidFill>
                <a:latin typeface="黑体" panose="02010609060101010101" pitchFamily="2" charset="-122"/>
                <a:ea typeface="黑体" panose="02010609060101010101" pitchFamily="2" charset="-122"/>
              </a:rPr>
              <a:t>，</a:t>
            </a:r>
            <a:endParaRPr lang="en-US" altLang="zh-CN" sz="2000" b="0" dirty="0">
              <a:solidFill>
                <a:srgbClr val="3333FF"/>
              </a:solidFill>
              <a:latin typeface="黑体" panose="02010609060101010101" pitchFamily="2" charset="-122"/>
              <a:ea typeface="黑体" panose="02010609060101010101" pitchFamily="2" charset="-122"/>
            </a:endParaRPr>
          </a:p>
          <a:p>
            <a:r>
              <a:rPr lang="en-US" altLang="zh-CN" sz="2000" b="0" dirty="0">
                <a:solidFill>
                  <a:srgbClr val="3333FF"/>
                </a:solidFill>
                <a:latin typeface="黑体" panose="02010609060101010101" pitchFamily="2" charset="-122"/>
                <a:ea typeface="黑体" panose="02010609060101010101" pitchFamily="2" charset="-122"/>
              </a:rPr>
              <a:t>    C</a:t>
            </a:r>
            <a:r>
              <a:rPr lang="zh-CN" altLang="en-US" sz="2000" b="0" dirty="0">
                <a:solidFill>
                  <a:srgbClr val="3333FF"/>
                </a:solidFill>
                <a:latin typeface="黑体" panose="02010609060101010101" pitchFamily="2" charset="-122"/>
                <a:ea typeface="黑体" panose="02010609060101010101" pitchFamily="2" charset="-122"/>
              </a:rPr>
              <a:t>公司与集团</a:t>
            </a:r>
            <a:r>
              <a:rPr lang="en-US" altLang="zh-CN" sz="2000" b="0" dirty="0">
                <a:solidFill>
                  <a:srgbClr val="3333FF"/>
                </a:solidFill>
                <a:latin typeface="黑体" panose="02010609060101010101" pitchFamily="2" charset="-122"/>
                <a:ea typeface="黑体" panose="02010609060101010101" pitchFamily="2" charset="-122"/>
              </a:rPr>
              <a:t>A</a:t>
            </a:r>
            <a:r>
              <a:rPr lang="zh-CN" altLang="en-US" sz="2000" b="0" dirty="0">
                <a:solidFill>
                  <a:srgbClr val="3333FF"/>
                </a:solidFill>
                <a:latin typeface="黑体" panose="02010609060101010101" pitchFamily="2" charset="-122"/>
                <a:ea typeface="黑体" panose="02010609060101010101" pitchFamily="2" charset="-122"/>
              </a:rPr>
              <a:t>合署办公，</a:t>
            </a:r>
            <a:endParaRPr lang="en-US" altLang="zh-CN" sz="2000" b="0" dirty="0">
              <a:solidFill>
                <a:srgbClr val="3333FF"/>
              </a:solidFill>
              <a:latin typeface="黑体" panose="02010609060101010101" pitchFamily="2" charset="-122"/>
              <a:ea typeface="黑体" panose="02010609060101010101" pitchFamily="2" charset="-122"/>
            </a:endParaRPr>
          </a:p>
          <a:p>
            <a:r>
              <a:rPr lang="en-US" altLang="zh-CN" sz="2000" b="0" dirty="0">
                <a:solidFill>
                  <a:srgbClr val="3333FF"/>
                </a:solidFill>
                <a:latin typeface="黑体" panose="02010609060101010101" pitchFamily="2" charset="-122"/>
                <a:ea typeface="黑体" panose="02010609060101010101" pitchFamily="2" charset="-122"/>
              </a:rPr>
              <a:t>    </a:t>
            </a:r>
            <a:r>
              <a:rPr lang="zh-CN" altLang="en-US" sz="2000" b="0" dirty="0">
                <a:solidFill>
                  <a:srgbClr val="3333FF"/>
                </a:solidFill>
                <a:latin typeface="黑体" panose="02010609060101010101" pitchFamily="2" charset="-122"/>
                <a:ea typeface="黑体" panose="02010609060101010101" pitchFamily="2" charset="-122"/>
              </a:rPr>
              <a:t>集团统一缴纳总表电费，再向</a:t>
            </a:r>
            <a:r>
              <a:rPr lang="en-US" altLang="zh-CN" sz="2000" b="0" dirty="0">
                <a:solidFill>
                  <a:srgbClr val="3333FF"/>
                </a:solidFill>
                <a:latin typeface="黑体" panose="02010609060101010101" pitchFamily="2" charset="-122"/>
                <a:ea typeface="黑体" panose="02010609060101010101" pitchFamily="2" charset="-122"/>
              </a:rPr>
              <a:t>C</a:t>
            </a:r>
            <a:r>
              <a:rPr lang="zh-CN" altLang="en-US" sz="2000" b="0" dirty="0">
                <a:solidFill>
                  <a:srgbClr val="3333FF"/>
                </a:solidFill>
                <a:latin typeface="黑体" panose="02010609060101010101" pitchFamily="2" charset="-122"/>
                <a:ea typeface="黑体" panose="02010609060101010101" pitchFamily="2" charset="-122"/>
              </a:rPr>
              <a:t>公司收取电费</a:t>
            </a:r>
            <a:endParaRPr lang="zh-CN" altLang="en-US" sz="2000" b="0" dirty="0">
              <a:solidFill>
                <a:srgbClr val="3333FF"/>
              </a:solidFill>
              <a:latin typeface="黑体" panose="02010609060101010101" pitchFamily="2" charset="-122"/>
              <a:ea typeface="黑体" panose="02010609060101010101" pitchFamily="2" charset="-122"/>
            </a:endParaRPr>
          </a:p>
          <a:p>
            <a:r>
              <a:rPr lang="zh-CN" altLang="en-US" sz="2000" b="0" dirty="0">
                <a:solidFill>
                  <a:srgbClr val="3333FF"/>
                </a:solidFill>
                <a:latin typeface="黑体" panose="02010609060101010101" pitchFamily="2" charset="-122"/>
                <a:ea typeface="黑体" panose="02010609060101010101" pitchFamily="2" charset="-122"/>
              </a:rPr>
              <a:t>    </a:t>
            </a:r>
            <a:r>
              <a:rPr lang="en-US" altLang="zh-CN" sz="2000" b="0" dirty="0">
                <a:solidFill>
                  <a:srgbClr val="3333FF"/>
                </a:solidFill>
                <a:latin typeface="黑体" panose="02010609060101010101" pitchFamily="2" charset="-122"/>
                <a:ea typeface="黑体" panose="02010609060101010101" pitchFamily="2" charset="-122"/>
              </a:rPr>
              <a:t>A</a:t>
            </a:r>
            <a:r>
              <a:rPr lang="zh-CN" altLang="en-US" sz="2000" b="0" dirty="0">
                <a:solidFill>
                  <a:srgbClr val="3333FF"/>
                </a:solidFill>
                <a:latin typeface="黑体" panose="02010609060101010101" pitchFamily="2" charset="-122"/>
                <a:ea typeface="黑体" panose="02010609060101010101" pitchFamily="2" charset="-122"/>
              </a:rPr>
              <a:t>集团应如何填报电力消费量？</a:t>
            </a:r>
            <a:endParaRPr lang="zh-CN" altLang="en-US" sz="2000" b="0" dirty="0">
              <a:solidFill>
                <a:srgbClr val="3333FF"/>
              </a:solidFill>
              <a:latin typeface="黑体" panose="02010609060101010101" pitchFamily="2" charset="-122"/>
              <a:ea typeface="黑体" panose="02010609060101010101" pitchFamily="2" charset="-122"/>
            </a:endParaRPr>
          </a:p>
        </p:txBody>
      </p:sp>
      <p:sp>
        <p:nvSpPr>
          <p:cNvPr id="16" name="TextBox 23"/>
          <p:cNvSpPr txBox="1">
            <a:spLocks noChangeArrowheads="1"/>
          </p:cNvSpPr>
          <p:nvPr/>
        </p:nvSpPr>
        <p:spPr bwMode="auto">
          <a:xfrm>
            <a:off x="380968" y="4169639"/>
            <a:ext cx="8643938" cy="1015663"/>
          </a:xfrm>
          <a:prstGeom prst="rect">
            <a:avLst/>
          </a:prstGeom>
          <a:noFill/>
          <a:ln w="9525">
            <a:noFill/>
            <a:miter lim="800000"/>
          </a:ln>
        </p:spPr>
        <p:txBody>
          <a:bodyPr>
            <a:spAutoFit/>
          </a:bodyPr>
          <a:lstStyle/>
          <a:p>
            <a:r>
              <a:rPr lang="zh-CN" altLang="en-US" sz="2000" dirty="0">
                <a:solidFill>
                  <a:schemeClr val="tx2"/>
                </a:solidFill>
                <a:latin typeface="黑体" panose="02010609060101010101" pitchFamily="2" charset="-122"/>
                <a:ea typeface="黑体" panose="02010609060101010101" pitchFamily="2" charset="-122"/>
              </a:rPr>
              <a:t>    </a:t>
            </a:r>
            <a:r>
              <a:rPr lang="zh-CN" altLang="en-US" sz="2000" b="0" dirty="0">
                <a:solidFill>
                  <a:schemeClr val="tx2"/>
                </a:solidFill>
                <a:latin typeface="黑体" panose="02010609060101010101" pitchFamily="2" charset="-122"/>
                <a:ea typeface="黑体" panose="02010609060101010101" pitchFamily="2" charset="-122"/>
              </a:rPr>
              <a:t>答：</a:t>
            </a:r>
            <a:r>
              <a:rPr lang="en-US" altLang="zh-CN" sz="2000" b="0" dirty="0">
                <a:latin typeface="黑体" panose="02010609060101010101" pitchFamily="2" charset="-122"/>
                <a:ea typeface="黑体" panose="02010609060101010101" pitchFamily="2" charset="-122"/>
                <a:sym typeface="黑体" panose="02010609060101010101" pitchFamily="2" charset="-122"/>
              </a:rPr>
              <a:t> A</a:t>
            </a:r>
            <a:r>
              <a:rPr lang="zh-CN" altLang="en-US" sz="2000" b="0" dirty="0">
                <a:latin typeface="黑体" panose="02010609060101010101" pitchFamily="2" charset="-122"/>
                <a:ea typeface="黑体" panose="02010609060101010101" pitchFamily="2" charset="-122"/>
                <a:sym typeface="黑体" panose="02010609060101010101" pitchFamily="2" charset="-122"/>
              </a:rPr>
              <a:t>集团为</a:t>
            </a:r>
            <a:r>
              <a:rPr lang="en-US" altLang="zh-CN" sz="2000" b="0" dirty="0">
                <a:latin typeface="黑体" panose="02010609060101010101" pitchFamily="2" charset="-122"/>
                <a:ea typeface="黑体" panose="02010609060101010101" pitchFamily="2" charset="-122"/>
                <a:sym typeface="黑体" panose="02010609060101010101" pitchFamily="2" charset="-122"/>
              </a:rPr>
              <a:t>C</a:t>
            </a:r>
            <a:r>
              <a:rPr lang="zh-CN" altLang="en-US" sz="2000" b="0" dirty="0">
                <a:latin typeface="黑体" panose="02010609060101010101" pitchFamily="2" charset="-122"/>
                <a:ea typeface="黑体" panose="02010609060101010101" pitchFamily="2" charset="-122"/>
                <a:sym typeface="黑体" panose="02010609060101010101" pitchFamily="2" charset="-122"/>
              </a:rPr>
              <a:t>公司安装独立电表</a:t>
            </a:r>
            <a:endParaRPr lang="en-US" altLang="zh-CN" sz="2000" b="0" dirty="0">
              <a:solidFill>
                <a:schemeClr val="tx2"/>
              </a:solidFill>
              <a:latin typeface="黑体" panose="02010609060101010101" pitchFamily="2" charset="-122"/>
              <a:ea typeface="黑体" panose="02010609060101010101" pitchFamily="2" charset="-122"/>
            </a:endParaRPr>
          </a:p>
          <a:p>
            <a:r>
              <a:rPr lang="en-US" altLang="zh-CN" sz="2000" b="0" dirty="0">
                <a:solidFill>
                  <a:schemeClr val="tx2"/>
                </a:solidFill>
                <a:latin typeface="黑体" panose="02010609060101010101" pitchFamily="2" charset="-122"/>
                <a:ea typeface="黑体" panose="02010609060101010101" pitchFamily="2" charset="-122"/>
              </a:rPr>
              <a:t>         A</a:t>
            </a:r>
            <a:r>
              <a:rPr lang="zh-CN" altLang="en-US" sz="2000" b="0" dirty="0">
                <a:solidFill>
                  <a:schemeClr val="tx2"/>
                </a:solidFill>
                <a:latin typeface="黑体" panose="02010609060101010101" pitchFamily="2" charset="-122"/>
                <a:ea typeface="黑体" panose="02010609060101010101" pitchFamily="2" charset="-122"/>
              </a:rPr>
              <a:t>集团的</a:t>
            </a:r>
            <a:r>
              <a:rPr lang="zh-CN" altLang="en-US" sz="2000" b="0" dirty="0">
                <a:latin typeface="黑体" panose="02010609060101010101" pitchFamily="2" charset="-122"/>
                <a:ea typeface="黑体" panose="02010609060101010101" pitchFamily="2" charset="-122"/>
              </a:rPr>
              <a:t>电力消费量，应扣除</a:t>
            </a:r>
            <a:r>
              <a:rPr lang="en-US" altLang="zh-CN" sz="2000" b="0" dirty="0">
                <a:latin typeface="黑体" panose="02010609060101010101" pitchFamily="2" charset="-122"/>
                <a:ea typeface="黑体" panose="02010609060101010101" pitchFamily="2" charset="-122"/>
              </a:rPr>
              <a:t>C</a:t>
            </a:r>
            <a:r>
              <a:rPr lang="zh-CN" altLang="en-US" sz="2000" b="0" dirty="0">
                <a:latin typeface="黑体" panose="02010609060101010101" pitchFamily="2" charset="-122"/>
                <a:ea typeface="黑体" panose="02010609060101010101" pitchFamily="2" charset="-122"/>
              </a:rPr>
              <a:t>公司电力消费量</a:t>
            </a:r>
            <a:endParaRPr lang="en-US" altLang="zh-CN" sz="2000" b="0" dirty="0">
              <a:latin typeface="黑体" panose="02010609060101010101" pitchFamily="2" charset="-122"/>
              <a:ea typeface="黑体" panose="02010609060101010101" pitchFamily="2" charset="-122"/>
            </a:endParaRPr>
          </a:p>
          <a:p>
            <a:r>
              <a:rPr lang="en-US" altLang="zh-CN" sz="2000" b="0" dirty="0">
                <a:latin typeface="黑体" panose="02010609060101010101" pitchFamily="2" charset="-122"/>
                <a:ea typeface="黑体" panose="02010609060101010101" pitchFamily="2" charset="-122"/>
                <a:sym typeface="黑体" panose="02010609060101010101" pitchFamily="2" charset="-122"/>
              </a:rPr>
              <a:t>        </a:t>
            </a:r>
            <a:endParaRPr lang="en-US" altLang="zh-CN" sz="2000" b="0" dirty="0">
              <a:latin typeface="仿宋_GB2312" pitchFamily="49" charset="-122"/>
              <a:ea typeface="仿宋_GB2312" pitchFamily="49" charset="-122"/>
              <a:sym typeface="黑体" panose="02010609060101010101" pitchFamily="2" charset="-122"/>
            </a:endParaRPr>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AutoShape 4"/>
          <p:cNvSpPr>
            <a:spLocks noChangeArrowheads="1"/>
          </p:cNvSpPr>
          <p:nvPr/>
        </p:nvSpPr>
        <p:spPr bwMode="auto">
          <a:xfrm>
            <a:off x="595313" y="1143000"/>
            <a:ext cx="5072062"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黑体" panose="02010609060101010101" pitchFamily="2" charset="-122"/>
                <a:ea typeface="黑体" panose="02010609060101010101" pitchFamily="2" charset="-122"/>
              </a:rPr>
              <a:t>3.</a:t>
            </a:r>
            <a:r>
              <a:rPr lang="zh-CN" altLang="en-US" sz="2400" dirty="0">
                <a:latin typeface="黑体" panose="02010609060101010101" pitchFamily="2" charset="-122"/>
                <a:ea typeface="黑体" panose="02010609060101010101" pitchFamily="2" charset="-122"/>
              </a:rPr>
              <a:t>何时投入使用，何时计算消费量</a:t>
            </a:r>
            <a:endParaRPr lang="zh-CN" altLang="en-US" sz="2400" dirty="0">
              <a:latin typeface="黑体" panose="02010609060101010101" pitchFamily="2" charset="-122"/>
              <a:ea typeface="黑体" panose="02010609060101010101" pitchFamily="2" charset="-122"/>
            </a:endParaRPr>
          </a:p>
        </p:txBody>
      </p:sp>
      <p:sp>
        <p:nvSpPr>
          <p:cNvPr id="13318" name="AutoShape 6"/>
          <p:cNvSpPr>
            <a:spLocks noChangeArrowheads="1"/>
          </p:cNvSpPr>
          <p:nvPr/>
        </p:nvSpPr>
        <p:spPr bwMode="auto">
          <a:xfrm>
            <a:off x="523875" y="4143375"/>
            <a:ext cx="9072563" cy="2551113"/>
          </a:xfrm>
          <a:prstGeom prst="foldedCorner">
            <a:avLst>
              <a:gd name="adj" fmla="val 12500"/>
            </a:avLst>
          </a:prstGeom>
          <a:solidFill>
            <a:schemeClr val="bg2"/>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anchor="ctr">
            <a:spAutoFit/>
          </a:bodyPr>
          <a:lstStyle/>
          <a:p>
            <a:pPr>
              <a:defRPr/>
            </a:pPr>
            <a:r>
              <a:rPr lang="zh-CN" altLang="en-US" sz="2000" dirty="0">
                <a:solidFill>
                  <a:srgbClr val="000000"/>
                </a:solidFill>
                <a:latin typeface="仿宋_GB2312" pitchFamily="49" charset="-122"/>
                <a:ea typeface="仿宋_GB2312" pitchFamily="49" charset="-122"/>
              </a:rPr>
              <a:t>特别注意：</a:t>
            </a:r>
            <a:endParaRPr lang="en-US" altLang="zh-CN" sz="2000" dirty="0">
              <a:solidFill>
                <a:srgbClr val="000000"/>
              </a:solidFill>
              <a:latin typeface="仿宋_GB2312" pitchFamily="49" charset="-122"/>
              <a:ea typeface="仿宋_GB2312" pitchFamily="49" charset="-122"/>
            </a:endParaRPr>
          </a:p>
          <a:p>
            <a:pPr>
              <a:defRPr/>
            </a:pPr>
            <a:r>
              <a:rPr lang="en-US" altLang="zh-CN" sz="2000" dirty="0">
                <a:solidFill>
                  <a:srgbClr val="000000"/>
                </a:solidFill>
                <a:latin typeface="仿宋_GB2312" pitchFamily="49" charset="-122"/>
                <a:ea typeface="仿宋_GB2312" pitchFamily="49" charset="-122"/>
              </a:rPr>
              <a:t>    </a:t>
            </a:r>
            <a:r>
              <a:rPr lang="zh-CN" altLang="en-US" sz="2000" dirty="0">
                <a:solidFill>
                  <a:srgbClr val="000000"/>
                </a:solidFill>
                <a:latin typeface="仿宋_GB2312" pitchFamily="49" charset="-122"/>
                <a:ea typeface="仿宋_GB2312" pitchFamily="49" charset="-122"/>
              </a:rPr>
              <a:t>能源统计数据不能完全按照财务帐或会计账户数据来进行填报，</a:t>
            </a:r>
            <a:r>
              <a:rPr lang="zh-CN" altLang="en-US" sz="2000" dirty="0">
                <a:solidFill>
                  <a:srgbClr val="FF0000"/>
                </a:solidFill>
                <a:latin typeface="仿宋_GB2312" pitchFamily="49" charset="-122"/>
                <a:ea typeface="仿宋_GB2312" pitchFamily="49" charset="-122"/>
              </a:rPr>
              <a:t>不能将财务账上购进但尚未消费完的能源一次性填报</a:t>
            </a:r>
            <a:endParaRPr lang="en-US" altLang="zh-CN" sz="2000" dirty="0">
              <a:solidFill>
                <a:srgbClr val="000000"/>
              </a:solidFill>
              <a:latin typeface="仿宋_GB2312" pitchFamily="49" charset="-122"/>
              <a:ea typeface="仿宋_GB2312" pitchFamily="49" charset="-122"/>
            </a:endParaRPr>
          </a:p>
          <a:p>
            <a:pPr>
              <a:defRPr/>
            </a:pPr>
            <a:endParaRPr lang="zh-CN" altLang="en-US" sz="2000" dirty="0">
              <a:solidFill>
                <a:srgbClr val="000000"/>
              </a:solidFill>
              <a:latin typeface="仿宋_GB2312" pitchFamily="49" charset="-122"/>
              <a:ea typeface="仿宋_GB2312" pitchFamily="49" charset="-122"/>
            </a:endParaRPr>
          </a:p>
          <a:p>
            <a:pPr>
              <a:defRPr/>
            </a:pPr>
            <a:r>
              <a:rPr lang="zh-CN" altLang="en-US" sz="2000" dirty="0">
                <a:solidFill>
                  <a:srgbClr val="000000"/>
                </a:solidFill>
                <a:latin typeface="仿宋_GB2312" pitchFamily="49" charset="-122"/>
                <a:ea typeface="仿宋_GB2312" pitchFamily="49" charset="-122"/>
              </a:rPr>
              <a:t>企业统计人员：</a:t>
            </a:r>
            <a:endParaRPr lang="en-US" altLang="zh-CN" sz="2000" dirty="0">
              <a:solidFill>
                <a:srgbClr val="000000"/>
              </a:solidFill>
              <a:latin typeface="仿宋_GB2312" pitchFamily="49" charset="-122"/>
              <a:ea typeface="仿宋_GB2312" pitchFamily="49" charset="-122"/>
            </a:endParaRPr>
          </a:p>
          <a:p>
            <a:pPr>
              <a:defRPr/>
            </a:pPr>
            <a:r>
              <a:rPr lang="en-US" altLang="zh-CN" sz="2000" dirty="0">
                <a:solidFill>
                  <a:srgbClr val="000000"/>
                </a:solidFill>
                <a:latin typeface="仿宋_GB2312" pitchFamily="49" charset="-122"/>
                <a:ea typeface="仿宋_GB2312" pitchFamily="49" charset="-122"/>
              </a:rPr>
              <a:t>    </a:t>
            </a:r>
            <a:r>
              <a:rPr lang="zh-CN" altLang="en-US" sz="2000" dirty="0">
                <a:solidFill>
                  <a:srgbClr val="000000"/>
                </a:solidFill>
                <a:latin typeface="仿宋_GB2312" pitchFamily="49" charset="-122"/>
                <a:ea typeface="仿宋_GB2312" pitchFamily="49" charset="-122"/>
              </a:rPr>
              <a:t>①明确企业共消费多少种能源  ②每种能源数据如何获得（单据、抄表）</a:t>
            </a:r>
            <a:endParaRPr lang="en-US" altLang="zh-CN" sz="2000" dirty="0">
              <a:solidFill>
                <a:srgbClr val="000000"/>
              </a:solidFill>
              <a:latin typeface="仿宋_GB2312" pitchFamily="49" charset="-122"/>
              <a:ea typeface="仿宋_GB2312" pitchFamily="49" charset="-122"/>
            </a:endParaRPr>
          </a:p>
          <a:p>
            <a:pPr>
              <a:defRPr/>
            </a:pPr>
            <a:r>
              <a:rPr lang="en-US" altLang="zh-CN" sz="2000" dirty="0">
                <a:solidFill>
                  <a:srgbClr val="000000"/>
                </a:solidFill>
                <a:latin typeface="仿宋_GB2312" pitchFamily="49" charset="-122"/>
                <a:ea typeface="仿宋_GB2312" pitchFamily="49" charset="-122"/>
              </a:rPr>
              <a:t>   </a:t>
            </a:r>
            <a:r>
              <a:rPr lang="zh-CN" altLang="en-US" sz="2000" dirty="0">
                <a:solidFill>
                  <a:srgbClr val="000000"/>
                </a:solidFill>
                <a:latin typeface="仿宋_GB2312" pitchFamily="49" charset="-122"/>
                <a:ea typeface="仿宋_GB2312" pitchFamily="49" charset="-122"/>
              </a:rPr>
              <a:t> ③各能源是否已经使用完      ④各下属单位能源如何汇总，何时上报</a:t>
            </a:r>
            <a:endParaRPr lang="zh-CN" altLang="en-US" sz="2000" dirty="0">
              <a:solidFill>
                <a:srgbClr val="000000"/>
              </a:solidFill>
              <a:latin typeface="仿宋_GB2312" pitchFamily="49" charset="-122"/>
              <a:ea typeface="仿宋_GB2312" pitchFamily="49" charset="-122"/>
            </a:endParaRPr>
          </a:p>
        </p:txBody>
      </p:sp>
      <p:grpSp>
        <p:nvGrpSpPr>
          <p:cNvPr id="2" name="组合 17"/>
          <p:cNvGrpSpPr/>
          <p:nvPr/>
        </p:nvGrpSpPr>
        <p:grpSpPr bwMode="auto">
          <a:xfrm>
            <a:off x="523875" y="1928813"/>
            <a:ext cx="9072563" cy="2143125"/>
            <a:chOff x="523875" y="1928813"/>
            <a:chExt cx="9072563" cy="2143125"/>
          </a:xfrm>
        </p:grpSpPr>
        <p:sp>
          <p:nvSpPr>
            <p:cNvPr id="17" name="折角形 16"/>
            <p:cNvSpPr/>
            <p:nvPr/>
          </p:nvSpPr>
          <p:spPr bwMode="auto">
            <a:xfrm>
              <a:off x="523875" y="1928813"/>
              <a:ext cx="9072563" cy="2143125"/>
            </a:xfrm>
            <a:prstGeom prst="foldedCorner">
              <a:avLst/>
            </a:prstGeom>
            <a:solidFill>
              <a:srgbClr val="FFE1E1"/>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lstStyle/>
            <a:p>
              <a:pPr>
                <a:defRPr/>
              </a:pPr>
              <a:endParaRPr lang="zh-CN" altLang="en-US" sz="28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grpSp>
          <p:nvGrpSpPr>
            <p:cNvPr id="28679" name="Group 47"/>
            <p:cNvGrpSpPr/>
            <p:nvPr/>
          </p:nvGrpSpPr>
          <p:grpSpPr bwMode="auto">
            <a:xfrm>
              <a:off x="952500" y="2214563"/>
              <a:ext cx="182563" cy="182562"/>
              <a:chOff x="1239" y="1515"/>
              <a:chExt cx="115" cy="115"/>
            </a:xfrm>
          </p:grpSpPr>
          <p:sp>
            <p:nvSpPr>
              <p:cNvPr id="28689"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0" name="AutoShape 49"/>
              <p:cNvSpPr>
                <a:spLocks noChangeArrowheads="1"/>
              </p:cNvSpPr>
              <p:nvPr/>
            </p:nvSpPr>
            <p:spPr bwMode="gray">
              <a:xfrm rot="18900000" flipH="1">
                <a:off x="1239" y="1515"/>
                <a:ext cx="115" cy="115"/>
              </a:xfrm>
              <a:prstGeom prst="rtTriangle">
                <a:avLst/>
              </a:prstGeom>
              <a:solidFill>
                <a:schemeClr val="accent2">
                  <a:lumMod val="60000"/>
                  <a:lumOff val="40000"/>
                </a:schemeClr>
              </a:solidFill>
              <a:ln w="9525" algn="ctr">
                <a:noFill/>
                <a:miter lim="800000"/>
              </a:ln>
              <a:effectLst/>
            </p:spPr>
            <p:txBody>
              <a:bodyPr wrap="none" anchor="ctr"/>
              <a:lstStyle/>
              <a:p>
                <a:pPr>
                  <a:defRPr/>
                </a:pPr>
                <a:endParaRPr lang="zh-CN" altLang="en-US" sz="2800"/>
              </a:p>
            </p:txBody>
          </p:sp>
        </p:grpSp>
        <p:grpSp>
          <p:nvGrpSpPr>
            <p:cNvPr id="28680" name="Group 47"/>
            <p:cNvGrpSpPr/>
            <p:nvPr/>
          </p:nvGrpSpPr>
          <p:grpSpPr bwMode="auto">
            <a:xfrm>
              <a:off x="952500" y="2857500"/>
              <a:ext cx="182563" cy="182563"/>
              <a:chOff x="1239" y="1515"/>
              <a:chExt cx="115" cy="115"/>
            </a:xfrm>
          </p:grpSpPr>
          <p:sp>
            <p:nvSpPr>
              <p:cNvPr id="28687"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3" name="AutoShape 49"/>
              <p:cNvSpPr>
                <a:spLocks noChangeArrowheads="1"/>
              </p:cNvSpPr>
              <p:nvPr/>
            </p:nvSpPr>
            <p:spPr bwMode="gray">
              <a:xfrm rot="18900000" flipH="1">
                <a:off x="1239" y="1515"/>
                <a:ext cx="115" cy="115"/>
              </a:xfrm>
              <a:prstGeom prst="rtTriangle">
                <a:avLst/>
              </a:prstGeom>
              <a:solidFill>
                <a:schemeClr val="accent2">
                  <a:lumMod val="60000"/>
                  <a:lumOff val="40000"/>
                </a:schemeClr>
              </a:solidFill>
              <a:ln w="9525" algn="ctr">
                <a:noFill/>
                <a:miter lim="800000"/>
              </a:ln>
              <a:effectLst/>
            </p:spPr>
            <p:txBody>
              <a:bodyPr wrap="none" anchor="ctr"/>
              <a:lstStyle/>
              <a:p>
                <a:pPr>
                  <a:defRPr/>
                </a:pPr>
                <a:endParaRPr lang="zh-CN" altLang="en-US" sz="2800"/>
              </a:p>
            </p:txBody>
          </p:sp>
        </p:grpSp>
        <p:sp>
          <p:nvSpPr>
            <p:cNvPr id="28681" name="TextBox 25"/>
            <p:cNvSpPr txBox="1">
              <a:spLocks noChangeArrowheads="1"/>
            </p:cNvSpPr>
            <p:nvPr/>
          </p:nvSpPr>
          <p:spPr bwMode="auto">
            <a:xfrm>
              <a:off x="1309688" y="2071688"/>
              <a:ext cx="8215312" cy="400050"/>
            </a:xfrm>
            <a:prstGeom prst="rect">
              <a:avLst/>
            </a:prstGeom>
            <a:noFill/>
            <a:ln w="9525">
              <a:noFill/>
              <a:miter lim="800000"/>
            </a:ln>
          </p:spPr>
          <p:txBody>
            <a:bodyPr>
              <a:spAutoFit/>
            </a:bodyPr>
            <a:lstStyle/>
            <a:p>
              <a:r>
                <a:rPr lang="zh-CN" altLang="en-US" sz="2000" b="0" dirty="0">
                  <a:latin typeface="黑体" panose="02010609060101010101" pitchFamily="2" charset="-122"/>
                  <a:ea typeface="黑体" panose="02010609060101010101" pitchFamily="2" charset="-122"/>
                </a:rPr>
                <a:t>只有投入使用，才计算消费量</a:t>
              </a:r>
              <a:endParaRPr lang="zh-CN" altLang="en-US" sz="2000" b="0" dirty="0">
                <a:latin typeface="黑体" panose="02010609060101010101" pitchFamily="2" charset="-122"/>
                <a:ea typeface="黑体" panose="02010609060101010101" pitchFamily="2" charset="-122"/>
              </a:endParaRPr>
            </a:p>
          </p:txBody>
        </p:sp>
        <p:sp>
          <p:nvSpPr>
            <p:cNvPr id="28682" name="TextBox 26"/>
            <p:cNvSpPr txBox="1">
              <a:spLocks noChangeArrowheads="1"/>
            </p:cNvSpPr>
            <p:nvPr/>
          </p:nvSpPr>
          <p:spPr bwMode="auto">
            <a:xfrm>
              <a:off x="1309688" y="2743200"/>
              <a:ext cx="8215312" cy="400050"/>
            </a:xfrm>
            <a:prstGeom prst="rect">
              <a:avLst/>
            </a:prstGeom>
            <a:noFill/>
            <a:ln w="9525">
              <a:noFill/>
              <a:miter lim="800000"/>
            </a:ln>
          </p:spPr>
          <p:txBody>
            <a:bodyPr>
              <a:spAutoFit/>
            </a:bodyPr>
            <a:lstStyle/>
            <a:p>
              <a:r>
                <a:rPr lang="zh-CN" altLang="en-US" sz="2000" b="0" dirty="0">
                  <a:latin typeface="黑体" panose="02010609060101010101" pitchFamily="2" charset="-122"/>
                  <a:ea typeface="黑体" panose="02010609060101010101" pitchFamily="2" charset="-122"/>
                </a:rPr>
                <a:t>只要投入使用，就必须计算消费量</a:t>
              </a:r>
              <a:endParaRPr lang="zh-CN" altLang="en-US" sz="2000" b="0" dirty="0">
                <a:latin typeface="黑体" panose="02010609060101010101" pitchFamily="2" charset="-122"/>
                <a:ea typeface="黑体" panose="02010609060101010101" pitchFamily="2" charset="-122"/>
              </a:endParaRPr>
            </a:p>
          </p:txBody>
        </p:sp>
        <p:sp>
          <p:nvSpPr>
            <p:cNvPr id="28683" name="TextBox 27"/>
            <p:cNvSpPr txBox="1">
              <a:spLocks noChangeArrowheads="1"/>
            </p:cNvSpPr>
            <p:nvPr/>
          </p:nvSpPr>
          <p:spPr bwMode="auto">
            <a:xfrm>
              <a:off x="1309688" y="3429000"/>
              <a:ext cx="8215312" cy="400050"/>
            </a:xfrm>
            <a:prstGeom prst="rect">
              <a:avLst/>
            </a:prstGeom>
            <a:noFill/>
            <a:ln w="9525">
              <a:noFill/>
              <a:miter lim="800000"/>
            </a:ln>
          </p:spPr>
          <p:txBody>
            <a:bodyPr>
              <a:spAutoFit/>
            </a:bodyPr>
            <a:lstStyle/>
            <a:p>
              <a:r>
                <a:rPr lang="zh-CN" altLang="en-US" sz="2000" b="0" dirty="0">
                  <a:latin typeface="黑体" panose="02010609060101010101" pitchFamily="2" charset="-122"/>
                  <a:ea typeface="黑体" panose="02010609060101010101" pitchFamily="2" charset="-122"/>
                </a:rPr>
                <a:t>计算消费量要是一个完整的报告期（自然月、自然季、自然年）</a:t>
              </a:r>
              <a:endParaRPr lang="zh-CN" altLang="en-US" sz="2000" b="0" dirty="0">
                <a:latin typeface="黑体" panose="02010609060101010101" pitchFamily="2" charset="-122"/>
                <a:ea typeface="黑体" panose="02010609060101010101" pitchFamily="2" charset="-122"/>
              </a:endParaRPr>
            </a:p>
          </p:txBody>
        </p:sp>
        <p:grpSp>
          <p:nvGrpSpPr>
            <p:cNvPr id="28684" name="Group 47"/>
            <p:cNvGrpSpPr/>
            <p:nvPr/>
          </p:nvGrpSpPr>
          <p:grpSpPr bwMode="auto">
            <a:xfrm>
              <a:off x="952500" y="3500438"/>
              <a:ext cx="182563" cy="182562"/>
              <a:chOff x="1239" y="1515"/>
              <a:chExt cx="115" cy="115"/>
            </a:xfrm>
          </p:grpSpPr>
          <p:sp>
            <p:nvSpPr>
              <p:cNvPr id="28685"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1" name="AutoShape 49"/>
              <p:cNvSpPr>
                <a:spLocks noChangeArrowheads="1"/>
              </p:cNvSpPr>
              <p:nvPr/>
            </p:nvSpPr>
            <p:spPr bwMode="gray">
              <a:xfrm rot="18900000" flipH="1">
                <a:off x="1239" y="1515"/>
                <a:ext cx="115" cy="115"/>
              </a:xfrm>
              <a:prstGeom prst="rtTriangle">
                <a:avLst/>
              </a:prstGeom>
              <a:solidFill>
                <a:schemeClr val="accent2">
                  <a:lumMod val="60000"/>
                  <a:lumOff val="40000"/>
                </a:schemeClr>
              </a:solidFill>
              <a:ln w="9525" algn="ctr">
                <a:noFill/>
                <a:miter lim="800000"/>
              </a:ln>
              <a:effectLst/>
            </p:spPr>
            <p:txBody>
              <a:bodyPr wrap="none" anchor="ctr"/>
              <a:lstStyle/>
              <a:p>
                <a:pPr>
                  <a:defRPr/>
                </a:pPr>
                <a:endParaRPr lang="zh-CN" altLang="en-US" sz="2800"/>
              </a:p>
            </p:txBody>
          </p:sp>
        </p:grpSp>
      </p:gr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p:cTn id="13" dur="500" fill="hold"/>
                                        <p:tgtEl>
                                          <p:spTgt spid="13318"/>
                                        </p:tgtEl>
                                        <p:attrNameLst>
                                          <p:attrName>ppt_w</p:attrName>
                                        </p:attrNameLst>
                                      </p:cBhvr>
                                      <p:tavLst>
                                        <p:tav tm="0">
                                          <p:val>
                                            <p:fltVal val="0"/>
                                          </p:val>
                                        </p:tav>
                                        <p:tav tm="100000">
                                          <p:val>
                                            <p:strVal val="#ppt_w"/>
                                          </p:val>
                                        </p:tav>
                                      </p:tavLst>
                                    </p:anim>
                                    <p:anim calcmode="lin" valueType="num">
                                      <p:cBhvr>
                                        <p:cTn id="14" dur="500" fill="hold"/>
                                        <p:tgtEl>
                                          <p:spTgt spid="133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AutoShape 4"/>
          <p:cNvSpPr>
            <a:spLocks noChangeArrowheads="1"/>
          </p:cNvSpPr>
          <p:nvPr/>
        </p:nvSpPr>
        <p:spPr bwMode="auto">
          <a:xfrm>
            <a:off x="595313" y="1143000"/>
            <a:ext cx="5072062"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黑体" panose="02010609060101010101" pitchFamily="2" charset="-122"/>
                <a:ea typeface="黑体" panose="02010609060101010101" pitchFamily="2" charset="-122"/>
              </a:rPr>
              <a:t>3.</a:t>
            </a:r>
            <a:r>
              <a:rPr lang="zh-CN" altLang="en-US" sz="2400" dirty="0">
                <a:latin typeface="黑体" panose="02010609060101010101" pitchFamily="2" charset="-122"/>
                <a:ea typeface="黑体" panose="02010609060101010101" pitchFamily="2" charset="-122"/>
              </a:rPr>
              <a:t>何时投入使用，何时计算消费量</a:t>
            </a:r>
            <a:endParaRPr lang="zh-CN" altLang="en-US" sz="2400" dirty="0">
              <a:latin typeface="黑体" panose="02010609060101010101" pitchFamily="2" charset="-122"/>
              <a:ea typeface="黑体" panose="02010609060101010101" pitchFamily="2" charset="-122"/>
            </a:endParaRPr>
          </a:p>
        </p:txBody>
      </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9" name="AutoShape 6"/>
          <p:cNvSpPr>
            <a:spLocks noChangeArrowheads="1"/>
          </p:cNvSpPr>
          <p:nvPr/>
        </p:nvSpPr>
        <p:spPr bwMode="auto">
          <a:xfrm>
            <a:off x="523844" y="2143116"/>
            <a:ext cx="9072564" cy="1502628"/>
          </a:xfrm>
          <a:prstGeom prst="foldedCorner">
            <a:avLst>
              <a:gd name="adj" fmla="val 12500"/>
            </a:avLst>
          </a:prstGeom>
          <a:solidFill>
            <a:schemeClr val="bg2"/>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square" anchor="ctr">
            <a:spAutoFit/>
          </a:bodyPr>
          <a:lstStyle/>
          <a:p>
            <a:r>
              <a:rPr lang="zh-CN" altLang="en-US" sz="2000" b="0" dirty="0">
                <a:solidFill>
                  <a:srgbClr val="3333FF"/>
                </a:solidFill>
                <a:latin typeface="黑体" panose="02010609060101010101" pitchFamily="2" charset="-122"/>
                <a:ea typeface="黑体" panose="02010609060101010101" pitchFamily="2" charset="-122"/>
              </a:rPr>
              <a:t>例子：</a:t>
            </a:r>
            <a:endParaRPr lang="en-US" altLang="zh-CN" sz="2000" b="0" dirty="0">
              <a:solidFill>
                <a:srgbClr val="3333FF"/>
              </a:solidFill>
              <a:latin typeface="黑体" panose="02010609060101010101" pitchFamily="2" charset="-122"/>
              <a:ea typeface="黑体" panose="02010609060101010101" pitchFamily="2" charset="-122"/>
            </a:endParaRPr>
          </a:p>
          <a:p>
            <a:r>
              <a:rPr lang="en-US" altLang="zh-CN" sz="2000" b="0" dirty="0">
                <a:solidFill>
                  <a:srgbClr val="3333FF"/>
                </a:solidFill>
                <a:latin typeface="黑体" panose="02010609060101010101" pitchFamily="2" charset="-122"/>
                <a:ea typeface="黑体" panose="02010609060101010101" pitchFamily="2" charset="-122"/>
              </a:rPr>
              <a:t>    A</a:t>
            </a:r>
            <a:r>
              <a:rPr lang="zh-CN" altLang="en-US" sz="2000" b="0" dirty="0">
                <a:solidFill>
                  <a:srgbClr val="3333FF"/>
                </a:solidFill>
                <a:latin typeface="黑体" panose="02010609060101010101" pitchFamily="2" charset="-122"/>
                <a:ea typeface="黑体" panose="02010609060101010101" pitchFamily="2" charset="-122"/>
              </a:rPr>
              <a:t>公司在年初给电卡充值</a:t>
            </a:r>
            <a:r>
              <a:rPr lang="en-US" altLang="zh-CN" sz="2000" b="0" dirty="0">
                <a:solidFill>
                  <a:srgbClr val="3333FF"/>
                </a:solidFill>
                <a:latin typeface="黑体" panose="02010609060101010101" pitchFamily="2" charset="-122"/>
                <a:ea typeface="黑体" panose="02010609060101010101" pitchFamily="2" charset="-122"/>
              </a:rPr>
              <a:t>1</a:t>
            </a:r>
            <a:r>
              <a:rPr lang="zh-CN" altLang="en-US" sz="2000" b="0" dirty="0">
                <a:solidFill>
                  <a:srgbClr val="3333FF"/>
                </a:solidFill>
                <a:latin typeface="黑体" panose="02010609060101010101" pitchFamily="2" charset="-122"/>
                <a:ea typeface="黑体" panose="02010609060101010101" pitchFamily="2" charset="-122"/>
              </a:rPr>
              <a:t>万度，</a:t>
            </a:r>
            <a:endParaRPr lang="zh-CN" altLang="en-US" sz="2000" b="0" dirty="0">
              <a:solidFill>
                <a:srgbClr val="3333FF"/>
              </a:solidFill>
              <a:latin typeface="黑体" panose="02010609060101010101" pitchFamily="2" charset="-122"/>
              <a:ea typeface="黑体" panose="02010609060101010101" pitchFamily="2" charset="-122"/>
            </a:endParaRPr>
          </a:p>
          <a:p>
            <a:r>
              <a:rPr lang="en-US" altLang="zh-CN" sz="2000" b="0" dirty="0">
                <a:solidFill>
                  <a:srgbClr val="3333FF"/>
                </a:solidFill>
                <a:latin typeface="黑体" panose="02010609060101010101" pitchFamily="2" charset="-122"/>
                <a:ea typeface="黑体" panose="02010609060101010101" pitchFamily="2" charset="-122"/>
              </a:rPr>
              <a:t>    2</a:t>
            </a:r>
            <a:r>
              <a:rPr lang="zh-CN" altLang="en-US" sz="2000" b="0" dirty="0">
                <a:solidFill>
                  <a:srgbClr val="3333FF"/>
                </a:solidFill>
                <a:latin typeface="黑体" panose="02010609060101010101" pitchFamily="2" charset="-122"/>
                <a:ea typeface="黑体" panose="02010609060101010101" pitchFamily="2" charset="-122"/>
              </a:rPr>
              <a:t>月末尚未用完，</a:t>
            </a:r>
            <a:endParaRPr lang="zh-CN" altLang="en-US" sz="2000" b="0" dirty="0">
              <a:solidFill>
                <a:srgbClr val="3333FF"/>
              </a:solidFill>
              <a:latin typeface="黑体" panose="02010609060101010101" pitchFamily="2" charset="-122"/>
              <a:ea typeface="黑体" panose="02010609060101010101" pitchFamily="2" charset="-122"/>
            </a:endParaRPr>
          </a:p>
          <a:p>
            <a:r>
              <a:rPr lang="zh-CN" altLang="en-US" sz="2000" b="0" dirty="0">
                <a:solidFill>
                  <a:srgbClr val="3333FF"/>
                </a:solidFill>
                <a:latin typeface="黑体" panose="02010609060101010101" pitchFamily="2" charset="-122"/>
                <a:ea typeface="黑体" panose="02010609060101010101" pitchFamily="2" charset="-122"/>
              </a:rPr>
              <a:t>    </a:t>
            </a:r>
            <a:r>
              <a:rPr lang="en-US" altLang="zh-CN" sz="2000" b="0" dirty="0">
                <a:solidFill>
                  <a:srgbClr val="3333FF"/>
                </a:solidFill>
                <a:latin typeface="黑体" panose="02010609060101010101" pitchFamily="2" charset="-122"/>
                <a:ea typeface="黑体" panose="02010609060101010101" pitchFamily="2" charset="-122"/>
              </a:rPr>
              <a:t>2</a:t>
            </a:r>
            <a:r>
              <a:rPr lang="zh-CN" altLang="en-US" sz="2000" b="0" dirty="0">
                <a:solidFill>
                  <a:srgbClr val="3333FF"/>
                </a:solidFill>
                <a:latin typeface="黑体" panose="02010609060101010101" pitchFamily="2" charset="-122"/>
                <a:ea typeface="黑体" panose="02010609060101010101" pitchFamily="2" charset="-122"/>
              </a:rPr>
              <a:t>月报表电力应如何填报？</a:t>
            </a:r>
            <a:endParaRPr lang="en-US" altLang="zh-CN" sz="2000" b="0" dirty="0">
              <a:latin typeface="仿宋_GB2312" pitchFamily="49" charset="-122"/>
              <a:ea typeface="仿宋_GB2312" pitchFamily="49" charset="-122"/>
              <a:sym typeface="黑体" panose="02010609060101010101" pitchFamily="2" charset="-122"/>
            </a:endParaRPr>
          </a:p>
        </p:txBody>
      </p:sp>
      <p:sp>
        <p:nvSpPr>
          <p:cNvPr id="21" name="TextBox 23"/>
          <p:cNvSpPr txBox="1">
            <a:spLocks noChangeArrowheads="1"/>
          </p:cNvSpPr>
          <p:nvPr/>
        </p:nvSpPr>
        <p:spPr bwMode="auto">
          <a:xfrm>
            <a:off x="380968" y="3847462"/>
            <a:ext cx="8643938" cy="1015663"/>
          </a:xfrm>
          <a:prstGeom prst="rect">
            <a:avLst/>
          </a:prstGeom>
          <a:noFill/>
          <a:ln w="9525">
            <a:noFill/>
            <a:miter lim="800000"/>
          </a:ln>
        </p:spPr>
        <p:txBody>
          <a:bodyPr>
            <a:spAutoFit/>
          </a:bodyPr>
          <a:lstStyle/>
          <a:p>
            <a:r>
              <a:rPr lang="zh-CN" altLang="en-US" sz="2000" dirty="0">
                <a:solidFill>
                  <a:schemeClr val="tx2"/>
                </a:solidFill>
                <a:latin typeface="黑体" panose="02010609060101010101" pitchFamily="2" charset="-122"/>
                <a:ea typeface="黑体" panose="02010609060101010101" pitchFamily="2" charset="-122"/>
              </a:rPr>
              <a:t>    </a:t>
            </a:r>
            <a:r>
              <a:rPr lang="zh-CN" altLang="en-US" sz="2000" b="0" dirty="0">
                <a:solidFill>
                  <a:schemeClr val="tx2"/>
                </a:solidFill>
                <a:latin typeface="黑体" panose="02010609060101010101" pitchFamily="2" charset="-122"/>
                <a:ea typeface="黑体" panose="02010609060101010101" pitchFamily="2" charset="-122"/>
              </a:rPr>
              <a:t>答：</a:t>
            </a:r>
            <a:r>
              <a:rPr lang="zh-CN" altLang="en-US" sz="2000" b="0" dirty="0">
                <a:latin typeface="黑体" panose="02010609060101010101" pitchFamily="2" charset="-122"/>
                <a:ea typeface="黑体" panose="02010609060101010101" pitchFamily="2" charset="-122"/>
              </a:rPr>
              <a:t>每月末插卡查询电力使用数量，登记台账，</a:t>
            </a:r>
            <a:endParaRPr lang="zh-CN" altLang="en-US" sz="2000" b="0" dirty="0">
              <a:latin typeface="黑体" panose="02010609060101010101" pitchFamily="2" charset="-122"/>
              <a:ea typeface="黑体" panose="02010609060101010101" pitchFamily="2" charset="-122"/>
            </a:endParaRPr>
          </a:p>
          <a:p>
            <a:r>
              <a:rPr lang="zh-CN" altLang="en-US" sz="2000" b="0" dirty="0">
                <a:latin typeface="黑体" panose="02010609060101010101" pitchFamily="2" charset="-122"/>
                <a:ea typeface="黑体" panose="02010609060101010101" pitchFamily="2" charset="-122"/>
              </a:rPr>
              <a:t>        根据</a:t>
            </a:r>
            <a:r>
              <a:rPr lang="en-US" altLang="zh-CN" sz="2000" b="0" dirty="0">
                <a:latin typeface="黑体" panose="02010609060101010101" pitchFamily="2" charset="-122"/>
                <a:ea typeface="黑体" panose="02010609060101010101" pitchFamily="2" charset="-122"/>
              </a:rPr>
              <a:t>1-2</a:t>
            </a:r>
            <a:r>
              <a:rPr lang="zh-CN" altLang="en-US" sz="2000" b="0" dirty="0">
                <a:latin typeface="黑体" panose="02010609060101010101" pitchFamily="2" charset="-122"/>
                <a:ea typeface="黑体" panose="02010609060101010101" pitchFamily="2" charset="-122"/>
              </a:rPr>
              <a:t>月实际消耗量进行填报，</a:t>
            </a:r>
            <a:endParaRPr lang="zh-CN" altLang="en-US" sz="2000" b="0" dirty="0">
              <a:latin typeface="黑体" panose="02010609060101010101" pitchFamily="2" charset="-122"/>
              <a:ea typeface="黑体" panose="02010609060101010101" pitchFamily="2" charset="-122"/>
            </a:endParaRPr>
          </a:p>
          <a:p>
            <a:r>
              <a:rPr lang="zh-CN" altLang="en-US" sz="2000" b="0" dirty="0">
                <a:latin typeface="黑体" panose="02010609060101010101" pitchFamily="2" charset="-122"/>
                <a:ea typeface="黑体" panose="02010609060101010101" pitchFamily="2" charset="-122"/>
              </a:rPr>
              <a:t>        </a:t>
            </a:r>
            <a:r>
              <a:rPr lang="zh-CN" altLang="en-US" sz="2000" b="0" dirty="0">
                <a:solidFill>
                  <a:srgbClr val="FF0000"/>
                </a:solidFill>
                <a:latin typeface="黑体" panose="02010609060101010101" pitchFamily="2" charset="-122"/>
                <a:ea typeface="黑体" panose="02010609060101010101" pitchFamily="2" charset="-122"/>
              </a:rPr>
              <a:t>不可以</a:t>
            </a:r>
            <a:r>
              <a:rPr lang="zh-CN" altLang="en-US" sz="2000" b="0" dirty="0">
                <a:latin typeface="黑体" panose="02010609060101010101" pitchFamily="2" charset="-122"/>
                <a:ea typeface="黑体" panose="02010609060101010101" pitchFamily="2" charset="-122"/>
              </a:rPr>
              <a:t>根据财务账将充值数额全部上报</a:t>
            </a:r>
            <a:endParaRPr lang="zh-CN" altLang="en-US" sz="2000" b="0"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AutoShape 6"/>
          <p:cNvSpPr>
            <a:spLocks noChangeArrowheads="1"/>
          </p:cNvSpPr>
          <p:nvPr/>
        </p:nvSpPr>
        <p:spPr bwMode="auto">
          <a:xfrm>
            <a:off x="523875" y="1928813"/>
            <a:ext cx="9072563" cy="3354705"/>
          </a:xfrm>
          <a:prstGeom prst="foldedCorner">
            <a:avLst>
              <a:gd name="adj" fmla="val 12500"/>
            </a:avLst>
          </a:prstGeom>
          <a:solidFill>
            <a:srgbClr val="EAEAEA"/>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anchor="ctr">
            <a:spAutoFit/>
          </a:bodyPr>
          <a:lstStyle/>
          <a:p>
            <a:pPr marL="342900" indent="-342900">
              <a:spcBef>
                <a:spcPct val="20000"/>
              </a:spcBef>
              <a:buClr>
                <a:schemeClr val="hlink"/>
              </a:buClr>
              <a:defRPr/>
            </a:pPr>
            <a:r>
              <a:rPr lang="zh-CN" altLang="en-US" sz="2000" dirty="0">
                <a:solidFill>
                  <a:srgbClr val="000000"/>
                </a:solidFill>
                <a:latin typeface="仿宋_GB2312" pitchFamily="49" charset="-122"/>
                <a:ea typeface="仿宋_GB2312" pitchFamily="49" charset="-122"/>
                <a:sym typeface="Arial" panose="020B0604020202020204" pitchFamily="34" charset="0"/>
              </a:rPr>
              <a:t>    </a:t>
            </a:r>
            <a:r>
              <a:rPr lang="zh-CN" altLang="en-US" sz="2000" b="0" dirty="0">
                <a:solidFill>
                  <a:schemeClr val="tx1"/>
                </a:solidFill>
                <a:latin typeface="黑体" panose="02010609060101010101" pitchFamily="2" charset="-122"/>
                <a:ea typeface="黑体" panose="02010609060101010101" pitchFamily="2" charset="-122"/>
                <a:sym typeface="Arial" panose="020B0604020202020204" pitchFamily="34" charset="0"/>
              </a:rPr>
              <a:t>在实际中应用</a:t>
            </a:r>
            <a:r>
              <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rPr>
              <a:t>——</a:t>
            </a:r>
            <a:r>
              <a:rPr lang="zh-CN" altLang="en-US" sz="2000" b="0" dirty="0">
                <a:solidFill>
                  <a:schemeClr val="tx1"/>
                </a:solidFill>
                <a:latin typeface="黑体" panose="02010609060101010101" pitchFamily="2" charset="-122"/>
                <a:ea typeface="黑体" panose="02010609060101010101" pitchFamily="2" charset="-122"/>
                <a:sym typeface="Arial" panose="020B0604020202020204" pitchFamily="34" charset="0"/>
              </a:rPr>
              <a:t>台账的建立</a:t>
            </a:r>
            <a:r>
              <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rPr>
              <a:t> </a:t>
            </a:r>
            <a:endPar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endParaRPr>
          </a:p>
          <a:p>
            <a:pPr marL="342900" indent="-342900">
              <a:lnSpc>
                <a:spcPct val="150000"/>
              </a:lnSpc>
              <a:spcBef>
                <a:spcPct val="20000"/>
              </a:spcBef>
              <a:buClr>
                <a:schemeClr val="hlink"/>
              </a:buClr>
              <a:defRPr/>
            </a:pPr>
            <a:r>
              <a:rPr lang="en-US" altLang="zh-CN" sz="2000" b="0" dirty="0">
                <a:solidFill>
                  <a:schemeClr val="tx1"/>
                </a:solidFill>
                <a:latin typeface="黑体" panose="02010609060101010101" pitchFamily="2" charset="-122"/>
                <a:ea typeface="黑体" panose="02010609060101010101" pitchFamily="2" charset="-122"/>
                <a:sym typeface="Arial" panose="020B0604020202020204" pitchFamily="34" charset="0"/>
              </a:rPr>
              <a:t>    </a:t>
            </a:r>
            <a:r>
              <a:rPr lang="zh-CN" altLang="en-US" sz="2000" dirty="0">
                <a:latin typeface="仿宋_GB2312" pitchFamily="49" charset="-122"/>
                <a:ea typeface="仿宋_GB2312" pitchFamily="49" charset="-122"/>
                <a:sym typeface="Arial" panose="020B0604020202020204" pitchFamily="34" charset="0"/>
              </a:rPr>
              <a:t>企业必须</a:t>
            </a:r>
            <a:r>
              <a:rPr lang="zh-CN" altLang="en-US" sz="2000" dirty="0">
                <a:latin typeface="仿宋_GB2312" pitchFamily="49" charset="-122"/>
                <a:ea typeface="仿宋_GB2312" pitchFamily="49" charset="-122"/>
              </a:rPr>
              <a:t>按自然月建立“能源消费统计台账”，采用以下方法：</a:t>
            </a:r>
            <a:endParaRPr lang="en-US" altLang="zh-CN" sz="2000" dirty="0">
              <a:latin typeface="仿宋_GB2312" pitchFamily="49" charset="-122"/>
              <a:ea typeface="仿宋_GB2312" pitchFamily="49" charset="-122"/>
            </a:endParaRPr>
          </a:p>
          <a:p>
            <a:pPr marL="342900" indent="-342900">
              <a:lnSpc>
                <a:spcPct val="150000"/>
              </a:lnSpc>
              <a:spcBef>
                <a:spcPct val="20000"/>
              </a:spcBef>
              <a:buClr>
                <a:schemeClr val="hlink"/>
              </a:buClr>
              <a:defRPr/>
            </a:pPr>
            <a:r>
              <a:rPr lang="zh-CN" altLang="en-US" sz="2000" dirty="0">
                <a:latin typeface="仿宋_GB2312" pitchFamily="49" charset="-122"/>
                <a:ea typeface="仿宋_GB2312" pitchFamily="49" charset="-122"/>
              </a:rPr>
              <a:t>（</a:t>
            </a:r>
            <a:r>
              <a:rPr lang="en-US" altLang="zh-CN" sz="2000" dirty="0">
                <a:latin typeface="仿宋_GB2312" pitchFamily="49" charset="-122"/>
                <a:ea typeface="仿宋_GB2312" pitchFamily="49" charset="-122"/>
              </a:rPr>
              <a:t>1</a:t>
            </a:r>
            <a:r>
              <a:rPr lang="zh-CN" altLang="en-US" sz="2000" dirty="0">
                <a:latin typeface="仿宋_GB2312" pitchFamily="49" charset="-122"/>
                <a:ea typeface="仿宋_GB2312" pitchFamily="49" charset="-122"/>
              </a:rPr>
              <a:t>）根据计量仪表或其他原始记录登记台账</a:t>
            </a:r>
            <a:endParaRPr lang="en-US" altLang="zh-CN" sz="2000" dirty="0">
              <a:latin typeface="仿宋_GB2312" pitchFamily="49" charset="-122"/>
              <a:ea typeface="仿宋_GB2312" pitchFamily="49" charset="-122"/>
            </a:endParaRPr>
          </a:p>
          <a:p>
            <a:pPr marL="342900" indent="-342900">
              <a:lnSpc>
                <a:spcPct val="150000"/>
              </a:lnSpc>
              <a:spcBef>
                <a:spcPct val="20000"/>
              </a:spcBef>
              <a:buClr>
                <a:schemeClr val="hlink"/>
              </a:buClr>
              <a:defRPr/>
            </a:pPr>
            <a:r>
              <a:rPr lang="zh-CN" altLang="en-US" sz="2000" dirty="0">
                <a:latin typeface="仿宋_GB2312" pitchFamily="49" charset="-122"/>
                <a:ea typeface="仿宋_GB2312" pitchFamily="49" charset="-122"/>
              </a:rPr>
              <a:t>（</a:t>
            </a:r>
            <a:r>
              <a:rPr lang="en-US" altLang="zh-CN" sz="2000" dirty="0">
                <a:latin typeface="仿宋_GB2312" pitchFamily="49" charset="-122"/>
                <a:ea typeface="仿宋_GB2312" pitchFamily="49" charset="-122"/>
              </a:rPr>
              <a:t>2</a:t>
            </a:r>
            <a:r>
              <a:rPr lang="zh-CN" altLang="en-US" sz="2000" dirty="0">
                <a:latin typeface="仿宋_GB2312" pitchFamily="49" charset="-122"/>
                <a:ea typeface="仿宋_GB2312" pitchFamily="49" charset="-122"/>
              </a:rPr>
              <a:t>）根据能源（电力、天然气、水）供应部门交费单据登记台账</a:t>
            </a:r>
            <a:endParaRPr lang="en-US" altLang="zh-CN" sz="2000" dirty="0">
              <a:latin typeface="仿宋_GB2312" pitchFamily="49" charset="-122"/>
              <a:ea typeface="仿宋_GB2312" pitchFamily="49" charset="-122"/>
            </a:endParaRPr>
          </a:p>
          <a:p>
            <a:pPr marL="342900" indent="-342900">
              <a:lnSpc>
                <a:spcPct val="150000"/>
              </a:lnSpc>
              <a:spcBef>
                <a:spcPct val="20000"/>
              </a:spcBef>
              <a:buClr>
                <a:schemeClr val="hlink"/>
              </a:buClr>
              <a:defRPr/>
            </a:pPr>
            <a:r>
              <a:rPr lang="zh-CN" altLang="en-US" sz="2000" dirty="0">
                <a:latin typeface="仿宋_GB2312" pitchFamily="49" charset="-122"/>
                <a:ea typeface="仿宋_GB2312" pitchFamily="49" charset="-122"/>
              </a:rPr>
              <a:t>（</a:t>
            </a:r>
            <a:r>
              <a:rPr lang="en-US" altLang="zh-CN" sz="2000" dirty="0">
                <a:latin typeface="仿宋_GB2312" pitchFamily="49" charset="-122"/>
                <a:ea typeface="仿宋_GB2312" pitchFamily="49" charset="-122"/>
              </a:rPr>
              <a:t>3</a:t>
            </a:r>
            <a:r>
              <a:rPr lang="zh-CN" altLang="en-US" sz="2000" dirty="0">
                <a:latin typeface="仿宋_GB2312" pitchFamily="49" charset="-122"/>
                <a:ea typeface="仿宋_GB2312" pitchFamily="49" charset="-122"/>
              </a:rPr>
              <a:t>）若不能及时得到当月原始记录，必须对当月数据作</a:t>
            </a:r>
            <a:r>
              <a:rPr lang="zh-CN" altLang="en-US" sz="2000" dirty="0">
                <a:solidFill>
                  <a:srgbClr val="FF0000"/>
                </a:solidFill>
                <a:latin typeface="仿宋_GB2312" pitchFamily="49" charset="-122"/>
                <a:ea typeface="仿宋_GB2312" pitchFamily="49" charset="-122"/>
              </a:rPr>
              <a:t>科学合理的估计</a:t>
            </a:r>
            <a:r>
              <a:rPr lang="zh-CN" altLang="en-US" sz="2000" dirty="0">
                <a:solidFill>
                  <a:schemeClr val="tx1"/>
                </a:solidFill>
                <a:latin typeface="仿宋_GB2312" pitchFamily="49" charset="-122"/>
                <a:ea typeface="仿宋_GB2312" pitchFamily="49" charset="-122"/>
              </a:rPr>
              <a:t>（具体情况具体分析，不能简单地用上月数或同月数代替）</a:t>
            </a:r>
            <a:endParaRPr lang="zh-CN" altLang="en-US" sz="2000" dirty="0">
              <a:solidFill>
                <a:schemeClr val="tx1"/>
              </a:solidFill>
              <a:latin typeface="黑体" panose="02010609060101010101" pitchFamily="2" charset="-122"/>
              <a:ea typeface="黑体" panose="02010609060101010101" pitchFamily="2" charset="-122"/>
            </a:endParaRPr>
          </a:p>
        </p:txBody>
      </p:sp>
      <p:sp>
        <p:nvSpPr>
          <p:cNvPr id="10" name="AutoShape 4"/>
          <p:cNvSpPr>
            <a:spLocks noChangeArrowheads="1"/>
          </p:cNvSpPr>
          <p:nvPr/>
        </p:nvSpPr>
        <p:spPr bwMode="auto">
          <a:xfrm>
            <a:off x="595313" y="1143000"/>
            <a:ext cx="5072062"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黑体" panose="02010609060101010101" pitchFamily="2" charset="-122"/>
                <a:ea typeface="黑体" panose="02010609060101010101" pitchFamily="2" charset="-122"/>
              </a:rPr>
              <a:t>3.</a:t>
            </a:r>
            <a:r>
              <a:rPr lang="zh-CN" altLang="en-US" sz="2400" dirty="0">
                <a:latin typeface="黑体" panose="02010609060101010101" pitchFamily="2" charset="-122"/>
                <a:ea typeface="黑体" panose="02010609060101010101" pitchFamily="2" charset="-122"/>
              </a:rPr>
              <a:t>何时投入使用，何时计算消费量</a:t>
            </a:r>
            <a:endParaRPr lang="zh-CN" altLang="en-US" sz="2400" dirty="0">
              <a:latin typeface="黑体" panose="02010609060101010101" pitchFamily="2" charset="-122"/>
              <a:ea typeface="黑体" panose="02010609060101010101" pitchFamily="2" charset="-122"/>
            </a:endParaRPr>
          </a:p>
        </p:txBody>
      </p:sp>
      <p:grpSp>
        <p:nvGrpSpPr>
          <p:cNvPr id="9" name="组合 8"/>
          <p:cNvGrpSpPr/>
          <p:nvPr/>
        </p:nvGrpSpPr>
        <p:grpSpPr>
          <a:xfrm>
            <a:off x="881034" y="2071678"/>
            <a:ext cx="182562" cy="182562"/>
            <a:chOff x="1966913" y="2303463"/>
            <a:chExt cx="182562" cy="182562"/>
          </a:xfrm>
        </p:grpSpPr>
        <p:sp>
          <p:nvSpPr>
            <p:cNvPr id="11" name="AutoShape 6"/>
            <p:cNvSpPr>
              <a:spLocks noChangeArrowheads="1"/>
            </p:cNvSpPr>
            <p:nvPr/>
          </p:nvSpPr>
          <p:spPr bwMode="gray">
            <a:xfrm rot="2700000">
              <a:off x="1966913" y="2303463"/>
              <a:ext cx="182562" cy="182562"/>
            </a:xfrm>
            <a:prstGeom prst="rtTriangle">
              <a:avLst/>
            </a:prstGeom>
            <a:solidFill>
              <a:srgbClr val="808080"/>
            </a:solidFill>
            <a:ln w="9525" algn="ctr">
              <a:noFill/>
              <a:miter lim="800000"/>
            </a:ln>
          </p:spPr>
          <p:txBody>
            <a:bodyPr rot="10800000" vert="eaVert" wrap="none" anchor="ctr"/>
            <a:lstStyle/>
            <a:p>
              <a:endParaRPr lang="zh-CN" altLang="en-US" sz="2800" b="0">
                <a:latin typeface="黑体" panose="02010609060101010101" pitchFamily="2" charset="-122"/>
                <a:ea typeface="黑体" panose="02010609060101010101" pitchFamily="2" charset="-122"/>
              </a:endParaRPr>
            </a:p>
          </p:txBody>
        </p:sp>
        <p:sp>
          <p:nvSpPr>
            <p:cNvPr id="12" name="AutoShape 7"/>
            <p:cNvSpPr>
              <a:spLocks noChangeArrowheads="1"/>
            </p:cNvSpPr>
            <p:nvPr/>
          </p:nvSpPr>
          <p:spPr bwMode="gray">
            <a:xfrm rot="18900000" flipH="1">
              <a:off x="1966913" y="2303463"/>
              <a:ext cx="182562" cy="182562"/>
            </a:xfrm>
            <a:prstGeom prst="rtTriangle">
              <a:avLst/>
            </a:prstGeom>
            <a:solidFill>
              <a:srgbClr val="00B0F0"/>
            </a:solidFill>
            <a:ln w="9525" algn="ctr">
              <a:noFill/>
              <a:miter lim="800000"/>
            </a:ln>
          </p:spPr>
          <p:txBody>
            <a:bodyPr vert="eaVert" wrap="none" anchor="ctr"/>
            <a:lstStyle/>
            <a:p>
              <a:endParaRPr lang="zh-CN" altLang="en-US" sz="2800" b="0">
                <a:latin typeface="黑体" panose="02010609060101010101" pitchFamily="2" charset="-122"/>
                <a:ea typeface="黑体" panose="02010609060101010101" pitchFamily="2" charset="-122"/>
              </a:endParaRPr>
            </a:p>
          </p:txBody>
        </p:sp>
      </p:gr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4"/>
          <p:cNvSpPr>
            <a:spLocks noChangeArrowheads="1"/>
          </p:cNvSpPr>
          <p:nvPr/>
        </p:nvSpPr>
        <p:spPr bwMode="auto">
          <a:xfrm>
            <a:off x="595315" y="1143000"/>
            <a:ext cx="5072062"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黑体" panose="02010609060101010101" pitchFamily="2" charset="-122"/>
                <a:ea typeface="黑体" panose="02010609060101010101" pitchFamily="2" charset="-122"/>
              </a:rPr>
              <a:t>3.</a:t>
            </a:r>
            <a:r>
              <a:rPr lang="zh-CN" altLang="en-US" sz="2400" dirty="0">
                <a:latin typeface="黑体" panose="02010609060101010101" pitchFamily="2" charset="-122"/>
                <a:ea typeface="黑体" panose="02010609060101010101" pitchFamily="2" charset="-122"/>
              </a:rPr>
              <a:t>何时投入使用，何时计算消费量</a:t>
            </a:r>
            <a:endParaRPr lang="zh-CN" altLang="en-US" sz="2400" dirty="0">
              <a:latin typeface="黑体" panose="02010609060101010101" pitchFamily="2" charset="-122"/>
              <a:ea typeface="黑体" panose="02010609060101010101" pitchFamily="2" charset="-122"/>
            </a:endParaRPr>
          </a:p>
        </p:txBody>
      </p:sp>
      <p:pic>
        <p:nvPicPr>
          <p:cNvPr id="8" name="Picture 2"/>
          <p:cNvPicPr>
            <a:picLocks noChangeAspect="1" noChangeArrowheads="1"/>
          </p:cNvPicPr>
          <p:nvPr/>
        </p:nvPicPr>
        <p:blipFill>
          <a:blip r:embed="rId1"/>
          <a:srcRect l="4531" t="25000" r="63125" b="41667"/>
          <a:stretch>
            <a:fillRect/>
          </a:stretch>
        </p:blipFill>
        <p:spPr bwMode="auto">
          <a:xfrm>
            <a:off x="523844" y="1857364"/>
            <a:ext cx="8715436" cy="4786346"/>
          </a:xfrm>
          <a:prstGeom prst="rect">
            <a:avLst/>
          </a:prstGeom>
          <a:noFill/>
          <a:ln w="9525">
            <a:noFill/>
            <a:miter lim="800000"/>
            <a:headEnd/>
            <a:tailEnd/>
          </a:ln>
          <a:effectLst/>
        </p:spPr>
      </p:pic>
      <p:grpSp>
        <p:nvGrpSpPr>
          <p:cNvPr id="2" name="Group 21"/>
          <p:cNvGrpSpPr/>
          <p:nvPr/>
        </p:nvGrpSpPr>
        <p:grpSpPr bwMode="auto">
          <a:xfrm>
            <a:off x="7453330" y="1142984"/>
            <a:ext cx="1618450" cy="647700"/>
            <a:chOff x="4657" y="635"/>
            <a:chExt cx="998" cy="408"/>
          </a:xfrm>
        </p:grpSpPr>
        <p:sp>
          <p:nvSpPr>
            <p:cNvPr id="14" name="AutoShape 16"/>
            <p:cNvSpPr>
              <a:spLocks noChangeArrowheads="1"/>
            </p:cNvSpPr>
            <p:nvPr/>
          </p:nvSpPr>
          <p:spPr bwMode="auto">
            <a:xfrm>
              <a:off x="4657" y="635"/>
              <a:ext cx="998" cy="408"/>
            </a:xfrm>
            <a:prstGeom prst="wedgeRoundRectCallout">
              <a:avLst>
                <a:gd name="adj1" fmla="val 23030"/>
                <a:gd name="adj2" fmla="val -47057"/>
                <a:gd name="adj3" fmla="val 16667"/>
              </a:avLst>
            </a:prstGeom>
            <a:solidFill>
              <a:srgbClr val="FFFF99"/>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buFont typeface="Wingdings" panose="05000000000000000000" pitchFamily="2" charset="2"/>
                <a:buChar char="v"/>
              </a:pPr>
              <a:endParaRPr lang="zh-CN" altLang="en-US" b="0">
                <a:ea typeface="方正姚体" panose="02010601030101010101" pitchFamily="2" charset="-122"/>
              </a:endParaRPr>
            </a:p>
          </p:txBody>
        </p:sp>
        <p:sp>
          <p:nvSpPr>
            <p:cNvPr id="15" name="Text Box 17"/>
            <p:cNvSpPr txBox="1">
              <a:spLocks noChangeArrowheads="1"/>
            </p:cNvSpPr>
            <p:nvPr/>
          </p:nvSpPr>
          <p:spPr bwMode="auto">
            <a:xfrm>
              <a:off x="4692" y="707"/>
              <a:ext cx="963" cy="288"/>
            </a:xfrm>
            <a:prstGeom prst="rect">
              <a:avLst/>
            </a:prstGeom>
            <a:noFill/>
            <a:ln w="9525" algn="ctr">
              <a:noFill/>
              <a:miter lim="800000"/>
            </a:ln>
            <a:effectLst/>
          </p:spPr>
          <p:txBody>
            <a:bodyPr wrap="square">
              <a:spAutoFit/>
            </a:bodyPr>
            <a:lstStyle/>
            <a:p>
              <a:pPr marL="342900" indent="-342900">
                <a:spcBef>
                  <a:spcPct val="50000"/>
                </a:spcBef>
                <a:buClr>
                  <a:schemeClr val="hlink"/>
                </a:buClr>
                <a:buFont typeface="Wingdings" panose="05000000000000000000" pitchFamily="2" charset="2"/>
                <a:buNone/>
              </a:pPr>
              <a:r>
                <a:rPr lang="zh-CN" altLang="en-US" sz="2400" dirty="0">
                  <a:latin typeface="华文仿宋" panose="02010600040101010101" pitchFamily="2" charset="-122"/>
                  <a:ea typeface="华文仿宋" panose="02010600040101010101" pitchFamily="2" charset="-122"/>
                </a:rPr>
                <a:t>电力台账</a:t>
              </a:r>
              <a:endParaRPr lang="zh-CN" altLang="en-US" sz="2400" dirty="0">
                <a:latin typeface="华文仿宋" panose="02010600040101010101" pitchFamily="2" charset="-122"/>
                <a:ea typeface="华文仿宋" panose="02010600040101010101" pitchFamily="2" charset="-122"/>
              </a:endParaRPr>
            </a:p>
          </p:txBody>
        </p:sp>
      </p:gr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4"/>
          <p:cNvSpPr>
            <a:spLocks noChangeArrowheads="1"/>
          </p:cNvSpPr>
          <p:nvPr/>
        </p:nvSpPr>
        <p:spPr bwMode="auto">
          <a:xfrm>
            <a:off x="595315" y="1143000"/>
            <a:ext cx="5072062"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黑体" panose="02010609060101010101" pitchFamily="2" charset="-122"/>
                <a:ea typeface="黑体" panose="02010609060101010101" pitchFamily="2" charset="-122"/>
              </a:rPr>
              <a:t>3.</a:t>
            </a:r>
            <a:r>
              <a:rPr lang="zh-CN" altLang="en-US" sz="2400" dirty="0">
                <a:latin typeface="黑体" panose="02010609060101010101" pitchFamily="2" charset="-122"/>
                <a:ea typeface="黑体" panose="02010609060101010101" pitchFamily="2" charset="-122"/>
              </a:rPr>
              <a:t>何时投入使用，何时计算消费量</a:t>
            </a:r>
            <a:endParaRPr lang="zh-CN" altLang="en-US" sz="2400" dirty="0">
              <a:latin typeface="黑体" panose="02010609060101010101" pitchFamily="2" charset="-122"/>
              <a:ea typeface="黑体" panose="02010609060101010101" pitchFamily="2" charset="-122"/>
            </a:endParaRPr>
          </a:p>
        </p:txBody>
      </p:sp>
      <p:pic>
        <p:nvPicPr>
          <p:cNvPr id="8" name="Picture 3"/>
          <p:cNvPicPr>
            <a:picLocks noChangeAspect="1" noChangeArrowheads="1"/>
          </p:cNvPicPr>
          <p:nvPr/>
        </p:nvPicPr>
        <p:blipFill>
          <a:blip r:embed="rId1"/>
          <a:srcRect l="4844" t="23333" r="58125" b="62500"/>
          <a:stretch>
            <a:fillRect/>
          </a:stretch>
        </p:blipFill>
        <p:spPr bwMode="auto">
          <a:xfrm>
            <a:off x="0" y="1714488"/>
            <a:ext cx="9911638" cy="2143140"/>
          </a:xfrm>
          <a:prstGeom prst="rect">
            <a:avLst/>
          </a:prstGeom>
          <a:noFill/>
          <a:ln w="9525">
            <a:noFill/>
            <a:miter lim="800000"/>
            <a:headEnd/>
            <a:tailEnd/>
          </a:ln>
          <a:effectLst/>
        </p:spPr>
      </p:pic>
      <p:grpSp>
        <p:nvGrpSpPr>
          <p:cNvPr id="2" name="Group 21"/>
          <p:cNvGrpSpPr/>
          <p:nvPr/>
        </p:nvGrpSpPr>
        <p:grpSpPr bwMode="auto">
          <a:xfrm>
            <a:off x="7596206" y="1071546"/>
            <a:ext cx="1618450" cy="647700"/>
            <a:chOff x="4657" y="635"/>
            <a:chExt cx="998" cy="408"/>
          </a:xfrm>
        </p:grpSpPr>
        <p:sp>
          <p:nvSpPr>
            <p:cNvPr id="14" name="AutoShape 16"/>
            <p:cNvSpPr>
              <a:spLocks noChangeArrowheads="1"/>
            </p:cNvSpPr>
            <p:nvPr/>
          </p:nvSpPr>
          <p:spPr bwMode="auto">
            <a:xfrm>
              <a:off x="4657" y="635"/>
              <a:ext cx="998" cy="408"/>
            </a:xfrm>
            <a:prstGeom prst="wedgeRoundRectCallout">
              <a:avLst>
                <a:gd name="adj1" fmla="val 23030"/>
                <a:gd name="adj2" fmla="val -47057"/>
                <a:gd name="adj3" fmla="val 16667"/>
              </a:avLst>
            </a:prstGeom>
            <a:solidFill>
              <a:srgbClr val="FFFF99"/>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buFont typeface="Wingdings" panose="05000000000000000000" pitchFamily="2" charset="2"/>
                <a:buChar char="v"/>
              </a:pPr>
              <a:endParaRPr lang="zh-CN" altLang="en-US" b="0">
                <a:ea typeface="方正姚体" panose="02010601030101010101" pitchFamily="2" charset="-122"/>
              </a:endParaRPr>
            </a:p>
          </p:txBody>
        </p:sp>
        <p:sp>
          <p:nvSpPr>
            <p:cNvPr id="15" name="Text Box 17"/>
            <p:cNvSpPr txBox="1">
              <a:spLocks noChangeArrowheads="1"/>
            </p:cNvSpPr>
            <p:nvPr/>
          </p:nvSpPr>
          <p:spPr bwMode="auto">
            <a:xfrm>
              <a:off x="4692" y="707"/>
              <a:ext cx="963" cy="288"/>
            </a:xfrm>
            <a:prstGeom prst="rect">
              <a:avLst/>
            </a:prstGeom>
            <a:noFill/>
            <a:ln w="9525" algn="ctr">
              <a:noFill/>
              <a:miter lim="800000"/>
            </a:ln>
            <a:effectLst/>
          </p:spPr>
          <p:txBody>
            <a:bodyPr wrap="square">
              <a:spAutoFit/>
            </a:bodyPr>
            <a:lstStyle/>
            <a:p>
              <a:pPr marL="342900" indent="-342900">
                <a:spcBef>
                  <a:spcPct val="50000"/>
                </a:spcBef>
                <a:buClr>
                  <a:schemeClr val="hlink"/>
                </a:buClr>
                <a:buFont typeface="Wingdings" panose="05000000000000000000" pitchFamily="2" charset="2"/>
                <a:buNone/>
              </a:pPr>
              <a:r>
                <a:rPr lang="zh-CN" altLang="en-US" sz="2400" dirty="0">
                  <a:latin typeface="华文仿宋" panose="02010600040101010101" pitchFamily="2" charset="-122"/>
                  <a:ea typeface="华文仿宋" panose="02010600040101010101" pitchFamily="2" charset="-122"/>
                </a:rPr>
                <a:t>电力台账</a:t>
              </a:r>
              <a:endParaRPr lang="zh-CN" altLang="en-US" sz="2400" dirty="0">
                <a:latin typeface="华文仿宋" panose="02010600040101010101" pitchFamily="2" charset="-122"/>
                <a:ea typeface="华文仿宋" panose="02010600040101010101" pitchFamily="2" charset="-122"/>
              </a:endParaRPr>
            </a:p>
          </p:txBody>
        </p:sp>
      </p:grpSp>
      <p:sp>
        <p:nvSpPr>
          <p:cNvPr id="16" name="AutoShape 11"/>
          <p:cNvSpPr>
            <a:spLocks noChangeArrowheads="1"/>
          </p:cNvSpPr>
          <p:nvPr/>
        </p:nvSpPr>
        <p:spPr bwMode="auto">
          <a:xfrm>
            <a:off x="3667116" y="2000240"/>
            <a:ext cx="1071570" cy="1714512"/>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3" name="Group 21"/>
          <p:cNvGrpSpPr/>
          <p:nvPr/>
        </p:nvGrpSpPr>
        <p:grpSpPr bwMode="auto">
          <a:xfrm>
            <a:off x="4024306" y="3857628"/>
            <a:ext cx="1584325" cy="647700"/>
            <a:chOff x="4027" y="2795"/>
            <a:chExt cx="998" cy="408"/>
          </a:xfrm>
        </p:grpSpPr>
        <p:sp>
          <p:nvSpPr>
            <p:cNvPr id="18" name="AutoShape 16"/>
            <p:cNvSpPr>
              <a:spLocks noChangeArrowheads="1"/>
            </p:cNvSpPr>
            <p:nvPr/>
          </p:nvSpPr>
          <p:spPr bwMode="auto">
            <a:xfrm>
              <a:off x="4027" y="2795"/>
              <a:ext cx="998" cy="408"/>
            </a:xfrm>
            <a:prstGeom prst="wedgeRoundRectCallout">
              <a:avLst>
                <a:gd name="adj1" fmla="val -53707"/>
                <a:gd name="adj2" fmla="val -129410"/>
                <a:gd name="adj3" fmla="val 16667"/>
              </a:avLst>
            </a:prstGeom>
            <a:solidFill>
              <a:srgbClr val="FFFF99"/>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buFont typeface="Wingdings" panose="05000000000000000000" pitchFamily="2" charset="2"/>
                <a:buChar char="v"/>
              </a:pPr>
              <a:endParaRPr lang="zh-CN" altLang="en-US" b="0" dirty="0">
                <a:ea typeface="方正姚体" panose="02010601030101010101" pitchFamily="2" charset="-122"/>
              </a:endParaRPr>
            </a:p>
          </p:txBody>
        </p:sp>
        <p:sp>
          <p:nvSpPr>
            <p:cNvPr id="19" name="Text Box 17"/>
            <p:cNvSpPr txBox="1">
              <a:spLocks noChangeArrowheads="1"/>
            </p:cNvSpPr>
            <p:nvPr/>
          </p:nvSpPr>
          <p:spPr bwMode="auto">
            <a:xfrm>
              <a:off x="4072" y="2841"/>
              <a:ext cx="908" cy="288"/>
            </a:xfrm>
            <a:prstGeom prst="rect">
              <a:avLst/>
            </a:prstGeom>
            <a:noFill/>
            <a:ln w="9525" algn="ctr">
              <a:noFill/>
              <a:miter lim="800000"/>
            </a:ln>
            <a:effectLst/>
          </p:spPr>
          <p:txBody>
            <a:bodyPr>
              <a:spAutoFit/>
            </a:bodyPr>
            <a:lstStyle/>
            <a:p>
              <a:pPr marL="342900" indent="-342900">
                <a:spcBef>
                  <a:spcPct val="50000"/>
                </a:spcBef>
                <a:buClr>
                  <a:schemeClr val="hlink"/>
                </a:buClr>
                <a:buFont typeface="Wingdings" panose="05000000000000000000" pitchFamily="2" charset="2"/>
                <a:buNone/>
              </a:pPr>
              <a:r>
                <a:rPr lang="zh-CN" altLang="en-US" sz="2400" dirty="0">
                  <a:latin typeface="华文仿宋" panose="02010600040101010101" pitchFamily="2" charset="-122"/>
                  <a:ea typeface="华文仿宋" panose="02010600040101010101" pitchFamily="2" charset="-122"/>
                </a:rPr>
                <a:t>预估数据</a:t>
              </a:r>
              <a:endParaRPr lang="zh-CN" altLang="en-US" sz="2400" dirty="0">
                <a:latin typeface="华文仿宋" panose="02010600040101010101" pitchFamily="2" charset="-122"/>
                <a:ea typeface="华文仿宋" panose="02010600040101010101" pitchFamily="2" charset="-122"/>
              </a:endParaRPr>
            </a:p>
          </p:txBody>
        </p:sp>
      </p:grpSp>
      <p:grpSp>
        <p:nvGrpSpPr>
          <p:cNvPr id="4" name="Group 21"/>
          <p:cNvGrpSpPr/>
          <p:nvPr/>
        </p:nvGrpSpPr>
        <p:grpSpPr bwMode="auto">
          <a:xfrm>
            <a:off x="6168591" y="3929066"/>
            <a:ext cx="3214710" cy="647700"/>
            <a:chOff x="3983" y="2795"/>
            <a:chExt cx="998" cy="408"/>
          </a:xfrm>
        </p:grpSpPr>
        <p:sp>
          <p:nvSpPr>
            <p:cNvPr id="21" name="AutoShape 16"/>
            <p:cNvSpPr>
              <a:spLocks noChangeArrowheads="1"/>
            </p:cNvSpPr>
            <p:nvPr/>
          </p:nvSpPr>
          <p:spPr bwMode="auto">
            <a:xfrm>
              <a:off x="3983" y="2795"/>
              <a:ext cx="998" cy="408"/>
            </a:xfrm>
            <a:prstGeom prst="wedgeRoundRectCallout">
              <a:avLst>
                <a:gd name="adj1" fmla="val -76137"/>
                <a:gd name="adj2" fmla="val -111763"/>
                <a:gd name="adj3" fmla="val 16667"/>
              </a:avLst>
            </a:prstGeom>
            <a:solidFill>
              <a:srgbClr val="FFFF99"/>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buFont typeface="Wingdings" panose="05000000000000000000" pitchFamily="2" charset="2"/>
                <a:buChar char="v"/>
              </a:pPr>
              <a:endParaRPr lang="zh-CN" altLang="en-US" b="0">
                <a:ea typeface="方正姚体" panose="02010601030101010101" pitchFamily="2" charset="-122"/>
              </a:endParaRPr>
            </a:p>
          </p:txBody>
        </p:sp>
        <p:sp>
          <p:nvSpPr>
            <p:cNvPr id="22" name="Text Box 17"/>
            <p:cNvSpPr txBox="1">
              <a:spLocks noChangeArrowheads="1"/>
            </p:cNvSpPr>
            <p:nvPr/>
          </p:nvSpPr>
          <p:spPr bwMode="auto">
            <a:xfrm>
              <a:off x="4072" y="2841"/>
              <a:ext cx="908" cy="288"/>
            </a:xfrm>
            <a:prstGeom prst="rect">
              <a:avLst/>
            </a:prstGeom>
            <a:noFill/>
            <a:ln w="9525" algn="ctr">
              <a:noFill/>
              <a:miter lim="800000"/>
            </a:ln>
            <a:effectLst/>
          </p:spPr>
          <p:txBody>
            <a:bodyPr>
              <a:spAutoFit/>
            </a:bodyPr>
            <a:lstStyle/>
            <a:p>
              <a:pPr marL="342900" indent="-342900">
                <a:spcBef>
                  <a:spcPct val="50000"/>
                </a:spcBef>
                <a:buClr>
                  <a:schemeClr val="hlink"/>
                </a:buClr>
                <a:buFont typeface="Wingdings" panose="05000000000000000000" pitchFamily="2" charset="2"/>
                <a:buNone/>
              </a:pPr>
              <a:r>
                <a:rPr lang="zh-CN" altLang="en-US" sz="2400" dirty="0">
                  <a:latin typeface="华文仿宋" panose="02010600040101010101" pitchFamily="2" charset="-122"/>
                  <a:ea typeface="华文仿宋" panose="02010600040101010101" pitchFamily="2" charset="-122"/>
                </a:rPr>
                <a:t>及时补充实际数据</a:t>
              </a:r>
              <a:endParaRPr lang="zh-CN" altLang="en-US" sz="2400" dirty="0">
                <a:latin typeface="华文仿宋" panose="02010600040101010101" pitchFamily="2" charset="-122"/>
                <a:ea typeface="华文仿宋" panose="02010600040101010101" pitchFamily="2" charset="-122"/>
              </a:endParaRPr>
            </a:p>
          </p:txBody>
        </p:sp>
      </p:grpSp>
      <p:sp>
        <p:nvSpPr>
          <p:cNvPr id="23" name="AutoShape 11"/>
          <p:cNvSpPr>
            <a:spLocks noChangeArrowheads="1"/>
          </p:cNvSpPr>
          <p:nvPr/>
        </p:nvSpPr>
        <p:spPr bwMode="auto">
          <a:xfrm>
            <a:off x="4953001" y="2000240"/>
            <a:ext cx="571504" cy="1643074"/>
          </a:xfrm>
          <a:prstGeom prst="roundRect">
            <a:avLst>
              <a:gd name="adj" fmla="val 16667"/>
            </a:avLst>
          </a:prstGeom>
          <a:noFill/>
          <a:ln w="28575" algn="ctr">
            <a:solidFill>
              <a:srgbClr val="00B0F0"/>
            </a:solidFill>
            <a:round/>
          </a:ln>
          <a:effectLst/>
        </p:spPr>
        <p:txBody>
          <a:bodyPr wrap="none" anchor="ctr"/>
          <a:lstStyle/>
          <a:p>
            <a:pPr>
              <a:defRPr/>
            </a:pPr>
            <a:endParaRPr lang="zh-CN" altLang="en-US" sz="2800"/>
          </a:p>
        </p:txBody>
      </p:sp>
      <p:sp>
        <p:nvSpPr>
          <p:cNvPr id="24" name="TextBox 14"/>
          <p:cNvSpPr txBox="1">
            <a:spLocks noChangeArrowheads="1"/>
          </p:cNvSpPr>
          <p:nvPr/>
        </p:nvSpPr>
        <p:spPr bwMode="auto">
          <a:xfrm>
            <a:off x="738158" y="4429132"/>
            <a:ext cx="8643937" cy="1200329"/>
          </a:xfrm>
          <a:prstGeom prst="rect">
            <a:avLst/>
          </a:prstGeom>
          <a:noFill/>
          <a:ln w="9525">
            <a:noFill/>
            <a:miter lim="800000"/>
          </a:ln>
        </p:spPr>
        <p:txBody>
          <a:bodyPr>
            <a:spAutoFit/>
          </a:bodyPr>
          <a:lstStyle/>
          <a:p>
            <a:r>
              <a:rPr lang="zh-CN" altLang="en-US" sz="1800" b="0" dirty="0">
                <a:solidFill>
                  <a:srgbClr val="000000"/>
                </a:solidFill>
                <a:latin typeface="微软雅黑" panose="020B0503020204020204" pitchFamily="34" charset="-122"/>
                <a:ea typeface="微软雅黑" panose="020B0503020204020204" pitchFamily="34" charset="-122"/>
              </a:rPr>
              <a:t>具体情况具体分析</a:t>
            </a:r>
            <a:endParaRPr lang="en-US" altLang="zh-CN" sz="1800" b="0" dirty="0">
              <a:solidFill>
                <a:srgbClr val="000000"/>
              </a:solidFill>
              <a:latin typeface="微软雅黑" panose="020B0503020204020204" pitchFamily="34" charset="-122"/>
              <a:ea typeface="微软雅黑" panose="020B0503020204020204" pitchFamily="34" charset="-122"/>
            </a:endParaRPr>
          </a:p>
          <a:p>
            <a:r>
              <a:rPr lang="zh-CN" altLang="en-US" sz="1800" b="0" dirty="0">
                <a:solidFill>
                  <a:srgbClr val="000000"/>
                </a:solidFill>
                <a:latin typeface="微软雅黑" panose="020B0503020204020204" pitchFamily="34" charset="-122"/>
                <a:ea typeface="微软雅黑" panose="020B0503020204020204" pitchFamily="34" charset="-122"/>
              </a:rPr>
              <a:t>参考同期数据、上月当月等数据</a:t>
            </a:r>
            <a:endParaRPr lang="en-US" altLang="zh-CN" sz="1800" b="0" dirty="0">
              <a:solidFill>
                <a:srgbClr val="000000"/>
              </a:solidFill>
              <a:latin typeface="微软雅黑" panose="020B0503020204020204" pitchFamily="34" charset="-122"/>
              <a:ea typeface="微软雅黑" panose="020B0503020204020204" pitchFamily="34" charset="-122"/>
            </a:endParaRPr>
          </a:p>
          <a:p>
            <a:r>
              <a:rPr lang="zh-CN" altLang="en-US" sz="1800" b="0" dirty="0">
                <a:solidFill>
                  <a:srgbClr val="000000"/>
                </a:solidFill>
                <a:latin typeface="微软雅黑" panose="020B0503020204020204" pitchFamily="34" charset="-122"/>
                <a:ea typeface="微软雅黑" panose="020B0503020204020204" pitchFamily="34" charset="-122"/>
              </a:rPr>
              <a:t>考虑生产计划、季节变动等因素</a:t>
            </a:r>
            <a:endParaRPr lang="en-US" altLang="zh-CN" sz="1800" b="0" dirty="0">
              <a:solidFill>
                <a:srgbClr val="000000"/>
              </a:solidFill>
              <a:latin typeface="微软雅黑" panose="020B0503020204020204" pitchFamily="34" charset="-122"/>
              <a:ea typeface="微软雅黑" panose="020B0503020204020204" pitchFamily="34" charset="-122"/>
            </a:endParaRPr>
          </a:p>
          <a:p>
            <a:r>
              <a:rPr lang="zh-CN" altLang="en-US" sz="1800" b="0" dirty="0">
                <a:solidFill>
                  <a:srgbClr val="FF0000"/>
                </a:solidFill>
                <a:latin typeface="微软雅黑" panose="020B0503020204020204" pitchFamily="34" charset="-122"/>
                <a:ea typeface="微软雅黑" panose="020B0503020204020204" pitchFamily="34" charset="-122"/>
              </a:rPr>
              <a:t>不可以</a:t>
            </a:r>
            <a:r>
              <a:rPr lang="zh-CN" altLang="en-US" sz="1800" b="0" dirty="0">
                <a:solidFill>
                  <a:srgbClr val="000000"/>
                </a:solidFill>
                <a:latin typeface="微软雅黑" panose="020B0503020204020204" pitchFamily="34" charset="-122"/>
                <a:ea typeface="微软雅黑" panose="020B0503020204020204" pitchFamily="34" charset="-122"/>
              </a:rPr>
              <a:t>任意估数，造成数据忽上忽下、甚至“</a:t>
            </a:r>
            <a:r>
              <a:rPr lang="en-US" altLang="zh-CN" sz="1800" b="0" dirty="0">
                <a:solidFill>
                  <a:srgbClr val="000000"/>
                </a:solidFill>
                <a:latin typeface="微软雅黑" panose="020B0503020204020204" pitchFamily="34" charset="-122"/>
                <a:ea typeface="微软雅黑" panose="020B0503020204020204" pitchFamily="34" charset="-122"/>
              </a:rPr>
              <a:t>1-</a:t>
            </a:r>
            <a:r>
              <a:rPr lang="zh-CN" altLang="en-US" sz="1800" b="0" dirty="0">
                <a:solidFill>
                  <a:srgbClr val="000000"/>
                </a:solidFill>
                <a:latin typeface="微软雅黑" panose="020B0503020204020204" pitchFamily="34" charset="-122"/>
                <a:ea typeface="微软雅黑" panose="020B0503020204020204" pitchFamily="34" charset="-122"/>
              </a:rPr>
              <a:t>本月数据”</a:t>
            </a:r>
            <a:r>
              <a:rPr lang="en-US" altLang="zh-CN" sz="1800" b="0" dirty="0">
                <a:solidFill>
                  <a:srgbClr val="000000"/>
                </a:solidFill>
                <a:latin typeface="微软雅黑" panose="020B0503020204020204" pitchFamily="34" charset="-122"/>
                <a:ea typeface="微软雅黑" panose="020B0503020204020204" pitchFamily="34" charset="-122"/>
              </a:rPr>
              <a:t>&lt;</a:t>
            </a:r>
            <a:r>
              <a:rPr lang="zh-CN" altLang="en-US" sz="1800" b="0" dirty="0">
                <a:solidFill>
                  <a:srgbClr val="000000"/>
                </a:solidFill>
                <a:latin typeface="微软雅黑" panose="020B0503020204020204" pitchFamily="34" charset="-122"/>
                <a:ea typeface="微软雅黑" panose="020B0503020204020204" pitchFamily="34" charset="-122"/>
              </a:rPr>
              <a:t> “ </a:t>
            </a:r>
            <a:r>
              <a:rPr lang="en-US" altLang="zh-CN" sz="1800" b="0" dirty="0">
                <a:solidFill>
                  <a:srgbClr val="000000"/>
                </a:solidFill>
                <a:latin typeface="微软雅黑" panose="020B0503020204020204" pitchFamily="34" charset="-122"/>
                <a:ea typeface="微软雅黑" panose="020B0503020204020204" pitchFamily="34" charset="-122"/>
              </a:rPr>
              <a:t>1-</a:t>
            </a:r>
            <a:r>
              <a:rPr lang="zh-CN" altLang="en-US" sz="1800" b="0" dirty="0">
                <a:solidFill>
                  <a:srgbClr val="000000"/>
                </a:solidFill>
                <a:latin typeface="微软雅黑" panose="020B0503020204020204" pitchFamily="34" charset="-122"/>
                <a:ea typeface="微软雅黑" panose="020B0503020204020204" pitchFamily="34" charset="-122"/>
              </a:rPr>
              <a:t>上月数据”</a:t>
            </a:r>
            <a:endParaRPr lang="zh-CN" altLang="en-US" sz="1800" b="0" dirty="0">
              <a:latin typeface="微软雅黑" panose="020B0503020204020204" pitchFamily="34" charset="-122"/>
              <a:ea typeface="微软雅黑" panose="020B0503020204020204" pitchFamily="34" charset="-122"/>
            </a:endParaRPr>
          </a:p>
        </p:txBody>
      </p:sp>
      <p:sp>
        <p:nvSpPr>
          <p:cNvPr id="5"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linds(horizontal)">
                                      <p:cBhvr>
                                        <p:cTn id="16" dur="500"/>
                                        <p:tgtEl>
                                          <p:spTgt spid="23"/>
                                        </p:tgtEl>
                                      </p:cBhvr>
                                    </p:animEffect>
                                  </p:childTnLst>
                                </p:cTn>
                              </p:par>
                            </p:childTnLst>
                          </p:cTn>
                        </p:par>
                        <p:par>
                          <p:cTn id="17" fill="hold">
                            <p:stCondLst>
                              <p:cond delay="500"/>
                            </p:stCondLst>
                            <p:childTnLst>
                              <p:par>
                                <p:cTn id="18" presetID="3" presetClass="entr" presetSubtype="1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1" y="3465004"/>
            <a:ext cx="2340565" cy="0"/>
          </a:xfrm>
          <a:prstGeom prst="line">
            <a:avLst/>
          </a:prstGeom>
          <a:ln w="28575">
            <a:solidFill>
              <a:srgbClr val="48447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8229790" y="3429000"/>
            <a:ext cx="1676210" cy="0"/>
          </a:xfrm>
          <a:prstGeom prst="line">
            <a:avLst/>
          </a:prstGeom>
          <a:ln w="28575">
            <a:solidFill>
              <a:srgbClr val="484476"/>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2670949" y="2780928"/>
            <a:ext cx="5500327" cy="1368152"/>
          </a:xfrm>
          <a:prstGeom prst="rect">
            <a:avLst/>
          </a:prstGeom>
          <a:noFill/>
          <a:ln>
            <a:solidFill>
              <a:srgbClr val="4844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734723" y="2420888"/>
            <a:ext cx="1696909" cy="2016224"/>
          </a:xfrm>
          <a:prstGeom prst="rect">
            <a:avLst/>
          </a:prstGeom>
          <a:solidFill>
            <a:srgbClr val="484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2027294" y="2996953"/>
            <a:ext cx="1091828" cy="1015663"/>
          </a:xfrm>
          <a:prstGeom prst="rect">
            <a:avLst/>
          </a:prstGeom>
        </p:spPr>
        <p:txBody>
          <a:bodyPr vert="horz" wrap="square">
            <a:spAutoFit/>
          </a:bodyPr>
          <a:lstStyle/>
          <a:p>
            <a:pPr algn="ctr"/>
            <a:r>
              <a:rPr lang="en-US" altLang="zh-CN" sz="6000" b="1" spc="-150" dirty="0" smtClean="0">
                <a:solidFill>
                  <a:schemeClr val="bg1"/>
                </a:solidFill>
                <a:latin typeface="微软雅黑" panose="020B0503020204020204" pitchFamily="34" charset="-122"/>
                <a:ea typeface="微软雅黑" panose="020B0503020204020204" pitchFamily="34" charset="-122"/>
                <a:cs typeface="Andalus" panose="02020603050405020304" pitchFamily="18" charset="-78"/>
              </a:rPr>
              <a:t>03</a:t>
            </a:r>
            <a:endParaRPr lang="en-US" altLang="zh-CN" sz="6000" b="1" spc="-150" dirty="0">
              <a:solidFill>
                <a:schemeClr val="bg1"/>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59" name="矩形 259"/>
          <p:cNvSpPr>
            <a:spLocks noChangeArrowheads="1"/>
          </p:cNvSpPr>
          <p:nvPr/>
        </p:nvSpPr>
        <p:spPr bwMode="auto">
          <a:xfrm>
            <a:off x="3595678" y="3143248"/>
            <a:ext cx="42715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600" cap="all" dirty="0">
                <a:solidFill>
                  <a:srgbClr val="484476"/>
                </a:solidFill>
                <a:cs typeface="Arial" panose="020B0604020202020204" pitchFamily="34" charset="0"/>
              </a:rPr>
              <a:t>填报方法</a:t>
            </a:r>
            <a:endParaRPr lang="zh-CN" altLang="en-US" sz="3600" b="1" cap="all" dirty="0">
              <a:solidFill>
                <a:srgbClr val="484476"/>
              </a:solidFill>
              <a:cs typeface="Arial" panose="020B0604020202020204" pitchFamily="34" charset="0"/>
            </a:endParaRPr>
          </a:p>
        </p:txBody>
      </p:sp>
      <p:sp>
        <p:nvSpPr>
          <p:cNvPr id="8" name="PA_文本框 9"/>
          <p:cNvSpPr txBox="1"/>
          <p:nvPr>
            <p:custDataLst>
              <p:tags r:id="rId1"/>
            </p:custDataLst>
          </p:nvPr>
        </p:nvSpPr>
        <p:spPr>
          <a:xfrm>
            <a:off x="4003291" y="4512467"/>
            <a:ext cx="1557065" cy="287323"/>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865" dirty="0">
                <a:solidFill>
                  <a:schemeClr val="tx1">
                    <a:lumMod val="75000"/>
                    <a:lumOff val="25000"/>
                  </a:schemeClr>
                </a:solidFill>
                <a:cs typeface="+mn-ea"/>
                <a:sym typeface="+mn-lt"/>
              </a:rPr>
              <a:t>主要指标</a:t>
            </a:r>
            <a:endParaRPr lang="zh-CN" altLang="en-US" sz="1865" dirty="0">
              <a:solidFill>
                <a:schemeClr val="tx1">
                  <a:lumMod val="75000"/>
                  <a:lumOff val="25000"/>
                </a:schemeClr>
              </a:solidFill>
              <a:cs typeface="+mn-ea"/>
              <a:sym typeface="+mn-lt"/>
            </a:endParaRPr>
          </a:p>
        </p:txBody>
      </p:sp>
      <p:sp>
        <p:nvSpPr>
          <p:cNvPr id="9" name="PA_文本框 9"/>
          <p:cNvSpPr txBox="1"/>
          <p:nvPr>
            <p:custDataLst>
              <p:tags r:id="rId2"/>
            </p:custDataLst>
          </p:nvPr>
        </p:nvSpPr>
        <p:spPr>
          <a:xfrm>
            <a:off x="5889104" y="4518577"/>
            <a:ext cx="1920213" cy="287323"/>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865" dirty="0">
                <a:solidFill>
                  <a:schemeClr val="tx1">
                    <a:lumMod val="75000"/>
                    <a:lumOff val="25000"/>
                  </a:schemeClr>
                </a:solidFill>
                <a:cs typeface="+mn-ea"/>
                <a:sym typeface="+mn-lt"/>
              </a:rPr>
              <a:t>主要能源品种</a:t>
            </a:r>
            <a:endParaRPr lang="zh-CN" altLang="en-US" sz="1865" dirty="0">
              <a:solidFill>
                <a:schemeClr val="tx1">
                  <a:lumMod val="75000"/>
                  <a:lumOff val="25000"/>
                </a:schemeClr>
              </a:solidFill>
              <a:cs typeface="+mn-ea"/>
              <a:sym typeface="+mn-lt"/>
            </a:endParaRPr>
          </a:p>
        </p:txBody>
      </p:sp>
    </p:spTree>
  </p:cSld>
  <p:clrMapOvr>
    <a:masterClrMapping/>
  </p:clrMapOvr>
  <p:transition spd="med" advTm="3000">
    <p:pull/>
  </p:transition>
  <p:timing>
    <p:tnLst>
      <p:par>
        <p:cTn id="1" dur="indefinite" restart="never" nodeType="tmRoot"/>
      </p:par>
    </p:tnLst>
    <p:bldLst>
      <p:bldP spid="58" grpId="0"/>
      <p:bldP spid="58" grpId="1"/>
      <p:bldP spid="58" grpId="2"/>
      <p:bldP spid="58" grpId="3"/>
      <p:bldP spid="58" grpId="4"/>
      <p:bldP spid="58" grpId="5"/>
      <p:bldP spid="58" grpId="6"/>
      <p:bldP spid="58" grpId="7"/>
      <p:bldP spid="58" grpId="8"/>
      <p:bldP spid="58" grpId="9"/>
      <p:bldP spid="58" grpId="10"/>
      <p:bldP spid="58" grpId="11"/>
      <p:bldP spid="58" grpId="12"/>
      <p:bldP spid="58" grpId="13"/>
      <p:bldP spid="58" grpId="14"/>
      <p:bldP spid="58" grpId="15"/>
      <p:bldP spid="58" grpId="16"/>
      <p:bldP spid="58" grpId="17"/>
      <p:bldP spid="58" grpId="18"/>
      <p:bldP spid="58" grpId="19"/>
      <p:bldP spid="58" grpId="20"/>
      <p:bldP spid="58" grpId="21"/>
      <p:bldP spid="58" grpId="22"/>
      <p:bldP spid="58" grpId="23"/>
      <p:bldP spid="58" grpId="24"/>
      <p:bldP spid="58" grpId="25"/>
      <p:bldP spid="58" grpId="26"/>
      <p:bldP spid="58" grpId="27"/>
      <p:bldP spid="58" grpId="28"/>
      <p:bldP spid="58" grpId="29"/>
      <p:bldP spid="58" grpId="30"/>
      <p:bldP spid="58" grpId="31"/>
      <p:bldP spid="58" grpId="32"/>
      <p:bldP spid="58" grpId="33"/>
      <p:bldP spid="58" grpId="34"/>
      <p:bldP spid="58" grpId="35"/>
      <p:bldP spid="58" grpId="36"/>
      <p:bldP spid="58" grpId="37"/>
      <p:bldP spid="58" grpId="38"/>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extBox 6"/>
          <p:cNvSpPr txBox="1">
            <a:spLocks noChangeArrowheads="1"/>
          </p:cNvSpPr>
          <p:nvPr/>
        </p:nvSpPr>
        <p:spPr bwMode="auto">
          <a:xfrm>
            <a:off x="1595438" y="2916238"/>
            <a:ext cx="7286652" cy="584200"/>
          </a:xfrm>
          <a:prstGeom prst="rect">
            <a:avLst/>
          </a:prstGeom>
          <a:noFill/>
          <a:ln w="9525">
            <a:noFill/>
            <a:miter lim="800000"/>
          </a:ln>
        </p:spPr>
        <p:txBody>
          <a:bodyPr wrap="square">
            <a:spAutoFit/>
          </a:bodyPr>
          <a:lstStyle/>
          <a:p>
            <a:r>
              <a:rPr lang="en-US" altLang="zh-CN" dirty="0">
                <a:latin typeface="黑体" panose="02010609060101010101" pitchFamily="2" charset="-122"/>
                <a:ea typeface="黑体" panose="02010609060101010101" pitchFamily="2" charset="-122"/>
              </a:rPr>
              <a:t>1.</a:t>
            </a:r>
            <a:r>
              <a:rPr lang="zh-CN" altLang="en-US" dirty="0">
                <a:latin typeface="黑体" panose="02010609060101010101" pitchFamily="2" charset="-122"/>
                <a:ea typeface="黑体" panose="02010609060101010101" pitchFamily="2" charset="-122"/>
              </a:rPr>
              <a:t>能源购进、消费与库存（</a:t>
            </a:r>
            <a:r>
              <a:rPr lang="en-US" altLang="zh-CN" dirty="0">
                <a:latin typeface="黑体" panose="02010609060101010101" pitchFamily="2" charset="-122"/>
                <a:ea typeface="黑体" panose="02010609060101010101" pitchFamily="2" charset="-122"/>
              </a:rPr>
              <a:t>205-1</a:t>
            </a:r>
            <a:r>
              <a:rPr lang="zh-CN" altLang="en-US" dirty="0">
                <a:latin typeface="黑体" panose="02010609060101010101" pitchFamily="2" charset="-122"/>
                <a:ea typeface="黑体" panose="02010609060101010101" pitchFamily="2" charset="-122"/>
              </a:rPr>
              <a:t>表）</a:t>
            </a:r>
            <a:endParaRPr lang="zh-CN" altLang="en-US" dirty="0">
              <a:latin typeface="黑体" panose="02010609060101010101" pitchFamily="2" charset="-122"/>
              <a:ea typeface="黑体" panose="02010609060101010101" pitchFamily="2" charset="-122"/>
            </a:endParaRPr>
          </a:p>
        </p:txBody>
      </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grpSp>
        <p:nvGrpSpPr>
          <p:cNvPr id="19" name="组合 18"/>
          <p:cNvGrpSpPr/>
          <p:nvPr/>
        </p:nvGrpSpPr>
        <p:grpSpPr>
          <a:xfrm>
            <a:off x="238092" y="1214422"/>
            <a:ext cx="9435742" cy="5357850"/>
            <a:chOff x="238092" y="1214422"/>
            <a:chExt cx="9435742" cy="5357850"/>
          </a:xfrm>
        </p:grpSpPr>
        <p:pic>
          <p:nvPicPr>
            <p:cNvPr id="225281"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2" name="矩形 1"/>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4" name="矩形 3"/>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7" name="矩形 6"/>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grpSp>
        <p:nvGrpSpPr>
          <p:cNvPr id="8" name="组合 20"/>
          <p:cNvGrpSpPr/>
          <p:nvPr/>
        </p:nvGrpSpPr>
        <p:grpSpPr bwMode="auto">
          <a:xfrm>
            <a:off x="2024042" y="785794"/>
            <a:ext cx="5643602" cy="857256"/>
            <a:chOff x="738188" y="1500197"/>
            <a:chExt cx="8927991" cy="2327877"/>
          </a:xfrm>
        </p:grpSpPr>
        <p:sp>
          <p:nvSpPr>
            <p:cNvPr id="9" name="AutoShape 136"/>
            <p:cNvSpPr>
              <a:spLocks noChangeArrowheads="1"/>
            </p:cNvSpPr>
            <p:nvPr/>
          </p:nvSpPr>
          <p:spPr bwMode="auto">
            <a:xfrm>
              <a:off x="738188" y="1500197"/>
              <a:ext cx="8715375" cy="2327877"/>
            </a:xfrm>
            <a:prstGeom prst="wedgeRoundRectCallout">
              <a:avLst>
                <a:gd name="adj1" fmla="val -24385"/>
                <a:gd name="adj2" fmla="val 83283"/>
                <a:gd name="adj3" fmla="val 16667"/>
              </a:avLst>
            </a:prstGeom>
            <a:solidFill>
              <a:srgbClr val="CCECFF"/>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defRPr/>
              </a:pPr>
              <a:endParaRPr lang="zh-CN" altLang="en-US" sz="2800">
                <a:solidFill>
                  <a:srgbClr val="FFFF99"/>
                </a:solidFill>
                <a:ea typeface="方正姚体" panose="02010601030101010101" pitchFamily="2" charset="-122"/>
              </a:endParaRPr>
            </a:p>
          </p:txBody>
        </p:sp>
        <p:sp>
          <p:nvSpPr>
            <p:cNvPr id="10" name="Text Box 137"/>
            <p:cNvSpPr txBox="1">
              <a:spLocks noChangeArrowheads="1"/>
            </p:cNvSpPr>
            <p:nvPr/>
          </p:nvSpPr>
          <p:spPr bwMode="auto">
            <a:xfrm>
              <a:off x="950759" y="2082166"/>
              <a:ext cx="8715420" cy="1098435"/>
            </a:xfrm>
            <a:prstGeom prst="rect">
              <a:avLst/>
            </a:prstGeom>
            <a:noFill/>
            <a:ln w="9525" algn="ctr">
              <a:noFill/>
              <a:miter lim="800000"/>
            </a:ln>
          </p:spPr>
          <p:txBody>
            <a:bodyPr wrap="square" anchor="ctr">
              <a:spAutoFit/>
            </a:bodyPr>
            <a:lstStyle/>
            <a:p>
              <a:r>
                <a:rPr lang="en-US" altLang="zh-CN" sz="2000" b="0" dirty="0">
                  <a:latin typeface="黑体" panose="02010609060101010101" pitchFamily="2" charset="-122"/>
                  <a:ea typeface="黑体" panose="02010609060101010101" pitchFamily="2" charset="-122"/>
                </a:rPr>
                <a:t>18</a:t>
              </a:r>
              <a:r>
                <a:rPr lang="zh-CN" altLang="en-US" sz="2000" b="0" dirty="0">
                  <a:latin typeface="黑体" panose="02010609060101010101" pitchFamily="2" charset="-122"/>
                  <a:ea typeface="黑体" panose="02010609060101010101" pitchFamily="2" charset="-122"/>
                </a:rPr>
                <a:t>位 统一社会信用代码</a:t>
              </a:r>
              <a:endParaRPr lang="en-US" altLang="zh-CN" sz="2000" b="0" dirty="0">
                <a:latin typeface="黑体" panose="02010609060101010101" pitchFamily="2" charset="-122"/>
                <a:ea typeface="黑体" panose="02010609060101010101" pitchFamily="2" charset="-122"/>
              </a:endParaRPr>
            </a:p>
            <a:p>
              <a:r>
                <a:rPr lang="zh-CN" altLang="en-US" sz="2000" b="0" dirty="0">
                  <a:latin typeface="黑体" panose="02010609060101010101" pitchFamily="2" charset="-122"/>
                  <a:ea typeface="黑体" panose="02010609060101010101" pitchFamily="2" charset="-122"/>
                </a:rPr>
                <a:t>倒数第</a:t>
              </a:r>
              <a:r>
                <a:rPr lang="en-US" altLang="zh-CN" sz="2000" b="0" dirty="0">
                  <a:latin typeface="黑体" panose="02010609060101010101" pitchFamily="2" charset="-122"/>
                  <a:ea typeface="黑体" panose="02010609060101010101" pitchFamily="2" charset="-122"/>
                </a:rPr>
                <a:t>2</a:t>
              </a:r>
              <a:r>
                <a:rPr lang="zh-CN" altLang="en-US" sz="2000" b="0" dirty="0">
                  <a:latin typeface="黑体" panose="02010609060101010101" pitchFamily="2" charset="-122"/>
                  <a:ea typeface="黑体" panose="02010609060101010101" pitchFamily="2" charset="-122"/>
                </a:rPr>
                <a:t>位开始 往前数</a:t>
              </a:r>
              <a:r>
                <a:rPr lang="en-US" altLang="zh-CN" sz="2000" b="0" dirty="0">
                  <a:latin typeface="黑体" panose="02010609060101010101" pitchFamily="2" charset="-122"/>
                  <a:ea typeface="黑体" panose="02010609060101010101" pitchFamily="2" charset="-122"/>
                </a:rPr>
                <a:t>9</a:t>
              </a:r>
              <a:r>
                <a:rPr lang="zh-CN" altLang="en-US" sz="2000" b="0" dirty="0">
                  <a:latin typeface="黑体" panose="02010609060101010101" pitchFamily="2" charset="-122"/>
                  <a:ea typeface="黑体" panose="02010609060101010101" pitchFamily="2" charset="-122"/>
                </a:rPr>
                <a:t>位 为原组织机构代码</a:t>
              </a:r>
              <a:endParaRPr lang="zh-CN" altLang="en-US" sz="2000" b="0" dirty="0">
                <a:latin typeface="黑体" panose="02010609060101010101" pitchFamily="2" charset="-122"/>
                <a:ea typeface="黑体" panose="02010609060101010101" pitchFamily="2" charset="-122"/>
              </a:endParaRPr>
            </a:p>
          </p:txBody>
        </p:sp>
      </p:grpSp>
      <p:cxnSp>
        <p:nvCxnSpPr>
          <p:cNvPr id="12" name="直接连接符 11"/>
          <p:cNvCxnSpPr/>
          <p:nvPr/>
        </p:nvCxnSpPr>
        <p:spPr bwMode="auto">
          <a:xfrm>
            <a:off x="3238488" y="2285992"/>
            <a:ext cx="1428760" cy="1"/>
          </a:xfrm>
          <a:prstGeom prst="line">
            <a:avLst/>
          </a:prstGeom>
          <a:ln>
            <a:solidFill>
              <a:schemeClr val="accent6">
                <a:lumMod val="20000"/>
                <a:lumOff val="80000"/>
              </a:schemeClr>
            </a:solidFill>
            <a:headEnd type="none" w="sm" len="sm"/>
            <a:tailEnd type="none" w="sm" len="sm"/>
          </a:ln>
          <a:effectLst>
            <a:glow rad="228600">
              <a:schemeClr val="accent2">
                <a:satMod val="175000"/>
                <a:alpha val="40000"/>
              </a:schemeClr>
            </a:glow>
          </a:effectLst>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6"/>
          </a:lnRef>
          <a:fillRef idx="0">
            <a:schemeClr val="accent6"/>
          </a:fillRef>
          <a:effectRef idx="0">
            <a:schemeClr val="accent6"/>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Bottom)">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6096" y="2123673"/>
            <a:ext cx="2553922" cy="1051882"/>
          </a:xfrm>
          <a:prstGeom prst="rect">
            <a:avLst/>
          </a:prstGeom>
          <a:solidFill>
            <a:srgbClr val="484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89269" y="2264894"/>
            <a:ext cx="2130596" cy="492443"/>
          </a:xfrm>
          <a:prstGeom prst="rect">
            <a:avLst/>
          </a:prstGeom>
        </p:spPr>
        <p:txBody>
          <a:bodyPr vert="horz" wrap="square">
            <a:spAutoFit/>
          </a:bodyPr>
          <a:lstStyle/>
          <a:p>
            <a:pPr algn="ctr"/>
            <a:r>
              <a:rPr lang="en-US" altLang="zh-CN" sz="2600">
                <a:solidFill>
                  <a:schemeClr val="bg1"/>
                </a:solidFill>
                <a:latin typeface="微软雅黑" panose="020B0503020204020204" pitchFamily="34" charset="-122"/>
                <a:ea typeface="微软雅黑" panose="020B0503020204020204" pitchFamily="34" charset="-122"/>
                <a:cs typeface="Andalus" panose="02020603050405020304" pitchFamily="18" charset="-78"/>
              </a:rPr>
              <a:t>CONTENTS</a:t>
            </a:r>
            <a:endParaRPr lang="zh-CN" altLang="en-US" sz="2600">
              <a:solidFill>
                <a:schemeClr val="bg1"/>
              </a:solidFill>
              <a:latin typeface="微软雅黑" panose="020B0503020204020204" pitchFamily="34" charset="-122"/>
              <a:ea typeface="微软雅黑" panose="020B0503020204020204" pitchFamily="34" charset="-122"/>
              <a:cs typeface="Andalus" panose="02020603050405020304" pitchFamily="18" charset="-78"/>
            </a:endParaRPr>
          </a:p>
        </p:txBody>
      </p:sp>
      <p:cxnSp>
        <p:nvCxnSpPr>
          <p:cNvPr id="45" name="直接连接符 44"/>
          <p:cNvCxnSpPr/>
          <p:nvPr/>
        </p:nvCxnSpPr>
        <p:spPr>
          <a:xfrm>
            <a:off x="564441" y="2852353"/>
            <a:ext cx="52662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2738422" y="1108327"/>
            <a:ext cx="7021694" cy="964703"/>
          </a:xfrm>
          <a:prstGeom prst="rect">
            <a:avLst/>
          </a:prstGeom>
          <a:noFill/>
          <a:ln w="3175">
            <a:solidFill>
              <a:srgbClr val="4844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738422" y="2361062"/>
            <a:ext cx="7021694" cy="964703"/>
          </a:xfrm>
          <a:prstGeom prst="rect">
            <a:avLst/>
          </a:prstGeom>
          <a:noFill/>
          <a:ln w="3175">
            <a:solidFill>
              <a:srgbClr val="4844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738422" y="3628607"/>
            <a:ext cx="7021694" cy="964703"/>
          </a:xfrm>
          <a:prstGeom prst="rect">
            <a:avLst/>
          </a:prstGeom>
          <a:noFill/>
          <a:ln w="3175">
            <a:solidFill>
              <a:srgbClr val="4844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259"/>
          <p:cNvSpPr>
            <a:spLocks noChangeArrowheads="1"/>
          </p:cNvSpPr>
          <p:nvPr/>
        </p:nvSpPr>
        <p:spPr bwMode="auto">
          <a:xfrm>
            <a:off x="274208" y="1088201"/>
            <a:ext cx="1107996" cy="306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cap="all">
                <a:solidFill>
                  <a:srgbClr val="484476"/>
                </a:solidFill>
                <a:cs typeface="Arial" panose="020B0604020202020204" pitchFamily="34" charset="0"/>
              </a:rPr>
              <a:t>目      录</a:t>
            </a:r>
            <a:endParaRPr lang="zh-CN" altLang="en-US" sz="6000" b="1" cap="all">
              <a:solidFill>
                <a:srgbClr val="484476"/>
              </a:solidFill>
              <a:cs typeface="Arial" panose="020B0604020202020204" pitchFamily="34" charset="0"/>
            </a:endParaRPr>
          </a:p>
        </p:txBody>
      </p:sp>
      <p:sp>
        <p:nvSpPr>
          <p:cNvPr id="26" name="矩形 25"/>
          <p:cNvSpPr/>
          <p:nvPr/>
        </p:nvSpPr>
        <p:spPr>
          <a:xfrm>
            <a:off x="4316584" y="1227493"/>
            <a:ext cx="2505971" cy="523220"/>
          </a:xfrm>
          <a:prstGeom prst="rect">
            <a:avLst/>
          </a:prstGeom>
        </p:spPr>
        <p:txBody>
          <a:bodyPr vert="horz" wrap="square">
            <a:spAutoFit/>
          </a:bodyPr>
          <a:lstStyle/>
          <a:p>
            <a:pPr algn="ctr"/>
            <a:r>
              <a:rPr lang="zh-CN" altLang="en-US" sz="2800" b="1" dirty="0">
                <a:solidFill>
                  <a:srgbClr val="484476"/>
                </a:solidFill>
                <a:latin typeface="微软雅黑" panose="020B0503020204020204" pitchFamily="34" charset="-122"/>
                <a:ea typeface="微软雅黑" panose="020B0503020204020204" pitchFamily="34" charset="-122"/>
                <a:cs typeface="Andalus" panose="02020603050405020304" pitchFamily="18" charset="-78"/>
              </a:rPr>
              <a:t>报表要求</a:t>
            </a:r>
            <a:endParaRPr lang="en-US" altLang="zh-CN" sz="2800" b="1" dirty="0">
              <a:solidFill>
                <a:srgbClr val="484476"/>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28" name="Footer Text"/>
          <p:cNvSpPr txBox="1"/>
          <p:nvPr/>
        </p:nvSpPr>
        <p:spPr>
          <a:xfrm flipH="1">
            <a:off x="4161178" y="1745554"/>
            <a:ext cx="3007354" cy="191770"/>
          </a:xfrm>
          <a:prstGeom prst="rect">
            <a:avLst/>
          </a:prstGeom>
          <a:noFill/>
        </p:spPr>
        <p:txBody>
          <a:bodyPr wrap="square" lIns="0" tIns="0" rIns="0" bIns="0" rtlCol="0">
            <a:spAutoFit/>
          </a:bodyPr>
          <a:lstStyle/>
          <a:p>
            <a:pPr algn="ctr" defTabSz="1116330">
              <a:lnSpc>
                <a:spcPts val="1500"/>
              </a:lnSpc>
              <a:defRPr/>
            </a:pPr>
            <a:r>
              <a:rPr lang="zh-CN" altLang="en-US" sz="1400" dirty="0" smtClean="0">
                <a:solidFill>
                  <a:srgbClr val="484476"/>
                </a:solidFill>
                <a:latin typeface="微软雅黑" panose="020B0503020204020204" pitchFamily="34" charset="-122"/>
                <a:ea typeface="微软雅黑" panose="020B0503020204020204" pitchFamily="34" charset="-122"/>
                <a:cs typeface="+mn-ea"/>
                <a:sym typeface="Arial" panose="020B0604020202020204" pitchFamily="34" charset="0"/>
              </a:rPr>
              <a:t>报表范围   报表时间</a:t>
            </a:r>
            <a:endParaRPr lang="en-US" altLang="zh-CN" sz="1400" dirty="0">
              <a:solidFill>
                <a:srgbClr val="484476"/>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矩形 28"/>
          <p:cNvSpPr/>
          <p:nvPr/>
        </p:nvSpPr>
        <p:spPr>
          <a:xfrm>
            <a:off x="2936658" y="1285299"/>
            <a:ext cx="896345" cy="769441"/>
          </a:xfrm>
          <a:prstGeom prst="rect">
            <a:avLst/>
          </a:prstGeom>
        </p:spPr>
        <p:txBody>
          <a:bodyPr vert="horz" wrap="square">
            <a:spAutoFit/>
          </a:bodyPr>
          <a:lstStyle/>
          <a:p>
            <a:pPr algn="ctr"/>
            <a:r>
              <a:rPr lang="en-US" altLang="zh-CN" sz="4400" spc="-150" dirty="0" smtClean="0">
                <a:solidFill>
                  <a:srgbClr val="484476"/>
                </a:solidFill>
                <a:latin typeface="微软雅黑" panose="020B0503020204020204" pitchFamily="34" charset="-122"/>
                <a:ea typeface="微软雅黑" panose="020B0503020204020204" pitchFamily="34" charset="-122"/>
                <a:cs typeface="Andalus" panose="02020603050405020304" pitchFamily="18" charset="-78"/>
              </a:rPr>
              <a:t>01</a:t>
            </a:r>
            <a:endParaRPr lang="en-US" altLang="zh-CN" sz="4400" spc="-150" dirty="0">
              <a:solidFill>
                <a:srgbClr val="484476"/>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53" name="矩形 52"/>
          <p:cNvSpPr/>
          <p:nvPr/>
        </p:nvSpPr>
        <p:spPr>
          <a:xfrm>
            <a:off x="4316584" y="2435516"/>
            <a:ext cx="2505971" cy="523220"/>
          </a:xfrm>
          <a:prstGeom prst="rect">
            <a:avLst/>
          </a:prstGeom>
        </p:spPr>
        <p:txBody>
          <a:bodyPr vert="horz" wrap="square">
            <a:spAutoFit/>
          </a:bodyPr>
          <a:lstStyle/>
          <a:p>
            <a:pPr algn="ctr"/>
            <a:r>
              <a:rPr lang="zh-CN" altLang="en-US" sz="2800" b="1" dirty="0">
                <a:solidFill>
                  <a:srgbClr val="484476"/>
                </a:solidFill>
                <a:latin typeface="微软雅黑" panose="020B0503020204020204" pitchFamily="34" charset="-122"/>
                <a:ea typeface="微软雅黑" panose="020B0503020204020204" pitchFamily="34" charset="-122"/>
                <a:cs typeface="Andalus" panose="02020603050405020304" pitchFamily="18" charset="-78"/>
              </a:rPr>
              <a:t>统计原则</a:t>
            </a:r>
            <a:endParaRPr lang="en-US" altLang="zh-CN" sz="2800" b="1" dirty="0">
              <a:solidFill>
                <a:srgbClr val="484476"/>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54" name="Footer Text"/>
          <p:cNvSpPr txBox="1"/>
          <p:nvPr/>
        </p:nvSpPr>
        <p:spPr>
          <a:xfrm flipH="1">
            <a:off x="4826114" y="2958736"/>
            <a:ext cx="3478355" cy="192360"/>
          </a:xfrm>
          <a:prstGeom prst="rect">
            <a:avLst/>
          </a:prstGeom>
          <a:noFill/>
        </p:spPr>
        <p:txBody>
          <a:bodyPr wrap="square" lIns="0" tIns="0" rIns="0" bIns="0" rtlCol="0">
            <a:spAutoFit/>
          </a:bodyPr>
          <a:lstStyle/>
          <a:p>
            <a:pPr defTabSz="1116330">
              <a:lnSpc>
                <a:spcPts val="1500"/>
              </a:lnSpc>
              <a:defRPr/>
            </a:pPr>
            <a:r>
              <a:rPr lang="zh-CN" altLang="en-US" sz="1400" dirty="0">
                <a:solidFill>
                  <a:srgbClr val="484476"/>
                </a:solidFill>
                <a:latin typeface="微软雅黑" panose="020B0503020204020204" pitchFamily="34" charset="-122"/>
                <a:ea typeface="微软雅黑" panose="020B0503020204020204" pitchFamily="34" charset="-122"/>
                <a:cs typeface="+mn-ea"/>
                <a:sym typeface="Arial" panose="020B0604020202020204" pitchFamily="34" charset="0"/>
              </a:rPr>
              <a:t>原则解释   实际应用 </a:t>
            </a:r>
            <a:endParaRPr lang="en-US" altLang="zh-CN" sz="1400" dirty="0">
              <a:solidFill>
                <a:srgbClr val="484476"/>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5" name="矩形 54"/>
          <p:cNvSpPr/>
          <p:nvPr/>
        </p:nvSpPr>
        <p:spPr>
          <a:xfrm>
            <a:off x="2936658" y="2493322"/>
            <a:ext cx="896345" cy="769441"/>
          </a:xfrm>
          <a:prstGeom prst="rect">
            <a:avLst/>
          </a:prstGeom>
        </p:spPr>
        <p:txBody>
          <a:bodyPr vert="horz" wrap="square">
            <a:spAutoFit/>
          </a:bodyPr>
          <a:lstStyle/>
          <a:p>
            <a:pPr algn="ctr"/>
            <a:r>
              <a:rPr lang="en-US" altLang="zh-CN" sz="4400" spc="-150" dirty="0" smtClean="0">
                <a:solidFill>
                  <a:srgbClr val="484476"/>
                </a:solidFill>
                <a:latin typeface="微软雅黑" panose="020B0503020204020204" pitchFamily="34" charset="-122"/>
                <a:ea typeface="微软雅黑" panose="020B0503020204020204" pitchFamily="34" charset="-122"/>
                <a:cs typeface="Andalus" panose="02020603050405020304" pitchFamily="18" charset="-78"/>
              </a:rPr>
              <a:t>02</a:t>
            </a:r>
            <a:endParaRPr lang="en-US" altLang="zh-CN" sz="4400" spc="-150" dirty="0">
              <a:solidFill>
                <a:srgbClr val="484476"/>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59" name="矩形 58"/>
          <p:cNvSpPr/>
          <p:nvPr/>
        </p:nvSpPr>
        <p:spPr>
          <a:xfrm>
            <a:off x="4316584" y="3690964"/>
            <a:ext cx="2505971" cy="523220"/>
          </a:xfrm>
          <a:prstGeom prst="rect">
            <a:avLst/>
          </a:prstGeom>
        </p:spPr>
        <p:txBody>
          <a:bodyPr vert="horz" wrap="square">
            <a:spAutoFit/>
          </a:bodyPr>
          <a:lstStyle/>
          <a:p>
            <a:pPr algn="ctr"/>
            <a:r>
              <a:rPr lang="zh-CN" altLang="en-US" sz="2800" b="1" dirty="0">
                <a:solidFill>
                  <a:srgbClr val="484476"/>
                </a:solidFill>
                <a:latin typeface="微软雅黑" panose="020B0503020204020204" pitchFamily="34" charset="-122"/>
                <a:ea typeface="微软雅黑" panose="020B0503020204020204" pitchFamily="34" charset="-122"/>
                <a:cs typeface="Andalus" panose="02020603050405020304" pitchFamily="18" charset="-78"/>
              </a:rPr>
              <a:t>填报方法</a:t>
            </a:r>
            <a:endParaRPr lang="en-US" altLang="zh-CN" sz="2800" b="1" dirty="0">
              <a:solidFill>
                <a:srgbClr val="484476"/>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60" name="Footer Text"/>
          <p:cNvSpPr txBox="1"/>
          <p:nvPr/>
        </p:nvSpPr>
        <p:spPr>
          <a:xfrm flipH="1">
            <a:off x="4826114" y="4214184"/>
            <a:ext cx="3478355" cy="192360"/>
          </a:xfrm>
          <a:prstGeom prst="rect">
            <a:avLst/>
          </a:prstGeom>
          <a:noFill/>
        </p:spPr>
        <p:txBody>
          <a:bodyPr wrap="square" lIns="0" tIns="0" rIns="0" bIns="0" rtlCol="0">
            <a:spAutoFit/>
          </a:bodyPr>
          <a:lstStyle/>
          <a:p>
            <a:pPr defTabSz="1116330">
              <a:lnSpc>
                <a:spcPts val="1500"/>
              </a:lnSpc>
              <a:defRPr/>
            </a:pPr>
            <a:r>
              <a:rPr lang="zh-CN" altLang="en-US" sz="1400" dirty="0">
                <a:solidFill>
                  <a:srgbClr val="484476"/>
                </a:solidFill>
                <a:latin typeface="微软雅黑" panose="020B0503020204020204" pitchFamily="34" charset="-122"/>
                <a:ea typeface="微软雅黑" panose="020B0503020204020204" pitchFamily="34" charset="-122"/>
                <a:cs typeface="+mn-ea"/>
                <a:sym typeface="Arial" panose="020B0604020202020204" pitchFamily="34" charset="0"/>
              </a:rPr>
              <a:t>主要指标   主要品种</a:t>
            </a:r>
            <a:endParaRPr lang="en-US" altLang="zh-CN" sz="1400" dirty="0">
              <a:solidFill>
                <a:srgbClr val="484476"/>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1" name="矩形 60"/>
          <p:cNvSpPr/>
          <p:nvPr/>
        </p:nvSpPr>
        <p:spPr>
          <a:xfrm>
            <a:off x="2936658" y="3748770"/>
            <a:ext cx="896345" cy="769441"/>
          </a:xfrm>
          <a:prstGeom prst="rect">
            <a:avLst/>
          </a:prstGeom>
        </p:spPr>
        <p:txBody>
          <a:bodyPr vert="horz" wrap="square">
            <a:spAutoFit/>
          </a:bodyPr>
          <a:lstStyle/>
          <a:p>
            <a:pPr algn="ctr"/>
            <a:r>
              <a:rPr lang="en-US" altLang="zh-CN" sz="4400" spc="-150" dirty="0" smtClean="0">
                <a:solidFill>
                  <a:srgbClr val="484476"/>
                </a:solidFill>
                <a:latin typeface="微软雅黑" panose="020B0503020204020204" pitchFamily="34" charset="-122"/>
                <a:ea typeface="微软雅黑" panose="020B0503020204020204" pitchFamily="34" charset="-122"/>
                <a:cs typeface="Andalus" panose="02020603050405020304" pitchFamily="18" charset="-78"/>
              </a:rPr>
              <a:t>03</a:t>
            </a:r>
            <a:endParaRPr lang="en-US" altLang="zh-CN" sz="4400" spc="-150" dirty="0">
              <a:solidFill>
                <a:srgbClr val="484476"/>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62" name="矩形 61"/>
          <p:cNvSpPr/>
          <p:nvPr/>
        </p:nvSpPr>
        <p:spPr>
          <a:xfrm>
            <a:off x="2738422" y="4821751"/>
            <a:ext cx="7021694" cy="964703"/>
          </a:xfrm>
          <a:prstGeom prst="rect">
            <a:avLst/>
          </a:prstGeom>
          <a:noFill/>
          <a:ln w="3175">
            <a:solidFill>
              <a:srgbClr val="4844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316584" y="4884108"/>
            <a:ext cx="2505971" cy="523220"/>
          </a:xfrm>
          <a:prstGeom prst="rect">
            <a:avLst/>
          </a:prstGeom>
        </p:spPr>
        <p:txBody>
          <a:bodyPr vert="horz" wrap="square">
            <a:spAutoFit/>
          </a:bodyPr>
          <a:lstStyle/>
          <a:p>
            <a:pPr algn="ctr"/>
            <a:r>
              <a:rPr lang="zh-CN" altLang="en-US" sz="2800" b="1" dirty="0">
                <a:solidFill>
                  <a:srgbClr val="484476"/>
                </a:solidFill>
                <a:latin typeface="微软雅黑" panose="020B0503020204020204" pitchFamily="34" charset="-122"/>
                <a:ea typeface="微软雅黑" panose="020B0503020204020204" pitchFamily="34" charset="-122"/>
                <a:cs typeface="Andalus" panose="02020603050405020304" pitchFamily="18" charset="-78"/>
              </a:rPr>
              <a:t>工作要求</a:t>
            </a:r>
            <a:endParaRPr lang="en-US" altLang="zh-CN" sz="2800" b="1" dirty="0">
              <a:solidFill>
                <a:srgbClr val="484476"/>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64" name="Footer Text"/>
          <p:cNvSpPr txBox="1"/>
          <p:nvPr/>
        </p:nvSpPr>
        <p:spPr>
          <a:xfrm flipH="1">
            <a:off x="5310189" y="5394607"/>
            <a:ext cx="2994279" cy="192360"/>
          </a:xfrm>
          <a:prstGeom prst="rect">
            <a:avLst/>
          </a:prstGeom>
          <a:noFill/>
        </p:spPr>
        <p:txBody>
          <a:bodyPr wrap="square" lIns="0" tIns="0" rIns="0" bIns="0" rtlCol="0">
            <a:spAutoFit/>
          </a:bodyPr>
          <a:lstStyle/>
          <a:p>
            <a:pPr defTabSz="1116330">
              <a:lnSpc>
                <a:spcPts val="1500"/>
              </a:lnSpc>
              <a:defRPr/>
            </a:pPr>
            <a:r>
              <a:rPr lang="zh-CN" altLang="en-US" sz="1400" dirty="0" smtClean="0">
                <a:solidFill>
                  <a:srgbClr val="484476"/>
                </a:solidFill>
                <a:latin typeface="微软雅黑" panose="020B0503020204020204" pitchFamily="34" charset="-122"/>
                <a:ea typeface="微软雅黑" panose="020B0503020204020204" pitchFamily="34" charset="-122"/>
                <a:cs typeface="+mn-ea"/>
                <a:sym typeface="Arial" panose="020B0604020202020204" pitchFamily="34" charset="0"/>
              </a:rPr>
              <a:t>审核</a:t>
            </a:r>
            <a:r>
              <a:rPr lang="zh-CN" altLang="en-US" sz="1400" dirty="0">
                <a:solidFill>
                  <a:srgbClr val="484476"/>
                </a:solidFill>
                <a:latin typeface="微软雅黑" panose="020B0503020204020204" pitchFamily="34" charset="-122"/>
                <a:ea typeface="微软雅黑" panose="020B0503020204020204" pitchFamily="34" charset="-122"/>
                <a:cs typeface="+mn-ea"/>
                <a:sym typeface="Arial" panose="020B0604020202020204" pitchFamily="34" charset="0"/>
              </a:rPr>
              <a:t>要点</a:t>
            </a:r>
            <a:endParaRPr lang="en-US" altLang="zh-CN" sz="1400" dirty="0">
              <a:solidFill>
                <a:srgbClr val="484476"/>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5" name="矩形 64"/>
          <p:cNvSpPr/>
          <p:nvPr/>
        </p:nvSpPr>
        <p:spPr>
          <a:xfrm>
            <a:off x="2936658" y="4941914"/>
            <a:ext cx="896345" cy="769441"/>
          </a:xfrm>
          <a:prstGeom prst="rect">
            <a:avLst/>
          </a:prstGeom>
        </p:spPr>
        <p:txBody>
          <a:bodyPr vert="horz" wrap="square">
            <a:spAutoFit/>
          </a:bodyPr>
          <a:lstStyle/>
          <a:p>
            <a:pPr algn="ctr"/>
            <a:r>
              <a:rPr lang="en-US" altLang="zh-CN" sz="4400" spc="-150" dirty="0" smtClean="0">
                <a:solidFill>
                  <a:srgbClr val="484476"/>
                </a:solidFill>
                <a:latin typeface="微软雅黑" panose="020B0503020204020204" pitchFamily="34" charset="-122"/>
                <a:ea typeface="微软雅黑" panose="020B0503020204020204" pitchFamily="34" charset="-122"/>
                <a:cs typeface="Andalus" panose="02020603050405020304" pitchFamily="18" charset="-78"/>
              </a:rPr>
              <a:t>04</a:t>
            </a:r>
            <a:endParaRPr lang="en-US" altLang="zh-CN" sz="4400" spc="-150" dirty="0">
              <a:solidFill>
                <a:srgbClr val="484476"/>
              </a:solidFill>
              <a:latin typeface="微软雅黑" panose="020B0503020204020204" pitchFamily="34" charset="-122"/>
              <a:ea typeface="微软雅黑" panose="020B0503020204020204" pitchFamily="34" charset="-122"/>
              <a:cs typeface="Andalus" panose="02020603050405020304" pitchFamily="18" charset="-78"/>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wind"/>
      </p:transition>
    </mc:Choice>
    <mc:Fallback>
      <p:transition spd="slow" advTm="3000">
        <p:fade/>
      </p:transition>
    </mc:Fallback>
  </mc:AlternateContent>
  <p:timing>
    <p:tnLst>
      <p:par>
        <p:cTn id="1" dur="indefinite" restart="never" nodeType="tmRoot"/>
      </p:par>
    </p:tnLst>
    <p:bldLst>
      <p:bldP spid="26" grpId="0"/>
      <p:bldP spid="26" grpId="1"/>
      <p:bldP spid="26" grpId="2"/>
      <p:bldP spid="26" grpId="3"/>
      <p:bldP spid="26" grpId="4"/>
      <p:bldP spid="26" grpId="5"/>
      <p:bldP spid="26" grpId="6"/>
      <p:bldP spid="26" grpId="7"/>
      <p:bldP spid="26" grpId="8"/>
      <p:bldP spid="26" grpId="9"/>
      <p:bldP spid="26" grpId="10"/>
      <p:bldP spid="26" grpId="11"/>
      <p:bldP spid="26" grpId="12"/>
      <p:bldP spid="26" grpId="13"/>
      <p:bldP spid="26" grpId="14"/>
      <p:bldP spid="26" grpId="15"/>
      <p:bldP spid="26" grpId="16"/>
      <p:bldP spid="26" grpId="17"/>
      <p:bldP spid="26" grpId="18"/>
      <p:bldP spid="26" grpId="19"/>
      <p:bldP spid="26" grpId="20"/>
      <p:bldP spid="26" grpId="21"/>
      <p:bldP spid="26" grpId="22"/>
      <p:bldP spid="26" grpId="23"/>
      <p:bldP spid="26" grpId="24"/>
      <p:bldP spid="26" grpId="25"/>
      <p:bldP spid="26" grpId="26"/>
      <p:bldP spid="26" grpId="27"/>
      <p:bldP spid="26" grpId="28"/>
      <p:bldP spid="26" grpId="29"/>
      <p:bldP spid="26" grpId="30"/>
      <p:bldP spid="26" grpId="31"/>
      <p:bldP spid="26" grpId="32"/>
      <p:bldP spid="26" grpId="33"/>
      <p:bldP spid="26" grpId="34"/>
      <p:bldP spid="26" grpId="35"/>
      <p:bldP spid="26" grpId="36"/>
      <p:bldP spid="26" grpId="37"/>
      <p:bldP spid="26" grpId="38"/>
      <p:bldP spid="28" grpId="0"/>
      <p:bldP spid="28" grpId="1"/>
      <p:bldP spid="28" grpId="2"/>
      <p:bldP spid="28" grpId="3"/>
      <p:bldP spid="28" grpId="4"/>
      <p:bldP spid="28" grpId="5"/>
      <p:bldP spid="28" grpId="6"/>
      <p:bldP spid="28" grpId="7"/>
      <p:bldP spid="28" grpId="8"/>
      <p:bldP spid="28" grpId="9"/>
      <p:bldP spid="28" grpId="10"/>
      <p:bldP spid="28" grpId="11"/>
      <p:bldP spid="28" grpId="12"/>
      <p:bldP spid="28" grpId="13"/>
      <p:bldP spid="28" grpId="14"/>
      <p:bldP spid="28" grpId="15"/>
      <p:bldP spid="28" grpId="16"/>
      <p:bldP spid="28" grpId="17"/>
      <p:bldP spid="28" grpId="18"/>
      <p:bldP spid="28" grpId="19"/>
      <p:bldP spid="28" grpId="20"/>
      <p:bldP spid="28" grpId="21"/>
      <p:bldP spid="28" grpId="22"/>
      <p:bldP spid="28" grpId="23"/>
      <p:bldP spid="28" grpId="24"/>
      <p:bldP spid="28" grpId="25"/>
      <p:bldP spid="28" grpId="26"/>
      <p:bldP spid="28" grpId="27"/>
      <p:bldP spid="28" grpId="28"/>
      <p:bldP spid="28" grpId="29"/>
      <p:bldP spid="28" grpId="30"/>
      <p:bldP spid="28" grpId="31"/>
      <p:bldP spid="28" grpId="32"/>
      <p:bldP spid="28" grpId="33"/>
      <p:bldP spid="28" grpId="34"/>
      <p:bldP spid="28" grpId="35"/>
      <p:bldP spid="28" grpId="36"/>
      <p:bldP spid="28" grpId="37"/>
      <p:bldP spid="28" grpId="38"/>
      <p:bldP spid="29" grpId="0"/>
      <p:bldP spid="29" grpId="1"/>
      <p:bldP spid="29" grpId="2"/>
      <p:bldP spid="29" grpId="3"/>
      <p:bldP spid="29" grpId="4"/>
      <p:bldP spid="29" grpId="5"/>
      <p:bldP spid="29" grpId="6"/>
      <p:bldP spid="29" grpId="7"/>
      <p:bldP spid="29" grpId="8"/>
      <p:bldP spid="29" grpId="9"/>
      <p:bldP spid="29" grpId="10"/>
      <p:bldP spid="29" grpId="11"/>
      <p:bldP spid="29" grpId="12"/>
      <p:bldP spid="29" grpId="13"/>
      <p:bldP spid="29" grpId="14"/>
      <p:bldP spid="29" grpId="15"/>
      <p:bldP spid="29" grpId="16"/>
      <p:bldP spid="29" grpId="17"/>
      <p:bldP spid="29" grpId="18"/>
      <p:bldP spid="29" grpId="19"/>
      <p:bldP spid="29" grpId="20"/>
      <p:bldP spid="29" grpId="21"/>
      <p:bldP spid="29" grpId="22"/>
      <p:bldP spid="29" grpId="23"/>
      <p:bldP spid="29" grpId="24"/>
      <p:bldP spid="29" grpId="25"/>
      <p:bldP spid="29" grpId="26"/>
      <p:bldP spid="29" grpId="27"/>
      <p:bldP spid="29" grpId="28"/>
      <p:bldP spid="29" grpId="29"/>
      <p:bldP spid="29" grpId="30"/>
      <p:bldP spid="29" grpId="31"/>
      <p:bldP spid="29" grpId="32"/>
      <p:bldP spid="29" grpId="33"/>
      <p:bldP spid="29" grpId="34"/>
      <p:bldP spid="29" grpId="35"/>
      <p:bldP spid="29" grpId="36"/>
      <p:bldP spid="29" grpId="37"/>
      <p:bldP spid="29" grpId="38"/>
      <p:bldP spid="53" grpId="0"/>
      <p:bldP spid="53" grpId="1"/>
      <p:bldP spid="53" grpId="2"/>
      <p:bldP spid="53" grpId="3"/>
      <p:bldP spid="53" grpId="4"/>
      <p:bldP spid="53" grpId="5"/>
      <p:bldP spid="53" grpId="6"/>
      <p:bldP spid="53" grpId="7"/>
      <p:bldP spid="53" grpId="8"/>
      <p:bldP spid="53" grpId="9"/>
      <p:bldP spid="53" grpId="10"/>
      <p:bldP spid="53" grpId="11"/>
      <p:bldP spid="53" grpId="12"/>
      <p:bldP spid="53" grpId="13"/>
      <p:bldP spid="53" grpId="14"/>
      <p:bldP spid="53" grpId="15"/>
      <p:bldP spid="53" grpId="16"/>
      <p:bldP spid="53" grpId="17"/>
      <p:bldP spid="53" grpId="18"/>
      <p:bldP spid="53" grpId="19"/>
      <p:bldP spid="53" grpId="20"/>
      <p:bldP spid="53" grpId="21"/>
      <p:bldP spid="53" grpId="22"/>
      <p:bldP spid="53" grpId="23"/>
      <p:bldP spid="53" grpId="24"/>
      <p:bldP spid="53" grpId="25"/>
      <p:bldP spid="53" grpId="26"/>
      <p:bldP spid="53" grpId="27"/>
      <p:bldP spid="53" grpId="28"/>
      <p:bldP spid="53" grpId="29"/>
      <p:bldP spid="53" grpId="30"/>
      <p:bldP spid="53" grpId="31"/>
      <p:bldP spid="53" grpId="32"/>
      <p:bldP spid="53" grpId="33"/>
      <p:bldP spid="53" grpId="34"/>
      <p:bldP spid="53" grpId="35"/>
      <p:bldP spid="53" grpId="36"/>
      <p:bldP spid="53" grpId="37"/>
      <p:bldP spid="53" grpId="38"/>
      <p:bldP spid="54" grpId="0"/>
      <p:bldP spid="54" grpId="1"/>
      <p:bldP spid="54" grpId="2"/>
      <p:bldP spid="54" grpId="3"/>
      <p:bldP spid="54" grpId="4"/>
      <p:bldP spid="54" grpId="5"/>
      <p:bldP spid="54" grpId="6"/>
      <p:bldP spid="54" grpId="7"/>
      <p:bldP spid="54" grpId="8"/>
      <p:bldP spid="54" grpId="9"/>
      <p:bldP spid="54" grpId="10"/>
      <p:bldP spid="54" grpId="11"/>
      <p:bldP spid="54" grpId="12"/>
      <p:bldP spid="54" grpId="13"/>
      <p:bldP spid="54" grpId="14"/>
      <p:bldP spid="54" grpId="15"/>
      <p:bldP spid="54" grpId="16"/>
      <p:bldP spid="54" grpId="17"/>
      <p:bldP spid="54" grpId="18"/>
      <p:bldP spid="54" grpId="19"/>
      <p:bldP spid="54" grpId="20"/>
      <p:bldP spid="54" grpId="21"/>
      <p:bldP spid="54" grpId="22"/>
      <p:bldP spid="54" grpId="23"/>
      <p:bldP spid="54" grpId="24"/>
      <p:bldP spid="54" grpId="25"/>
      <p:bldP spid="54" grpId="26"/>
      <p:bldP spid="54" grpId="27"/>
      <p:bldP spid="54" grpId="28"/>
      <p:bldP spid="54" grpId="29"/>
      <p:bldP spid="54" grpId="30"/>
      <p:bldP spid="54" grpId="31"/>
      <p:bldP spid="54" grpId="32"/>
      <p:bldP spid="54" grpId="33"/>
      <p:bldP spid="54" grpId="34"/>
      <p:bldP spid="54" grpId="35"/>
      <p:bldP spid="54" grpId="36"/>
      <p:bldP spid="54" grpId="37"/>
      <p:bldP spid="54" grpId="38"/>
      <p:bldP spid="55" grpId="0"/>
      <p:bldP spid="55" grpId="1"/>
      <p:bldP spid="55" grpId="2"/>
      <p:bldP spid="55" grpId="3"/>
      <p:bldP spid="55" grpId="4"/>
      <p:bldP spid="55" grpId="5"/>
      <p:bldP spid="55" grpId="6"/>
      <p:bldP spid="55" grpId="7"/>
      <p:bldP spid="55" grpId="8"/>
      <p:bldP spid="55" grpId="9"/>
      <p:bldP spid="55" grpId="10"/>
      <p:bldP spid="55" grpId="11"/>
      <p:bldP spid="55" grpId="12"/>
      <p:bldP spid="55" grpId="13"/>
      <p:bldP spid="55" grpId="14"/>
      <p:bldP spid="55" grpId="15"/>
      <p:bldP spid="55" grpId="16"/>
      <p:bldP spid="55" grpId="17"/>
      <p:bldP spid="55" grpId="18"/>
      <p:bldP spid="55" grpId="19"/>
      <p:bldP spid="55" grpId="20"/>
      <p:bldP spid="55" grpId="21"/>
      <p:bldP spid="55" grpId="22"/>
      <p:bldP spid="55" grpId="23"/>
      <p:bldP spid="55" grpId="24"/>
      <p:bldP spid="55" grpId="25"/>
      <p:bldP spid="55" grpId="26"/>
      <p:bldP spid="55" grpId="27"/>
      <p:bldP spid="55" grpId="28"/>
      <p:bldP spid="55" grpId="29"/>
      <p:bldP spid="55" grpId="30"/>
      <p:bldP spid="55" grpId="31"/>
      <p:bldP spid="55" grpId="32"/>
      <p:bldP spid="55" grpId="33"/>
      <p:bldP spid="55" grpId="34"/>
      <p:bldP spid="55" grpId="35"/>
      <p:bldP spid="55" grpId="36"/>
      <p:bldP spid="55" grpId="37"/>
      <p:bldP spid="55" grpId="38"/>
      <p:bldP spid="59" grpId="0"/>
      <p:bldP spid="59" grpId="1"/>
      <p:bldP spid="59" grpId="2"/>
      <p:bldP spid="59" grpId="3"/>
      <p:bldP spid="59" grpId="4"/>
      <p:bldP spid="59" grpId="5"/>
      <p:bldP spid="59" grpId="6"/>
      <p:bldP spid="59" grpId="7"/>
      <p:bldP spid="59" grpId="8"/>
      <p:bldP spid="59" grpId="9"/>
      <p:bldP spid="59" grpId="10"/>
      <p:bldP spid="59" grpId="11"/>
      <p:bldP spid="59" grpId="12"/>
      <p:bldP spid="59" grpId="13"/>
      <p:bldP spid="59" grpId="14"/>
      <p:bldP spid="59" grpId="15"/>
      <p:bldP spid="59" grpId="16"/>
      <p:bldP spid="59" grpId="17"/>
      <p:bldP spid="59" grpId="18"/>
      <p:bldP spid="59" grpId="19"/>
      <p:bldP spid="59" grpId="20"/>
      <p:bldP spid="59" grpId="21"/>
      <p:bldP spid="59" grpId="22"/>
      <p:bldP spid="59" grpId="23"/>
      <p:bldP spid="59" grpId="24"/>
      <p:bldP spid="59" grpId="25"/>
      <p:bldP spid="59" grpId="26"/>
      <p:bldP spid="59" grpId="27"/>
      <p:bldP spid="59" grpId="28"/>
      <p:bldP spid="59" grpId="29"/>
      <p:bldP spid="59" grpId="30"/>
      <p:bldP spid="59" grpId="31"/>
      <p:bldP spid="59" grpId="32"/>
      <p:bldP spid="59" grpId="33"/>
      <p:bldP spid="59" grpId="34"/>
      <p:bldP spid="59" grpId="35"/>
      <p:bldP spid="59" grpId="36"/>
      <p:bldP spid="59" grpId="37"/>
      <p:bldP spid="59" grpId="38"/>
      <p:bldP spid="60" grpId="0"/>
      <p:bldP spid="60" grpId="1"/>
      <p:bldP spid="60" grpId="2"/>
      <p:bldP spid="60" grpId="3"/>
      <p:bldP spid="60" grpId="4"/>
      <p:bldP spid="60" grpId="5"/>
      <p:bldP spid="60" grpId="6"/>
      <p:bldP spid="60" grpId="7"/>
      <p:bldP spid="60" grpId="8"/>
      <p:bldP spid="60" grpId="9"/>
      <p:bldP spid="60" grpId="10"/>
      <p:bldP spid="60" grpId="11"/>
      <p:bldP spid="60" grpId="12"/>
      <p:bldP spid="60" grpId="13"/>
      <p:bldP spid="60" grpId="14"/>
      <p:bldP spid="60" grpId="15"/>
      <p:bldP spid="60" grpId="16"/>
      <p:bldP spid="60" grpId="17"/>
      <p:bldP spid="60" grpId="18"/>
      <p:bldP spid="60" grpId="19"/>
      <p:bldP spid="60" grpId="20"/>
      <p:bldP spid="60" grpId="21"/>
      <p:bldP spid="60" grpId="22"/>
      <p:bldP spid="60" grpId="23"/>
      <p:bldP spid="60" grpId="24"/>
      <p:bldP spid="60" grpId="25"/>
      <p:bldP spid="60" grpId="26"/>
      <p:bldP spid="60" grpId="27"/>
      <p:bldP spid="60" grpId="28"/>
      <p:bldP spid="60" grpId="29"/>
      <p:bldP spid="60" grpId="30"/>
      <p:bldP spid="60" grpId="31"/>
      <p:bldP spid="60" grpId="32"/>
      <p:bldP spid="60" grpId="33"/>
      <p:bldP spid="60" grpId="34"/>
      <p:bldP spid="60" grpId="35"/>
      <p:bldP spid="60" grpId="36"/>
      <p:bldP spid="60" grpId="37"/>
      <p:bldP spid="60" grpId="38"/>
      <p:bldP spid="61" grpId="0"/>
      <p:bldP spid="61" grpId="1"/>
      <p:bldP spid="61" grpId="2"/>
      <p:bldP spid="61" grpId="3"/>
      <p:bldP spid="61" grpId="4"/>
      <p:bldP spid="61" grpId="5"/>
      <p:bldP spid="61" grpId="6"/>
      <p:bldP spid="61" grpId="7"/>
      <p:bldP spid="61" grpId="8"/>
      <p:bldP spid="61" grpId="9"/>
      <p:bldP spid="61" grpId="10"/>
      <p:bldP spid="61" grpId="11"/>
      <p:bldP spid="61" grpId="12"/>
      <p:bldP spid="61" grpId="13"/>
      <p:bldP spid="61" grpId="14"/>
      <p:bldP spid="61" grpId="15"/>
      <p:bldP spid="61" grpId="16"/>
      <p:bldP spid="61" grpId="17"/>
      <p:bldP spid="61" grpId="18"/>
      <p:bldP spid="61" grpId="19"/>
      <p:bldP spid="61" grpId="20"/>
      <p:bldP spid="61" grpId="21"/>
      <p:bldP spid="61" grpId="22"/>
      <p:bldP spid="61" grpId="23"/>
      <p:bldP spid="61" grpId="24"/>
      <p:bldP spid="61" grpId="25"/>
      <p:bldP spid="61" grpId="26"/>
      <p:bldP spid="61" grpId="27"/>
      <p:bldP spid="61" grpId="28"/>
      <p:bldP spid="61" grpId="29"/>
      <p:bldP spid="61" grpId="30"/>
      <p:bldP spid="61" grpId="31"/>
      <p:bldP spid="61" grpId="32"/>
      <p:bldP spid="61" grpId="33"/>
      <p:bldP spid="61" grpId="34"/>
      <p:bldP spid="61" grpId="35"/>
      <p:bldP spid="61" grpId="36"/>
      <p:bldP spid="61" grpId="37"/>
      <p:bldP spid="61" grpId="38"/>
      <p:bldP spid="63" grpId="0"/>
      <p:bldP spid="63" grpId="1"/>
      <p:bldP spid="63" grpId="2"/>
      <p:bldP spid="63" grpId="3"/>
      <p:bldP spid="63" grpId="4"/>
      <p:bldP spid="63" grpId="5"/>
      <p:bldP spid="63" grpId="6"/>
      <p:bldP spid="63" grpId="7"/>
      <p:bldP spid="63" grpId="8"/>
      <p:bldP spid="63" grpId="9"/>
      <p:bldP spid="63" grpId="10"/>
      <p:bldP spid="63" grpId="11"/>
      <p:bldP spid="63" grpId="12"/>
      <p:bldP spid="63" grpId="13"/>
      <p:bldP spid="63" grpId="14"/>
      <p:bldP spid="63" grpId="15"/>
      <p:bldP spid="63" grpId="16"/>
      <p:bldP spid="63" grpId="17"/>
      <p:bldP spid="63" grpId="18"/>
      <p:bldP spid="63" grpId="19"/>
      <p:bldP spid="63" grpId="20"/>
      <p:bldP spid="63" grpId="21"/>
      <p:bldP spid="63" grpId="22"/>
      <p:bldP spid="63" grpId="23"/>
      <p:bldP spid="63" grpId="24"/>
      <p:bldP spid="63" grpId="25"/>
      <p:bldP spid="63" grpId="26"/>
      <p:bldP spid="63" grpId="27"/>
      <p:bldP spid="63" grpId="28"/>
      <p:bldP spid="63" grpId="29"/>
      <p:bldP spid="63" grpId="30"/>
      <p:bldP spid="63" grpId="31"/>
      <p:bldP spid="63" grpId="32"/>
      <p:bldP spid="63" grpId="33"/>
      <p:bldP spid="63" grpId="34"/>
      <p:bldP spid="63" grpId="35"/>
      <p:bldP spid="63" grpId="36"/>
      <p:bldP spid="63" grpId="37"/>
      <p:bldP spid="63" grpId="38"/>
      <p:bldP spid="64" grpId="0"/>
      <p:bldP spid="64" grpId="1"/>
      <p:bldP spid="64" grpId="2"/>
      <p:bldP spid="64" grpId="3"/>
      <p:bldP spid="64" grpId="4"/>
      <p:bldP spid="64" grpId="5"/>
      <p:bldP spid="64" grpId="6"/>
      <p:bldP spid="64" grpId="7"/>
      <p:bldP spid="64" grpId="8"/>
      <p:bldP spid="64" grpId="9"/>
      <p:bldP spid="64" grpId="10"/>
      <p:bldP spid="64" grpId="11"/>
      <p:bldP spid="64" grpId="12"/>
      <p:bldP spid="64" grpId="13"/>
      <p:bldP spid="64" grpId="14"/>
      <p:bldP spid="64" grpId="15"/>
      <p:bldP spid="64" grpId="16"/>
      <p:bldP spid="64" grpId="17"/>
      <p:bldP spid="64" grpId="18"/>
      <p:bldP spid="64" grpId="19"/>
      <p:bldP spid="64" grpId="20"/>
      <p:bldP spid="64" grpId="21"/>
      <p:bldP spid="64" grpId="22"/>
      <p:bldP spid="64" grpId="23"/>
      <p:bldP spid="64" grpId="24"/>
      <p:bldP spid="64" grpId="25"/>
      <p:bldP spid="64" grpId="26"/>
      <p:bldP spid="64" grpId="27"/>
      <p:bldP spid="64" grpId="28"/>
      <p:bldP spid="64" grpId="29"/>
      <p:bldP spid="64" grpId="30"/>
      <p:bldP spid="64" grpId="31"/>
      <p:bldP spid="64" grpId="32"/>
      <p:bldP spid="64" grpId="33"/>
      <p:bldP spid="64" grpId="34"/>
      <p:bldP spid="64" grpId="35"/>
      <p:bldP spid="64" grpId="36"/>
      <p:bldP spid="64" grpId="37"/>
      <p:bldP spid="64" grpId="38"/>
      <p:bldP spid="65" grpId="0"/>
      <p:bldP spid="65" grpId="1"/>
      <p:bldP spid="65" grpId="2"/>
      <p:bldP spid="65" grpId="3"/>
      <p:bldP spid="65" grpId="4"/>
      <p:bldP spid="65" grpId="5"/>
      <p:bldP spid="65" grpId="6"/>
      <p:bldP spid="65" grpId="7"/>
      <p:bldP spid="65" grpId="8"/>
      <p:bldP spid="65" grpId="9"/>
      <p:bldP spid="65" grpId="10"/>
      <p:bldP spid="65" grpId="11"/>
      <p:bldP spid="65" grpId="12"/>
      <p:bldP spid="65" grpId="13"/>
      <p:bldP spid="65" grpId="14"/>
      <p:bldP spid="65" grpId="15"/>
      <p:bldP spid="65" grpId="16"/>
      <p:bldP spid="65" grpId="17"/>
      <p:bldP spid="65" grpId="18"/>
      <p:bldP spid="65" grpId="19"/>
      <p:bldP spid="65" grpId="20"/>
      <p:bldP spid="65" grpId="21"/>
      <p:bldP spid="65" grpId="22"/>
      <p:bldP spid="65" grpId="23"/>
      <p:bldP spid="65" grpId="24"/>
      <p:bldP spid="65" grpId="25"/>
      <p:bldP spid="65" grpId="26"/>
      <p:bldP spid="65" grpId="27"/>
      <p:bldP spid="65" grpId="28"/>
      <p:bldP spid="65" grpId="29"/>
      <p:bldP spid="65" grpId="30"/>
      <p:bldP spid="65" grpId="31"/>
      <p:bldP spid="65" grpId="32"/>
      <p:bldP spid="65" grpId="33"/>
      <p:bldP spid="65" grpId="34"/>
      <p:bldP spid="65" grpId="35"/>
      <p:bldP spid="65" grpId="36"/>
      <p:bldP spid="65" grpId="37"/>
      <p:bldP spid="65" grpId="38"/>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8092" y="1214422"/>
            <a:ext cx="9435742" cy="5357850"/>
            <a:chOff x="238092" y="1214422"/>
            <a:chExt cx="9435742" cy="5357850"/>
          </a:xfrm>
        </p:grpSpPr>
        <p:pic>
          <p:nvPicPr>
            <p:cNvPr id="13"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14" name="矩形 13"/>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5" name="矩形 14"/>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6" name="矩形 15"/>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2524108" y="3144763"/>
            <a:ext cx="1303337" cy="107632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3799632" y="2077963"/>
            <a:ext cx="2449512" cy="792162"/>
            <a:chOff x="4572" y="709"/>
            <a:chExt cx="1543" cy="499"/>
          </a:xfrm>
          <a:solidFill>
            <a:srgbClr val="CCECFF"/>
          </a:solidFill>
        </p:grpSpPr>
        <p:sp>
          <p:nvSpPr>
            <p:cNvPr id="24584" name="AutoShape 5"/>
            <p:cNvSpPr>
              <a:spLocks noChangeArrowheads="1"/>
            </p:cNvSpPr>
            <p:nvPr/>
          </p:nvSpPr>
          <p:spPr bwMode="gray">
            <a:xfrm rot="5400000">
              <a:off x="5094" y="187"/>
              <a:ext cx="499" cy="1543"/>
            </a:xfrm>
            <a:prstGeom prst="roundRect">
              <a:avLst>
                <a:gd name="adj" fmla="val 16667"/>
              </a:avLst>
            </a:prstGeom>
            <a:solidFill>
              <a:srgbClr val="FFFF99"/>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33801" name="Text Box 6"/>
            <p:cNvSpPr txBox="1">
              <a:spLocks noChangeArrowheads="1"/>
            </p:cNvSpPr>
            <p:nvPr/>
          </p:nvSpPr>
          <p:spPr bwMode="auto">
            <a:xfrm>
              <a:off x="4932" y="754"/>
              <a:ext cx="855" cy="407"/>
            </a:xfrm>
            <a:prstGeom prst="rect">
              <a:avLst/>
            </a:prstGeom>
            <a:solidFill>
              <a:srgbClr val="FFFF99"/>
            </a:solid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dirty="0">
                  <a:solidFill>
                    <a:srgbClr val="000000"/>
                  </a:solidFill>
                  <a:latin typeface="黑体" panose="02010609060101010101" pitchFamily="2" charset="-122"/>
                  <a:ea typeface="黑体" panose="02010609060101010101" pitchFamily="2" charset="-122"/>
                </a:rPr>
                <a:t>购进量</a:t>
              </a:r>
              <a:r>
                <a:rPr lang="zh-CN" altLang="en-US" sz="3600" i="1" dirty="0">
                  <a:solidFill>
                    <a:srgbClr val="000000"/>
                  </a:solidFill>
                  <a:ea typeface="方正姚体" panose="02010601030101010101" pitchFamily="2" charset="-122"/>
                </a:rPr>
                <a:t> </a:t>
              </a:r>
              <a:endParaRPr lang="zh-CN" altLang="en-US" sz="3600" i="1" dirty="0">
                <a:solidFill>
                  <a:srgbClr val="000000"/>
                </a:solidFill>
                <a:ea typeface="方正姚体" panose="02010601030101010101" pitchFamily="2" charset="-122"/>
              </a:endParaRPr>
            </a:p>
          </p:txBody>
        </p:sp>
      </p:grpSp>
      <p:cxnSp>
        <p:nvCxnSpPr>
          <p:cNvPr id="21" name="直接箭头连接符 20"/>
          <p:cNvCxnSpPr/>
          <p:nvPr/>
        </p:nvCxnSpPr>
        <p:spPr bwMode="auto">
          <a:xfrm rot="5400000" flipH="1" flipV="1">
            <a:off x="3791726" y="2970932"/>
            <a:ext cx="428625" cy="357188"/>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linds(horizontal)">
                                      <p:cBhvr>
                                        <p:cTn id="11" dur="500"/>
                                        <p:tgtEl>
                                          <p:spTgt spid="21"/>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slide(fromBottom)">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49513" cy="792163"/>
            <a:chOff x="4572" y="709"/>
            <a:chExt cx="1543" cy="499"/>
          </a:xfrm>
        </p:grpSpPr>
        <p:sp>
          <p:nvSpPr>
            <p:cNvPr id="25621"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34838" name="Text Box 6"/>
            <p:cNvSpPr txBox="1">
              <a:spLocks noChangeArrowheads="1"/>
            </p:cNvSpPr>
            <p:nvPr/>
          </p:nvSpPr>
          <p:spPr bwMode="auto">
            <a:xfrm>
              <a:off x="4932" y="754"/>
              <a:ext cx="85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dirty="0">
                  <a:solidFill>
                    <a:srgbClr val="000000"/>
                  </a:solidFill>
                  <a:latin typeface="黑体" panose="02010609060101010101" pitchFamily="2" charset="-122"/>
                  <a:ea typeface="黑体" panose="02010609060101010101" pitchFamily="2" charset="-122"/>
                </a:rPr>
                <a:t>购进量</a:t>
              </a:r>
              <a:r>
                <a:rPr lang="zh-CN" altLang="en-US" sz="3600" i="1" dirty="0">
                  <a:solidFill>
                    <a:srgbClr val="000000"/>
                  </a:solidFill>
                  <a:ea typeface="方正姚体" panose="02010601030101010101" pitchFamily="2" charset="-122"/>
                </a:rPr>
                <a:t> </a:t>
              </a:r>
              <a:endParaRPr lang="zh-CN" altLang="en-US" sz="3600" i="1" dirty="0">
                <a:solidFill>
                  <a:srgbClr val="000000"/>
                </a:solidFill>
                <a:ea typeface="方正姚体" panose="02010601030101010101" pitchFamily="2" charset="-122"/>
              </a:endParaRPr>
            </a:p>
          </p:txBody>
        </p:sp>
      </p:grpSp>
      <p:sp>
        <p:nvSpPr>
          <p:cNvPr id="21" name="TextBox 20"/>
          <p:cNvSpPr txBox="1">
            <a:spLocks noChangeArrowheads="1"/>
          </p:cNvSpPr>
          <p:nvPr/>
        </p:nvSpPr>
        <p:spPr bwMode="auto">
          <a:xfrm>
            <a:off x="881063" y="1978516"/>
            <a:ext cx="8572500" cy="1990288"/>
          </a:xfrm>
          <a:prstGeom prst="rect">
            <a:avLst/>
          </a:prstGeom>
          <a:noFill/>
          <a:ln w="9525">
            <a:noFill/>
            <a:miter lim="800000"/>
          </a:ln>
        </p:spPr>
        <p:txBody>
          <a:bodyPr>
            <a:spAutoFit/>
          </a:bodyPr>
          <a:lstStyle/>
          <a:p>
            <a:pPr>
              <a:lnSpc>
                <a:spcPts val="2800"/>
              </a:lnSpc>
              <a:spcAft>
                <a:spcPts val="1200"/>
              </a:spcAft>
            </a:pPr>
            <a:r>
              <a:rPr lang="en-US" altLang="zh-CN" sz="2800" dirty="0">
                <a:solidFill>
                  <a:srgbClr val="0000FF"/>
                </a:solidFill>
                <a:latin typeface="楷体_GB2312" pitchFamily="49" charset="-122"/>
                <a:ea typeface="楷体_GB2312" pitchFamily="49" charset="-122"/>
              </a:rPr>
              <a:t> </a:t>
            </a:r>
            <a:r>
              <a:rPr lang="en-US" altLang="zh-CN" sz="2000" b="0" dirty="0">
                <a:latin typeface="微软雅黑" panose="020B0503020204020204" pitchFamily="34" charset="-122"/>
                <a:ea typeface="微软雅黑" panose="020B0503020204020204" pitchFamily="34" charset="-122"/>
              </a:rPr>
              <a:t>205-1</a:t>
            </a:r>
            <a:r>
              <a:rPr lang="zh-CN" altLang="en-US" sz="2000" b="0" dirty="0">
                <a:latin typeface="微软雅黑" panose="020B0503020204020204" pitchFamily="34" charset="-122"/>
                <a:ea typeface="微软雅黑" panose="020B0503020204020204" pitchFamily="34" charset="-122"/>
              </a:rPr>
              <a:t>表购进量遵循三个条件、“谁购进，谁统计”原则</a:t>
            </a:r>
            <a:endParaRPr lang="en-US" altLang="zh-CN" sz="2000" b="0" dirty="0">
              <a:latin typeface="微软雅黑" panose="020B0503020204020204" pitchFamily="34" charset="-122"/>
              <a:ea typeface="微软雅黑" panose="020B0503020204020204" pitchFamily="34" charset="-122"/>
            </a:endParaRPr>
          </a:p>
          <a:p>
            <a:pPr>
              <a:lnSpc>
                <a:spcPts val="2800"/>
              </a:lnSpc>
              <a:spcAft>
                <a:spcPts val="1200"/>
              </a:spcAft>
            </a:pPr>
            <a:r>
              <a:rPr lang="zh-CN" altLang="en-US" sz="2000" b="0" dirty="0">
                <a:latin typeface="微软雅黑" panose="020B0503020204020204" pitchFamily="34" charset="-122"/>
                <a:ea typeface="微软雅黑" panose="020B0503020204020204" pitchFamily="34" charset="-122"/>
              </a:rPr>
              <a:t>    指</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能源使用企业（单位）在报告期购进的各种能源数量。</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a:p>
            <a:pPr>
              <a:lnSpc>
                <a:spcPts val="2800"/>
              </a:lnSpc>
              <a:spcAft>
                <a:spcPts val="1200"/>
              </a:spcAft>
            </a:pPr>
            <a:r>
              <a:rPr lang="en-US" altLang="zh-CN" sz="2000" b="0" dirty="0">
                <a:latin typeface="微软雅黑" panose="020B0503020204020204" pitchFamily="34" charset="-122"/>
                <a:ea typeface="微软雅黑" panose="020B0503020204020204" pitchFamily="34" charset="-122"/>
                <a:sym typeface="黑体" panose="02010609060101010101" pitchFamily="2" charset="-122"/>
              </a:rPr>
              <a:t>    </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必须满足实际到达单位、经过验收检验、办完入库手续</a:t>
            </a:r>
            <a:r>
              <a:rPr lang="zh-CN" altLang="en-US" sz="2000" b="0" dirty="0">
                <a:solidFill>
                  <a:srgbClr val="FF0000"/>
                </a:solidFill>
                <a:latin typeface="微软雅黑" panose="020B0503020204020204" pitchFamily="34" charset="-122"/>
                <a:ea typeface="微软雅黑" panose="020B0503020204020204" pitchFamily="34" charset="-122"/>
                <a:sym typeface="黑体" panose="02010609060101010101" pitchFamily="2" charset="-122"/>
              </a:rPr>
              <a:t>三个条件</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a:p>
            <a:pPr>
              <a:lnSpc>
                <a:spcPts val="2800"/>
              </a:lnSpc>
              <a:spcAft>
                <a:spcPts val="1200"/>
              </a:spcAft>
            </a:pPr>
            <a:r>
              <a:rPr lang="en-US" altLang="zh-CN" sz="2000" b="0" dirty="0">
                <a:latin typeface="微软雅黑" panose="020B0503020204020204" pitchFamily="34" charset="-122"/>
                <a:ea typeface="微软雅黑" panose="020B0503020204020204" pitchFamily="34" charset="-122"/>
                <a:sym typeface="黑体" panose="02010609060101010101" pitchFamily="2" charset="-122"/>
              </a:rPr>
              <a:t>    </a:t>
            </a:r>
            <a:r>
              <a:rPr lang="zh-CN" altLang="en-US" sz="2000" b="0" dirty="0">
                <a:solidFill>
                  <a:srgbClr val="FF0000"/>
                </a:solidFill>
                <a:latin typeface="微软雅黑" panose="020B0503020204020204" pitchFamily="34" charset="-122"/>
                <a:ea typeface="微软雅黑" panose="020B0503020204020204" pitchFamily="34" charset="-122"/>
                <a:sym typeface="黑体" panose="02010609060101010101" pitchFamily="2" charset="-122"/>
              </a:rPr>
              <a:t>特殊：</a:t>
            </a:r>
            <a:r>
              <a:rPr lang="zh-CN" altLang="en-US" sz="2000" b="0" dirty="0">
                <a:latin typeface="微软雅黑" panose="020B0503020204020204" pitchFamily="34" charset="-122"/>
                <a:ea typeface="微软雅黑" panose="020B0503020204020204" pitchFamily="34" charset="-122"/>
              </a:rPr>
              <a:t>未办完入库手续前已经投入使用，按实际使用量，计入购进量。</a:t>
            </a:r>
            <a:endParaRPr lang="en-US" altLang="zh-CN"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071688"/>
            <a:ext cx="187325" cy="182562"/>
            <a:chOff x="1239" y="1515"/>
            <a:chExt cx="115" cy="115"/>
          </a:xfrm>
        </p:grpSpPr>
        <p:sp>
          <p:nvSpPr>
            <p:cNvPr id="34835"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4836"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34826" name="TextBox 24"/>
          <p:cNvSpPr txBox="1">
            <a:spLocks noChangeArrowheads="1"/>
          </p:cNvSpPr>
          <p:nvPr/>
        </p:nvSpPr>
        <p:spPr bwMode="auto">
          <a:xfrm>
            <a:off x="881063" y="4956175"/>
            <a:ext cx="8572500" cy="460375"/>
          </a:xfrm>
          <a:prstGeom prst="rect">
            <a:avLst/>
          </a:prstGeom>
          <a:noFill/>
          <a:ln w="9525">
            <a:noFill/>
            <a:miter lim="800000"/>
          </a:ln>
        </p:spPr>
        <p:txBody>
          <a:bodyPr>
            <a:spAutoFit/>
          </a:bodyPr>
          <a:lstStyle/>
          <a:p>
            <a:r>
              <a:rPr lang="zh-CN" altLang="en-US" sz="2400">
                <a:latin typeface="仿宋_GB2312" pitchFamily="49" charset="-122"/>
                <a:ea typeface="仿宋_GB2312" pitchFamily="49" charset="-122"/>
              </a:rPr>
              <a:t>   </a:t>
            </a:r>
            <a:endParaRPr lang="zh-CN" altLang="en-US" sz="2400">
              <a:latin typeface="仿宋_GB2312" pitchFamily="49" charset="-122"/>
              <a:ea typeface="仿宋_GB2312" pitchFamily="49" charset="-122"/>
            </a:endParaRPr>
          </a:p>
        </p:txBody>
      </p:sp>
      <p:sp>
        <p:nvSpPr>
          <p:cNvPr id="19" name="TextBox 18"/>
          <p:cNvSpPr txBox="1"/>
          <p:nvPr/>
        </p:nvSpPr>
        <p:spPr>
          <a:xfrm>
            <a:off x="881063" y="4859338"/>
            <a:ext cx="8572500" cy="1538883"/>
          </a:xfrm>
          <a:prstGeom prst="rect">
            <a:avLst/>
          </a:prstGeom>
          <a:noFill/>
        </p:spPr>
        <p:txBody>
          <a:bodyPr>
            <a:spAutoFit/>
          </a:bodyPr>
          <a:lstStyle/>
          <a:p>
            <a:pPr>
              <a:defRPr/>
            </a:pPr>
            <a:r>
              <a:rPr lang="zh-CN" altLang="en-US" sz="2400" dirty="0">
                <a:solidFill>
                  <a:schemeClr val="accent2">
                    <a:lumMod val="60000"/>
                    <a:lumOff val="40000"/>
                  </a:schemeClr>
                </a:solidFill>
                <a:latin typeface="仿宋_GB2312" pitchFamily="49" charset="-122"/>
                <a:ea typeface="仿宋_GB2312" pitchFamily="49" charset="-122"/>
              </a:rPr>
              <a:t> </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注意：</a:t>
            </a:r>
            <a:endPar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endParaRPr>
          </a:p>
          <a:p>
            <a:pPr marL="457200" indent="-457200" eaLnBrk="0" hangingPunct="0">
              <a:lnSpc>
                <a:spcPts val="2800"/>
              </a:lnSpc>
              <a:spcBef>
                <a:spcPts val="0"/>
              </a:spcBef>
              <a:spcAft>
                <a:spcPts val="0"/>
              </a:spcAft>
              <a:defRPr/>
            </a:pPr>
            <a:r>
              <a:rPr lang="zh-CN" altLang="en-US" sz="2000" b="0" dirty="0" smtClean="0">
                <a:latin typeface="微软雅黑" panose="020B0503020204020204" pitchFamily="34" charset="-122"/>
                <a:ea typeface="微软雅黑" panose="020B0503020204020204" pitchFamily="34" charset="-122"/>
                <a:sym typeface="Arial" panose="020B0604020202020204" pitchFamily="34" charset="0"/>
              </a:rPr>
              <a:t>预付费购买</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能源（电力、天然气、汽油、柴油等）</a:t>
            </a:r>
            <a:r>
              <a:rPr lang="en-US" altLang="zh-CN" sz="2000" b="0" dirty="0">
                <a:latin typeface="微软雅黑" panose="020B0503020204020204" pitchFamily="34" charset="-122"/>
                <a:ea typeface="微软雅黑" panose="020B0503020204020204" pitchFamily="34" charset="-122"/>
                <a:sym typeface="Arial" panose="020B0604020202020204" pitchFamily="34" charset="0"/>
              </a:rPr>
              <a:t>:</a:t>
            </a:r>
            <a:endParaRPr lang="en-US" altLang="zh-CN" sz="2000" b="0" dirty="0">
              <a:latin typeface="微软雅黑" panose="020B0503020204020204" pitchFamily="34" charset="-122"/>
              <a:ea typeface="微软雅黑" panose="020B0503020204020204" pitchFamily="34" charset="-122"/>
              <a:sym typeface="Arial" panose="020B0604020202020204" pitchFamily="34" charset="0"/>
            </a:endParaRPr>
          </a:p>
          <a:p>
            <a:pPr marL="457200" indent="-457200" eaLnBrk="0" hangingPunct="0">
              <a:lnSpc>
                <a:spcPts val="2800"/>
              </a:lnSpc>
              <a:spcBef>
                <a:spcPts val="0"/>
              </a:spcBef>
              <a:spcAft>
                <a:spcPts val="0"/>
              </a:spcAft>
              <a:defRPr/>
            </a:pP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①购进能源在报告期</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全部</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消费，购进量</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全部</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计入</a:t>
            </a:r>
            <a:endParaRPr lang="zh-CN" altLang="en-US" sz="2000" b="0" dirty="0">
              <a:latin typeface="微软雅黑" panose="020B0503020204020204" pitchFamily="34" charset="-122"/>
              <a:ea typeface="微软雅黑" panose="020B0503020204020204" pitchFamily="34" charset="-122"/>
              <a:sym typeface="Arial" panose="020B0604020202020204" pitchFamily="34" charset="0"/>
            </a:endParaRPr>
          </a:p>
          <a:p>
            <a:pPr marL="457200" indent="-457200" eaLnBrk="0" hangingPunct="0">
              <a:lnSpc>
                <a:spcPts val="2800"/>
              </a:lnSpc>
              <a:spcBef>
                <a:spcPts val="0"/>
              </a:spcBef>
              <a:spcAft>
                <a:spcPts val="0"/>
              </a:spcAft>
              <a:defRPr/>
            </a:pP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②购进能源在报告期</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未</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全部消费，购进量</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只计</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消费的部分，卡内余额不计</a:t>
            </a:r>
            <a:endParaRPr lang="en-US" altLang="zh-CN" sz="2000" b="0" dirty="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 name="Group 47"/>
          <p:cNvGrpSpPr/>
          <p:nvPr/>
        </p:nvGrpSpPr>
        <p:grpSpPr bwMode="auto">
          <a:xfrm>
            <a:off x="738188" y="5000636"/>
            <a:ext cx="187325" cy="182563"/>
            <a:chOff x="1239" y="1515"/>
            <a:chExt cx="115" cy="115"/>
          </a:xfrm>
        </p:grpSpPr>
        <p:sp>
          <p:nvSpPr>
            <p:cNvPr id="3483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483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0" name="TextBox 19"/>
          <p:cNvSpPr txBox="1">
            <a:spLocks noChangeArrowheads="1"/>
          </p:cNvSpPr>
          <p:nvPr/>
        </p:nvSpPr>
        <p:spPr bwMode="auto">
          <a:xfrm>
            <a:off x="992188" y="4071942"/>
            <a:ext cx="8572500" cy="400110"/>
          </a:xfrm>
          <a:prstGeom prst="rect">
            <a:avLst/>
          </a:prstGeom>
          <a:noFill/>
          <a:ln w="9525">
            <a:noFill/>
            <a:miter lim="800000"/>
          </a:ln>
        </p:spPr>
        <p:txBody>
          <a:bodyPr>
            <a:spAutoFit/>
          </a:bodyPr>
          <a:lstStyle/>
          <a:p>
            <a:pPr>
              <a:spcAft>
                <a:spcPts val="1200"/>
              </a:spcAft>
              <a:defRPr/>
            </a:pP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企业购进的能源，</a:t>
            </a:r>
            <a:r>
              <a:rPr lang="zh-CN" altLang="en-US" sz="2000" b="0" dirty="0">
                <a:solidFill>
                  <a:srgbClr val="FF3C3C"/>
                </a:solidFill>
                <a:latin typeface="微软雅黑" panose="020B0503020204020204" pitchFamily="34" charset="-122"/>
                <a:ea typeface="微软雅黑" panose="020B0503020204020204" pitchFamily="34" charset="-122"/>
                <a:sym typeface="黑体" panose="02010609060101010101" pitchFamily="2" charset="-122"/>
              </a:rPr>
              <a:t>不管是否用于本企业消费</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，均需填报购进量</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p:txBody>
      </p:sp>
      <p:grpSp>
        <p:nvGrpSpPr>
          <p:cNvPr id="7" name="Group 47"/>
          <p:cNvGrpSpPr/>
          <p:nvPr/>
        </p:nvGrpSpPr>
        <p:grpSpPr bwMode="auto">
          <a:xfrm>
            <a:off x="738188" y="4208474"/>
            <a:ext cx="187325" cy="182562"/>
            <a:chOff x="1239" y="1515"/>
            <a:chExt cx="115" cy="115"/>
          </a:xfrm>
        </p:grpSpPr>
        <p:sp>
          <p:nvSpPr>
            <p:cNvPr id="3483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483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38092" y="1214422"/>
            <a:ext cx="9435742" cy="5357850"/>
            <a:chOff x="238092" y="1214422"/>
            <a:chExt cx="9435742" cy="5357850"/>
          </a:xfrm>
        </p:grpSpPr>
        <p:pic>
          <p:nvPicPr>
            <p:cNvPr id="13"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14" name="矩形 13"/>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5" name="矩形 14"/>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6" name="矩形 15"/>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3238488" y="3500438"/>
            <a:ext cx="642937" cy="785812"/>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3871640" y="2071678"/>
            <a:ext cx="2449512" cy="792162"/>
            <a:chOff x="4572" y="709"/>
            <a:chExt cx="1543" cy="499"/>
          </a:xfrm>
        </p:grpSpPr>
        <p:sp>
          <p:nvSpPr>
            <p:cNvPr id="2663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35849" name="Text Box 6"/>
            <p:cNvSpPr txBox="1">
              <a:spLocks noChangeArrowheads="1"/>
            </p:cNvSpPr>
            <p:nvPr/>
          </p:nvSpPr>
          <p:spPr bwMode="auto">
            <a:xfrm>
              <a:off x="4887" y="754"/>
              <a:ext cx="112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购自省外</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cxnSp>
        <p:nvCxnSpPr>
          <p:cNvPr id="21" name="直接箭头连接符 20"/>
          <p:cNvCxnSpPr/>
          <p:nvPr/>
        </p:nvCxnSpPr>
        <p:spPr bwMode="auto">
          <a:xfrm flipV="1">
            <a:off x="3809992" y="2928934"/>
            <a:ext cx="633147" cy="564084"/>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lide(fromBottom)">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49513" cy="792163"/>
            <a:chOff x="4572" y="709"/>
            <a:chExt cx="1543" cy="499"/>
          </a:xfrm>
        </p:grpSpPr>
        <p:sp>
          <p:nvSpPr>
            <p:cNvPr id="27669"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36886" name="Text Box 6"/>
            <p:cNvSpPr txBox="1">
              <a:spLocks noChangeArrowheads="1"/>
            </p:cNvSpPr>
            <p:nvPr/>
          </p:nvSpPr>
          <p:spPr bwMode="auto">
            <a:xfrm>
              <a:off x="4842" y="754"/>
              <a:ext cx="103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购自省外</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21" name="TextBox 20"/>
          <p:cNvSpPr txBox="1"/>
          <p:nvPr/>
        </p:nvSpPr>
        <p:spPr>
          <a:xfrm>
            <a:off x="809596" y="2071678"/>
            <a:ext cx="8572500" cy="451406"/>
          </a:xfrm>
          <a:prstGeom prst="rect">
            <a:avLst/>
          </a:prstGeom>
          <a:noFill/>
        </p:spPr>
        <p:txBody>
          <a:bodyPr>
            <a:spAutoFit/>
          </a:bodyPr>
          <a:lstStyle/>
          <a:p>
            <a:pPr>
              <a:lnSpc>
                <a:spcPts val="2800"/>
              </a:lnSpc>
              <a:spcAft>
                <a:spcPts val="1200"/>
              </a:spcAft>
              <a:defRPr/>
            </a:pPr>
            <a:r>
              <a:rPr lang="en-US" altLang="zh-CN" sz="2400" dirty="0">
                <a:latin typeface="仿宋_GB2312" pitchFamily="49" charset="-122"/>
                <a:ea typeface="仿宋_GB2312" pitchFamily="49" charset="-122"/>
                <a:sym typeface="黑体" panose="02010609060101010101" pitchFamily="2" charset="-122"/>
              </a:rPr>
              <a:t> </a:t>
            </a:r>
            <a:r>
              <a:rPr lang="zh-CN" altLang="en-US" sz="2400" dirty="0">
                <a:latin typeface="仿宋_GB2312" pitchFamily="49" charset="-122"/>
                <a:ea typeface="仿宋_GB2312" pitchFamily="49" charset="-122"/>
                <a:sym typeface="黑体" panose="02010609060101010101" pitchFamily="2" charset="-122"/>
              </a:rPr>
              <a:t> </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指能源使用企业在报告期内从</a:t>
            </a:r>
            <a:r>
              <a:rPr lang="zh-CN" altLang="en-US" sz="2000" b="0" dirty="0">
                <a:solidFill>
                  <a:srgbClr val="FF0000"/>
                </a:solidFill>
                <a:latin typeface="微软雅黑" panose="020B0503020204020204" pitchFamily="34" charset="-122"/>
                <a:ea typeface="微软雅黑" panose="020B0503020204020204" pitchFamily="34" charset="-122"/>
                <a:sym typeface="黑体" panose="02010609060101010101" pitchFamily="2" charset="-122"/>
              </a:rPr>
              <a:t>北京以</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sym typeface="黑体" panose="02010609060101010101" pitchFamily="2" charset="-122"/>
              </a:rPr>
              <a:t>外（包括进口）</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购进的能源数量</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p:txBody>
      </p:sp>
      <p:grpSp>
        <p:nvGrpSpPr>
          <p:cNvPr id="3" name="Group 47"/>
          <p:cNvGrpSpPr/>
          <p:nvPr/>
        </p:nvGrpSpPr>
        <p:grpSpPr bwMode="auto">
          <a:xfrm>
            <a:off x="738188" y="2241550"/>
            <a:ext cx="187325" cy="182563"/>
            <a:chOff x="1239" y="1515"/>
            <a:chExt cx="115" cy="115"/>
          </a:xfrm>
        </p:grpSpPr>
        <p:sp>
          <p:nvSpPr>
            <p:cNvPr id="3688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688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36874" name="TextBox 24"/>
          <p:cNvSpPr txBox="1">
            <a:spLocks noChangeArrowheads="1"/>
          </p:cNvSpPr>
          <p:nvPr/>
        </p:nvSpPr>
        <p:spPr bwMode="auto">
          <a:xfrm>
            <a:off x="881063" y="4956175"/>
            <a:ext cx="8572500" cy="460375"/>
          </a:xfrm>
          <a:prstGeom prst="rect">
            <a:avLst/>
          </a:prstGeom>
          <a:noFill/>
          <a:ln w="9525">
            <a:noFill/>
            <a:miter lim="800000"/>
          </a:ln>
        </p:spPr>
        <p:txBody>
          <a:bodyPr>
            <a:spAutoFit/>
          </a:bodyPr>
          <a:lstStyle/>
          <a:p>
            <a:r>
              <a:rPr lang="zh-CN" altLang="en-US" sz="2400">
                <a:latin typeface="仿宋_GB2312" pitchFamily="49" charset="-122"/>
                <a:ea typeface="仿宋_GB2312" pitchFamily="49" charset="-122"/>
              </a:rPr>
              <a:t>   </a:t>
            </a:r>
            <a:endParaRPr lang="zh-CN" altLang="en-US" sz="2400">
              <a:latin typeface="仿宋_GB2312" pitchFamily="49" charset="-122"/>
              <a:ea typeface="仿宋_GB2312" pitchFamily="49" charset="-122"/>
            </a:endParaRPr>
          </a:p>
        </p:txBody>
      </p:sp>
      <p:sp>
        <p:nvSpPr>
          <p:cNvPr id="19" name="TextBox 18"/>
          <p:cNvSpPr txBox="1"/>
          <p:nvPr/>
        </p:nvSpPr>
        <p:spPr>
          <a:xfrm>
            <a:off x="1023970" y="4709815"/>
            <a:ext cx="8572500" cy="1733808"/>
          </a:xfrm>
          <a:prstGeom prst="rect">
            <a:avLst/>
          </a:prstGeom>
          <a:noFill/>
        </p:spPr>
        <p:txBody>
          <a:bodyPr>
            <a:spAutoFit/>
          </a:bodyPr>
          <a:lstStyle/>
          <a:p>
            <a:pPr>
              <a:lnSpc>
                <a:spcPts val="2000"/>
              </a:lnSpc>
              <a:defRPr/>
            </a:pPr>
            <a:r>
              <a:rPr lang="zh-CN" altLang="en-US" sz="2400" dirty="0">
                <a:solidFill>
                  <a:schemeClr val="accent2">
                    <a:lumMod val="60000"/>
                    <a:lumOff val="40000"/>
                  </a:schemeClr>
                </a:solidFill>
                <a:latin typeface="仿宋_GB2312" pitchFamily="49" charset="-122"/>
                <a:ea typeface="仿宋_GB2312" pitchFamily="49" charset="-122"/>
              </a:rPr>
              <a:t> </a:t>
            </a:r>
            <a:r>
              <a:rPr lang="zh-CN" altLang="en-US" sz="2000" dirty="0">
                <a:solidFill>
                  <a:srgbClr val="0070C0"/>
                </a:solidFill>
                <a:latin typeface="微软雅黑" panose="020B0503020204020204" pitchFamily="34" charset="-122"/>
                <a:ea typeface="微软雅黑" panose="020B0503020204020204" pitchFamily="34" charset="-122"/>
                <a:sym typeface="黑体" panose="02010609060101010101" pitchFamily="2" charset="-122"/>
              </a:rPr>
              <a:t>如何判别购自省外：</a:t>
            </a:r>
            <a:endParaRPr lang="en-US" altLang="zh-CN" sz="2000" dirty="0">
              <a:solidFill>
                <a:srgbClr val="0070C0"/>
              </a:solidFill>
              <a:latin typeface="微软雅黑" panose="020B0503020204020204" pitchFamily="34" charset="-122"/>
              <a:ea typeface="微软雅黑" panose="020B0503020204020204" pitchFamily="34" charset="-122"/>
              <a:sym typeface="黑体" panose="02010609060101010101" pitchFamily="2" charset="-122"/>
            </a:endParaRPr>
          </a:p>
          <a:p>
            <a:pPr>
              <a:lnSpc>
                <a:spcPts val="2000"/>
              </a:lnSpc>
              <a:defRPr/>
            </a:pP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a:p>
            <a:pPr>
              <a:lnSpc>
                <a:spcPts val="2000"/>
              </a:lnSpc>
              <a:defRPr/>
            </a:pPr>
            <a:r>
              <a:rPr lang="en-US" altLang="zh-CN" sz="2000" b="0" dirty="0">
                <a:latin typeface="微软雅黑" panose="020B0503020204020204" pitchFamily="34" charset="-122"/>
                <a:ea typeface="微软雅黑" panose="020B0503020204020204" pitchFamily="34" charset="-122"/>
                <a:sym typeface="黑体" panose="02010609060101010101" pitchFamily="2" charset="-122"/>
              </a:rPr>
              <a:t>  </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判别原则：以结算用“增值税专用发票”为准</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a:p>
            <a:pPr>
              <a:lnSpc>
                <a:spcPts val="2000"/>
              </a:lnSpc>
              <a:defRPr/>
            </a:pP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a:p>
            <a:pPr lvl="0">
              <a:defRPr/>
            </a:pPr>
            <a:r>
              <a:rPr lang="en-US" altLang="zh-CN" sz="2000" b="0" dirty="0">
                <a:latin typeface="微软雅黑" panose="020B0503020204020204" pitchFamily="34" charset="-122"/>
                <a:ea typeface="微软雅黑" panose="020B0503020204020204" pitchFamily="34" charset="-122"/>
                <a:sym typeface="黑体" panose="02010609060101010101" pitchFamily="2" charset="-122"/>
              </a:rPr>
              <a:t>  </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依据购货单位</a:t>
            </a:r>
            <a:r>
              <a:rPr lang="en-US" altLang="zh-CN" sz="2000" b="0" dirty="0">
                <a:latin typeface="微软雅黑" panose="020B0503020204020204" pitchFamily="34" charset="-122"/>
                <a:ea typeface="微软雅黑" panose="020B0503020204020204" pitchFamily="34" charset="-122"/>
                <a:sym typeface="黑体" panose="02010609060101010101" pitchFamily="2" charset="-122"/>
              </a:rPr>
              <a:t>(</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本单位</a:t>
            </a:r>
            <a:r>
              <a:rPr lang="en-US" altLang="zh-CN" sz="2000" b="0" dirty="0">
                <a:latin typeface="微软雅黑" panose="020B0503020204020204" pitchFamily="34" charset="-122"/>
                <a:ea typeface="微软雅黑" panose="020B0503020204020204" pitchFamily="34" charset="-122"/>
                <a:sym typeface="黑体" panose="02010609060101010101" pitchFamily="2" charset="-122"/>
              </a:rPr>
              <a:t>)</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与销货单位纳税人识别号表示省级区划的代码识别，若号码</a:t>
            </a:r>
            <a:r>
              <a:rPr lang="zh-CN" altLang="en-US" sz="2000" b="0" dirty="0">
                <a:solidFill>
                  <a:srgbClr val="FF0000"/>
                </a:solidFill>
                <a:latin typeface="微软雅黑" panose="020B0503020204020204" pitchFamily="34" charset="-122"/>
                <a:ea typeface="微软雅黑" panose="020B0503020204020204" pitchFamily="34" charset="-122"/>
                <a:sym typeface="黑体" panose="02010609060101010101" pitchFamily="2" charset="-122"/>
              </a:rPr>
              <a:t>不</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一致，需上报购自省外</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p:txBody>
      </p:sp>
      <p:grpSp>
        <p:nvGrpSpPr>
          <p:cNvPr id="4" name="Group 47"/>
          <p:cNvGrpSpPr/>
          <p:nvPr/>
        </p:nvGrpSpPr>
        <p:grpSpPr bwMode="auto">
          <a:xfrm>
            <a:off x="738188" y="4739977"/>
            <a:ext cx="187325" cy="182563"/>
            <a:chOff x="1239" y="1515"/>
            <a:chExt cx="115" cy="115"/>
          </a:xfrm>
        </p:grpSpPr>
        <p:sp>
          <p:nvSpPr>
            <p:cNvPr id="3688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688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0" name="TextBox 19"/>
          <p:cNvSpPr txBox="1">
            <a:spLocks noChangeArrowheads="1"/>
          </p:cNvSpPr>
          <p:nvPr/>
        </p:nvSpPr>
        <p:spPr bwMode="auto">
          <a:xfrm>
            <a:off x="881063" y="2996952"/>
            <a:ext cx="8572500" cy="461665"/>
          </a:xfrm>
          <a:prstGeom prst="rect">
            <a:avLst/>
          </a:prstGeom>
          <a:noFill/>
          <a:ln w="9525">
            <a:noFill/>
            <a:miter lim="800000"/>
          </a:ln>
        </p:spPr>
        <p:txBody>
          <a:bodyPr>
            <a:spAutoFit/>
          </a:bodyPr>
          <a:lstStyle/>
          <a:p>
            <a:pPr>
              <a:spcAft>
                <a:spcPts val="1200"/>
              </a:spcAft>
              <a:defRPr/>
            </a:pPr>
            <a:r>
              <a:rPr lang="zh-CN" altLang="en-US" sz="2400" dirty="0">
                <a:latin typeface="仿宋_GB2312" pitchFamily="49" charset="-122"/>
                <a:ea typeface="仿宋_GB2312" pitchFamily="49" charset="-122"/>
                <a:sym typeface="黑体" panose="02010609060101010101" pitchFamily="2" charset="-122"/>
              </a:rPr>
              <a:t>  </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购自省外的能源，</a:t>
            </a:r>
            <a:r>
              <a:rPr lang="zh-CN" altLang="en-US" sz="2000" b="0" dirty="0">
                <a:solidFill>
                  <a:srgbClr val="FF0000"/>
                </a:solidFill>
                <a:latin typeface="微软雅黑" panose="020B0503020204020204" pitchFamily="34" charset="-122"/>
                <a:ea typeface="微软雅黑" panose="020B0503020204020204" pitchFamily="34" charset="-122"/>
                <a:sym typeface="黑体" panose="02010609060101010101" pitchFamily="2" charset="-122"/>
              </a:rPr>
              <a:t>不管是否用于</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本企业消费，均需填报购自省外量</a:t>
            </a:r>
            <a:endParaRPr lang="zh-CN" altLang="en-US" sz="2000" b="0" dirty="0">
              <a:latin typeface="微软雅黑" panose="020B0503020204020204" pitchFamily="34" charset="-122"/>
              <a:ea typeface="微软雅黑" panose="020B0503020204020204" pitchFamily="34" charset="-122"/>
              <a:sym typeface="黑体" panose="02010609060101010101" pitchFamily="2" charset="-122"/>
            </a:endParaRPr>
          </a:p>
        </p:txBody>
      </p:sp>
      <p:grpSp>
        <p:nvGrpSpPr>
          <p:cNvPr id="7" name="Group 47"/>
          <p:cNvGrpSpPr/>
          <p:nvPr/>
        </p:nvGrpSpPr>
        <p:grpSpPr bwMode="auto">
          <a:xfrm>
            <a:off x="738188" y="3139827"/>
            <a:ext cx="187325" cy="182562"/>
            <a:chOff x="1239" y="1515"/>
            <a:chExt cx="115" cy="115"/>
          </a:xfrm>
        </p:grpSpPr>
        <p:sp>
          <p:nvSpPr>
            <p:cNvPr id="36879"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6880"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3" name="TextBox 22"/>
          <p:cNvSpPr txBox="1"/>
          <p:nvPr/>
        </p:nvSpPr>
        <p:spPr>
          <a:xfrm>
            <a:off x="847403" y="3714752"/>
            <a:ext cx="8572500" cy="461665"/>
          </a:xfrm>
          <a:prstGeom prst="rect">
            <a:avLst/>
          </a:prstGeom>
          <a:noFill/>
        </p:spPr>
        <p:txBody>
          <a:bodyPr>
            <a:spAutoFit/>
          </a:bodyPr>
          <a:lstStyle/>
          <a:p>
            <a:pPr>
              <a:spcAft>
                <a:spcPts val="1200"/>
              </a:spcAft>
              <a:defRPr/>
            </a:pPr>
            <a:r>
              <a:rPr lang="en-US" altLang="zh-CN" sz="2400" dirty="0">
                <a:latin typeface="仿宋_GB2312" pitchFamily="49" charset="-122"/>
                <a:ea typeface="仿宋_GB2312" pitchFamily="49" charset="-122"/>
                <a:sym typeface="黑体" panose="02010609060101010101" pitchFamily="2" charset="-122"/>
              </a:rPr>
              <a:t> </a:t>
            </a:r>
            <a:r>
              <a:rPr lang="zh-CN" altLang="en-US" sz="2400" dirty="0">
                <a:latin typeface="仿宋_GB2312" pitchFamily="49" charset="-122"/>
                <a:ea typeface="仿宋_GB2312" pitchFamily="49" charset="-122"/>
                <a:sym typeface="黑体" panose="02010609060101010101" pitchFamily="2" charset="-122"/>
              </a:rPr>
              <a:t> </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天然气、电力</a:t>
            </a:r>
            <a:r>
              <a:rPr lang="zh-CN" altLang="en-US" sz="2000" b="0" dirty="0">
                <a:solidFill>
                  <a:srgbClr val="FF0000"/>
                </a:solidFill>
                <a:latin typeface="微软雅黑" panose="020B0503020204020204" pitchFamily="34" charset="-122"/>
                <a:ea typeface="微软雅黑" panose="020B0503020204020204" pitchFamily="34" charset="-122"/>
                <a:sym typeface="黑体" panose="02010609060101010101" pitchFamily="2" charset="-122"/>
              </a:rPr>
              <a:t>不</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填购自省外</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p:txBody>
      </p:sp>
      <p:grpSp>
        <p:nvGrpSpPr>
          <p:cNvPr id="24" name="Group 47"/>
          <p:cNvGrpSpPr/>
          <p:nvPr/>
        </p:nvGrpSpPr>
        <p:grpSpPr bwMode="auto">
          <a:xfrm>
            <a:off x="733227" y="3857056"/>
            <a:ext cx="187325" cy="182563"/>
            <a:chOff x="1239" y="1515"/>
            <a:chExt cx="115" cy="115"/>
          </a:xfrm>
        </p:grpSpPr>
        <p:sp>
          <p:nvSpPr>
            <p:cNvPr id="25"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6"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strVal val="#ppt_h"/>
                                          </p:val>
                                        </p:tav>
                                        <p:tav tm="100000">
                                          <p:val>
                                            <p:strVal val="#ppt_h"/>
                                          </p:val>
                                        </p:tav>
                                      </p:tavLst>
                                    </p:anim>
                                  </p:childTnLst>
                                </p:cTn>
                              </p:par>
                              <p:par>
                                <p:cTn id="43" presetID="17" presetClass="entr" presetSubtype="1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9" grpId="0"/>
      <p:bldP spid="20"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pic>
        <p:nvPicPr>
          <p:cNvPr id="38916" name="Picture 5"/>
          <p:cNvPicPr>
            <a:picLocks noChangeAspect="1" noChangeArrowheads="1"/>
          </p:cNvPicPr>
          <p:nvPr/>
        </p:nvPicPr>
        <p:blipFill>
          <a:blip r:embed="rId1"/>
          <a:srcRect/>
          <a:stretch>
            <a:fillRect/>
          </a:stretch>
        </p:blipFill>
        <p:spPr bwMode="auto">
          <a:xfrm>
            <a:off x="381000" y="1143000"/>
            <a:ext cx="9215438" cy="5549900"/>
          </a:xfrm>
          <a:prstGeom prst="rect">
            <a:avLst/>
          </a:prstGeom>
          <a:noFill/>
          <a:ln w="9525">
            <a:noFill/>
            <a:miter lim="800000"/>
            <a:headEnd/>
            <a:tailEnd/>
          </a:ln>
        </p:spPr>
      </p:pic>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49513" cy="792163"/>
            <a:chOff x="4572" y="709"/>
            <a:chExt cx="1543" cy="499"/>
          </a:xfrm>
        </p:grpSpPr>
        <p:sp>
          <p:nvSpPr>
            <p:cNvPr id="29710"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38927" name="Text Box 6"/>
            <p:cNvSpPr txBox="1">
              <a:spLocks noChangeArrowheads="1"/>
            </p:cNvSpPr>
            <p:nvPr/>
          </p:nvSpPr>
          <p:spPr bwMode="auto">
            <a:xfrm>
              <a:off x="4842" y="754"/>
              <a:ext cx="103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购自省外</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38921" name="TextBox 24"/>
          <p:cNvSpPr txBox="1">
            <a:spLocks noChangeArrowheads="1"/>
          </p:cNvSpPr>
          <p:nvPr/>
        </p:nvSpPr>
        <p:spPr bwMode="auto">
          <a:xfrm>
            <a:off x="881063" y="4956175"/>
            <a:ext cx="8572500" cy="460375"/>
          </a:xfrm>
          <a:prstGeom prst="rect">
            <a:avLst/>
          </a:prstGeom>
          <a:noFill/>
          <a:ln w="9525">
            <a:noFill/>
            <a:miter lim="800000"/>
          </a:ln>
        </p:spPr>
        <p:txBody>
          <a:bodyPr>
            <a:spAutoFit/>
          </a:bodyPr>
          <a:lstStyle/>
          <a:p>
            <a:r>
              <a:rPr lang="zh-CN" altLang="en-US" sz="2400">
                <a:latin typeface="仿宋_GB2312" pitchFamily="49" charset="-122"/>
                <a:ea typeface="仿宋_GB2312" pitchFamily="49" charset="-122"/>
              </a:rPr>
              <a:t>   </a:t>
            </a:r>
            <a:endParaRPr lang="zh-CN" altLang="en-US" sz="2400">
              <a:latin typeface="仿宋_GB2312" pitchFamily="49" charset="-122"/>
              <a:ea typeface="仿宋_GB2312" pitchFamily="49" charset="-122"/>
            </a:endParaRPr>
          </a:p>
        </p:txBody>
      </p:sp>
      <p:sp>
        <p:nvSpPr>
          <p:cNvPr id="28" name="矩形 27"/>
          <p:cNvSpPr/>
          <p:nvPr/>
        </p:nvSpPr>
        <p:spPr>
          <a:xfrm>
            <a:off x="4095744" y="1928802"/>
            <a:ext cx="4921540" cy="707886"/>
          </a:xfrm>
          <a:prstGeom prst="rect">
            <a:avLst/>
          </a:prstGeom>
        </p:spPr>
        <p:txBody>
          <a:bodyPr wrap="none">
            <a:spAutoFit/>
          </a:bodyPr>
          <a:lstStyle/>
          <a:p>
            <a:r>
              <a:rPr lang="en-US" altLang="zh-CN" sz="4000" dirty="0">
                <a:solidFill>
                  <a:srgbClr val="CC0000"/>
                </a:solidFill>
                <a:latin typeface="微软雅黑" panose="020B0503020204020204" pitchFamily="34" charset="-122"/>
                <a:ea typeface="微软雅黑" panose="020B0503020204020204" pitchFamily="34" charset="-122"/>
              </a:rPr>
              <a:t>11</a:t>
            </a:r>
            <a:r>
              <a:rPr lang="en-US" altLang="zh-CN" sz="4000" dirty="0">
                <a:solidFill>
                  <a:srgbClr val="FF0000"/>
                </a:solidFill>
                <a:latin typeface="微软雅黑" panose="020B0503020204020204" pitchFamily="34" charset="-122"/>
                <a:ea typeface="微软雅黑" panose="020B0503020204020204" pitchFamily="34" charset="-122"/>
              </a:rPr>
              <a:t>0108</a:t>
            </a:r>
            <a:r>
              <a:rPr lang="en-US" altLang="zh-CN" sz="4000" dirty="0">
                <a:solidFill>
                  <a:schemeClr val="accent1">
                    <a:lumMod val="75000"/>
                  </a:schemeClr>
                </a:solidFill>
                <a:latin typeface="微软雅黑" panose="020B0503020204020204" pitchFamily="34" charset="-122"/>
                <a:ea typeface="微软雅黑" panose="020B0503020204020204" pitchFamily="34" charset="-122"/>
              </a:rPr>
              <a:t>600000000</a:t>
            </a:r>
            <a:endParaRPr lang="zh-CN" altLang="en-US" sz="4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文本框 5"/>
          <p:cNvSpPr txBox="1"/>
          <p:nvPr/>
        </p:nvSpPr>
        <p:spPr>
          <a:xfrm>
            <a:off x="609600" y="3139881"/>
            <a:ext cx="2743200" cy="400110"/>
          </a:xfrm>
          <a:prstGeom prst="rect">
            <a:avLst/>
          </a:prstGeom>
          <a:solidFill>
            <a:srgbClr val="EAEAEA"/>
          </a:solidFill>
        </p:spPr>
        <p:txBody>
          <a:bodyPr wrap="square" rtlCol="0">
            <a:spAutoFit/>
          </a:bodyPr>
          <a:lstStyle/>
          <a:p>
            <a:r>
              <a:rPr lang="zh-CN" altLang="en-US" sz="2000" b="0" dirty="0">
                <a:latin typeface="微软雅黑" panose="020B0503020204020204" pitchFamily="34" charset="-122"/>
                <a:ea typeface="微软雅黑" panose="020B0503020204020204" pitchFamily="34" charset="-122"/>
              </a:rPr>
              <a:t>新版纳税人识别号：</a:t>
            </a:r>
            <a:endParaRPr lang="zh-CN" altLang="en-US" sz="2000" b="0" dirty="0">
              <a:latin typeface="微软雅黑" panose="020B0503020204020204" pitchFamily="34" charset="-122"/>
              <a:ea typeface="微软雅黑" panose="020B0503020204020204" pitchFamily="34" charset="-122"/>
            </a:endParaRPr>
          </a:p>
        </p:txBody>
      </p:sp>
      <p:sp>
        <p:nvSpPr>
          <p:cNvPr id="30" name="矩形 29"/>
          <p:cNvSpPr/>
          <p:nvPr/>
        </p:nvSpPr>
        <p:spPr>
          <a:xfrm>
            <a:off x="3538558" y="3357562"/>
            <a:ext cx="6200788" cy="707886"/>
          </a:xfrm>
          <a:prstGeom prst="rect">
            <a:avLst/>
          </a:prstGeom>
        </p:spPr>
        <p:txBody>
          <a:bodyPr wrap="square">
            <a:spAutoFit/>
          </a:bodyPr>
          <a:lstStyle/>
          <a:p>
            <a:r>
              <a:rPr lang="en-US" altLang="zh-CN" sz="4000" dirty="0">
                <a:solidFill>
                  <a:srgbClr val="B87C4B"/>
                </a:solidFill>
                <a:latin typeface="微软雅黑" panose="020B0503020204020204" pitchFamily="34" charset="-122"/>
                <a:ea typeface="微软雅黑" panose="020B0503020204020204" pitchFamily="34" charset="-122"/>
              </a:rPr>
              <a:t>9</a:t>
            </a:r>
            <a:r>
              <a:rPr lang="en-US" altLang="zh-CN" sz="4000" dirty="0">
                <a:solidFill>
                  <a:schemeClr val="accent5">
                    <a:lumMod val="75000"/>
                  </a:schemeClr>
                </a:solidFill>
                <a:latin typeface="微软雅黑" panose="020B0503020204020204" pitchFamily="34" charset="-122"/>
                <a:ea typeface="微软雅黑" panose="020B0503020204020204" pitchFamily="34" charset="-122"/>
              </a:rPr>
              <a:t>1</a:t>
            </a:r>
            <a:r>
              <a:rPr lang="en-US" altLang="zh-CN" sz="4000" dirty="0">
                <a:solidFill>
                  <a:srgbClr val="CC0000"/>
                </a:solidFill>
                <a:latin typeface="微软雅黑" panose="020B0503020204020204" pitchFamily="34" charset="-122"/>
                <a:ea typeface="微软雅黑" panose="020B0503020204020204" pitchFamily="34" charset="-122"/>
              </a:rPr>
              <a:t>11</a:t>
            </a:r>
            <a:r>
              <a:rPr lang="en-US" altLang="zh-CN" sz="4000" dirty="0">
                <a:solidFill>
                  <a:srgbClr val="FF0000"/>
                </a:solidFill>
                <a:latin typeface="微软雅黑" panose="020B0503020204020204" pitchFamily="34" charset="-122"/>
                <a:ea typeface="微软雅黑" panose="020B0503020204020204" pitchFamily="34" charset="-122"/>
              </a:rPr>
              <a:t>0108</a:t>
            </a:r>
            <a:r>
              <a:rPr lang="en-US" altLang="zh-CN" sz="4000" dirty="0">
                <a:solidFill>
                  <a:schemeClr val="accent3">
                    <a:lumMod val="75000"/>
                  </a:schemeClr>
                </a:solidFill>
                <a:latin typeface="微软雅黑" panose="020B0503020204020204" pitchFamily="34" charset="-122"/>
                <a:ea typeface="微软雅黑" panose="020B0503020204020204" pitchFamily="34" charset="-122"/>
              </a:rPr>
              <a:t>600000000</a:t>
            </a:r>
            <a:r>
              <a:rPr lang="en-US" altLang="zh-CN" sz="4000" dirty="0">
                <a:solidFill>
                  <a:schemeClr val="tx2">
                    <a:lumMod val="75000"/>
                  </a:schemeClr>
                </a:solidFill>
                <a:latin typeface="微软雅黑" panose="020B0503020204020204" pitchFamily="34" charset="-122"/>
                <a:ea typeface="微软雅黑" panose="020B0503020204020204" pitchFamily="34" charset="-122"/>
              </a:rPr>
              <a:t>X</a:t>
            </a:r>
            <a:endParaRPr lang="zh-CN" altLang="en-US" sz="40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31" name="文本框 8"/>
          <p:cNvSpPr txBox="1"/>
          <p:nvPr/>
        </p:nvSpPr>
        <p:spPr>
          <a:xfrm>
            <a:off x="3538558" y="3929066"/>
            <a:ext cx="381000" cy="2554545"/>
          </a:xfrm>
          <a:prstGeom prst="rect">
            <a:avLst/>
          </a:prstGeom>
          <a:noFill/>
        </p:spPr>
        <p:txBody>
          <a:bodyPr wrap="square" rtlCol="0">
            <a:spAutoFit/>
          </a:bodyPr>
          <a:lstStyle/>
          <a:p>
            <a:r>
              <a:rPr lang="zh-CN" altLang="en-US" sz="2000" dirty="0">
                <a:solidFill>
                  <a:srgbClr val="B87C4B"/>
                </a:solidFill>
                <a:latin typeface="微软雅黑" panose="020B0503020204020204" pitchFamily="34" charset="-122"/>
                <a:ea typeface="微软雅黑" panose="020B0503020204020204" pitchFamily="34" charset="-122"/>
              </a:rPr>
              <a:t>登记管理部门代码</a:t>
            </a:r>
            <a:endParaRPr lang="zh-CN" altLang="en-US" sz="2000" dirty="0">
              <a:solidFill>
                <a:srgbClr val="B87C4B"/>
              </a:solidFill>
              <a:latin typeface="微软雅黑" panose="020B0503020204020204" pitchFamily="34" charset="-122"/>
              <a:ea typeface="微软雅黑" panose="020B0503020204020204" pitchFamily="34" charset="-122"/>
            </a:endParaRPr>
          </a:p>
        </p:txBody>
      </p:sp>
      <p:sp>
        <p:nvSpPr>
          <p:cNvPr id="32" name="文本框 10"/>
          <p:cNvSpPr txBox="1"/>
          <p:nvPr/>
        </p:nvSpPr>
        <p:spPr>
          <a:xfrm>
            <a:off x="3919558" y="3932338"/>
            <a:ext cx="381000" cy="1938992"/>
          </a:xfrm>
          <a:prstGeom prst="rect">
            <a:avLst/>
          </a:prstGeom>
          <a:noFill/>
        </p:spPr>
        <p:txBody>
          <a:bodyPr wrap="square" rtlCol="0">
            <a:spAutoFit/>
          </a:bodyPr>
          <a:lstStyle/>
          <a:p>
            <a:r>
              <a:rPr lang="zh-CN" altLang="en-US" sz="2000" dirty="0">
                <a:solidFill>
                  <a:srgbClr val="5198AC"/>
                </a:solidFill>
                <a:latin typeface="微软雅黑" panose="020B0503020204020204" pitchFamily="34" charset="-122"/>
                <a:ea typeface="微软雅黑" panose="020B0503020204020204" pitchFamily="34" charset="-122"/>
              </a:rPr>
              <a:t>机构类别代码</a:t>
            </a:r>
            <a:endParaRPr lang="zh-CN" altLang="en-US" sz="2000" dirty="0">
              <a:solidFill>
                <a:srgbClr val="5198AC"/>
              </a:solidFill>
              <a:latin typeface="微软雅黑" panose="020B0503020204020204" pitchFamily="34" charset="-122"/>
              <a:ea typeface="微软雅黑" panose="020B0503020204020204" pitchFamily="34" charset="-122"/>
            </a:endParaRPr>
          </a:p>
        </p:txBody>
      </p:sp>
      <p:sp>
        <p:nvSpPr>
          <p:cNvPr id="33" name="文本框 11"/>
          <p:cNvSpPr txBox="1"/>
          <p:nvPr/>
        </p:nvSpPr>
        <p:spPr>
          <a:xfrm>
            <a:off x="4300558" y="3986812"/>
            <a:ext cx="1981200" cy="1323439"/>
          </a:xfrm>
          <a:prstGeom prst="rect">
            <a:avLst/>
          </a:prstGeom>
          <a:noFill/>
        </p:spPr>
        <p:txBody>
          <a:bodyPr wrap="square" rtlCol="0">
            <a:spAutoFit/>
          </a:bodyPr>
          <a:lstStyle/>
          <a:p>
            <a:pPr algn="ctr"/>
            <a:r>
              <a:rPr lang="zh-CN" altLang="en-US" sz="2000" dirty="0">
                <a:solidFill>
                  <a:srgbClr val="FF0000"/>
                </a:solidFill>
                <a:latin typeface="微软雅黑" panose="020B0503020204020204" pitchFamily="34" charset="-122"/>
                <a:ea typeface="微软雅黑" panose="020B0503020204020204" pitchFamily="34" charset="-122"/>
              </a:rPr>
              <a:t>登记管理机关行政区划码</a:t>
            </a:r>
            <a:endParaRPr lang="en-US" altLang="zh-CN" sz="2000" dirty="0">
              <a:solidFill>
                <a:srgbClr val="FF0000"/>
              </a:solidFill>
              <a:latin typeface="微软雅黑" panose="020B0503020204020204" pitchFamily="34" charset="-122"/>
              <a:ea typeface="微软雅黑" panose="020B0503020204020204" pitchFamily="34" charset="-122"/>
            </a:endParaRPr>
          </a:p>
          <a:p>
            <a:pPr algn="ctr"/>
            <a:r>
              <a:rPr lang="zh-CN" altLang="en-US" sz="2000" dirty="0">
                <a:solidFill>
                  <a:srgbClr val="FF0000"/>
                </a:solidFill>
                <a:latin typeface="微软雅黑" panose="020B0503020204020204" pitchFamily="34" charset="-122"/>
                <a:ea typeface="微软雅黑" panose="020B0503020204020204" pitchFamily="34" charset="-122"/>
              </a:rPr>
              <a:t>前两位是省级区划代码</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34" name="文本框 12"/>
          <p:cNvSpPr txBox="1"/>
          <p:nvPr/>
        </p:nvSpPr>
        <p:spPr>
          <a:xfrm>
            <a:off x="6159916" y="3986811"/>
            <a:ext cx="3017441" cy="400110"/>
          </a:xfrm>
          <a:prstGeom prst="rect">
            <a:avLst/>
          </a:prstGeom>
          <a:noFill/>
        </p:spPr>
        <p:txBody>
          <a:bodyPr wrap="square" rtlCol="0">
            <a:spAutoFit/>
          </a:bodyPr>
          <a:lstStyle/>
          <a:p>
            <a:pPr algn="ctr"/>
            <a:r>
              <a:rPr lang="zh-CN" altLang="en-US" sz="2000" dirty="0">
                <a:solidFill>
                  <a:schemeClr val="accent3">
                    <a:lumMod val="75000"/>
                  </a:schemeClr>
                </a:solidFill>
                <a:latin typeface="微软雅黑" panose="020B0503020204020204" pitchFamily="34" charset="-122"/>
                <a:ea typeface="微软雅黑" panose="020B0503020204020204" pitchFamily="34" charset="-122"/>
              </a:rPr>
              <a:t>主体标识码</a:t>
            </a:r>
            <a:endParaRPr lang="zh-CN" altLang="en-US" sz="200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35" name="文本框 14"/>
          <p:cNvSpPr txBox="1"/>
          <p:nvPr/>
        </p:nvSpPr>
        <p:spPr>
          <a:xfrm>
            <a:off x="8953528" y="3929066"/>
            <a:ext cx="381000" cy="1015663"/>
          </a:xfrm>
          <a:prstGeom prst="rect">
            <a:avLst/>
          </a:prstGeom>
          <a:noFill/>
        </p:spPr>
        <p:txBody>
          <a:bodyPr wrap="square" rtlCol="0">
            <a:spAutoFit/>
          </a:bodyPr>
          <a:lstStyle/>
          <a:p>
            <a:r>
              <a:rPr lang="zh-CN" altLang="en-US" sz="2000" dirty="0">
                <a:solidFill>
                  <a:schemeClr val="tx2">
                    <a:lumMod val="75000"/>
                  </a:schemeClr>
                </a:solidFill>
                <a:latin typeface="微软雅黑" panose="020B0503020204020204" pitchFamily="34" charset="-122"/>
                <a:ea typeface="微软雅黑" panose="020B0503020204020204" pitchFamily="34" charset="-122"/>
              </a:rPr>
              <a:t>检校码</a:t>
            </a:r>
            <a:endParaRPr lang="zh-CN" altLang="en-US" sz="20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36" name="文本框 17"/>
          <p:cNvSpPr txBox="1"/>
          <p:nvPr/>
        </p:nvSpPr>
        <p:spPr>
          <a:xfrm>
            <a:off x="4238620" y="2500306"/>
            <a:ext cx="1981200" cy="707886"/>
          </a:xfrm>
          <a:prstGeom prst="rect">
            <a:avLst/>
          </a:prstGeom>
          <a:noFill/>
        </p:spPr>
        <p:txBody>
          <a:bodyPr wrap="square" rtlCol="0">
            <a:spAutoFit/>
          </a:bodyPr>
          <a:lstStyle/>
          <a:p>
            <a:pPr algn="ctr"/>
            <a:r>
              <a:rPr lang="zh-CN" altLang="en-US" sz="2000" dirty="0">
                <a:solidFill>
                  <a:srgbClr val="FF0000"/>
                </a:solidFill>
                <a:latin typeface="微软雅黑" panose="020B0503020204020204" pitchFamily="34" charset="-122"/>
                <a:ea typeface="微软雅黑" panose="020B0503020204020204" pitchFamily="34" charset="-122"/>
              </a:rPr>
              <a:t>前两位是省级区划代码</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37" name="文本框 5"/>
          <p:cNvSpPr txBox="1"/>
          <p:nvPr/>
        </p:nvSpPr>
        <p:spPr>
          <a:xfrm>
            <a:off x="595282" y="2071678"/>
            <a:ext cx="2743200" cy="400110"/>
          </a:xfrm>
          <a:prstGeom prst="rect">
            <a:avLst/>
          </a:prstGeom>
          <a:solidFill>
            <a:srgbClr val="EAEAEA"/>
          </a:solidFill>
        </p:spPr>
        <p:txBody>
          <a:bodyPr wrap="square" rtlCol="0">
            <a:spAutoFit/>
          </a:bodyPr>
          <a:lstStyle/>
          <a:p>
            <a:r>
              <a:rPr lang="zh-CN" altLang="en-US" sz="2000" b="0" dirty="0">
                <a:latin typeface="微软雅黑" panose="020B0503020204020204" pitchFamily="34" charset="-122"/>
                <a:ea typeface="微软雅黑" panose="020B0503020204020204" pitchFamily="34" charset="-122"/>
              </a:rPr>
              <a:t>旧版纳税人识别号：</a:t>
            </a:r>
            <a:endParaRPr lang="zh-CN" altLang="en-US" sz="2000" b="0" dirty="0">
              <a:latin typeface="微软雅黑" panose="020B0503020204020204" pitchFamily="34" charset="-122"/>
              <a:ea typeface="微软雅黑" panose="020B0503020204020204" pitchFamily="34" charset="-122"/>
            </a:endParaRPr>
          </a:p>
        </p:txBody>
      </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38092" y="1214422"/>
            <a:ext cx="9435742" cy="5357850"/>
            <a:chOff x="238092" y="1214422"/>
            <a:chExt cx="9435742" cy="5357850"/>
          </a:xfrm>
        </p:grpSpPr>
        <p:pic>
          <p:nvPicPr>
            <p:cNvPr id="13"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14" name="矩形 13"/>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5" name="矩形 14"/>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6" name="矩形 15"/>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3881430" y="3286124"/>
            <a:ext cx="928694" cy="928688"/>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3871640" y="2071678"/>
            <a:ext cx="2224368" cy="792162"/>
            <a:chOff x="4572" y="709"/>
            <a:chExt cx="1543" cy="499"/>
          </a:xfrm>
        </p:grpSpPr>
        <p:sp>
          <p:nvSpPr>
            <p:cNvPr id="2663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35849" name="Text Box 6"/>
            <p:cNvSpPr txBox="1">
              <a:spLocks noChangeArrowheads="1"/>
            </p:cNvSpPr>
            <p:nvPr/>
          </p:nvSpPr>
          <p:spPr bwMode="auto">
            <a:xfrm>
              <a:off x="4803" y="799"/>
              <a:ext cx="1125" cy="330"/>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dirty="0">
                  <a:solidFill>
                    <a:srgbClr val="000000"/>
                  </a:solidFill>
                  <a:latin typeface="黑体" panose="02010609060101010101" pitchFamily="2" charset="-122"/>
                  <a:ea typeface="黑体" panose="02010609060101010101" pitchFamily="2" charset="-122"/>
                </a:rPr>
                <a:t>购进金额</a:t>
              </a:r>
              <a:endParaRPr lang="zh-CN" altLang="en-US" sz="3600" dirty="0">
                <a:solidFill>
                  <a:srgbClr val="000000"/>
                </a:solidFill>
                <a:ea typeface="方正姚体" panose="02010601030101010101" pitchFamily="2" charset="-122"/>
              </a:endParaRPr>
            </a:p>
          </p:txBody>
        </p:sp>
      </p:grpSp>
      <p:cxnSp>
        <p:nvCxnSpPr>
          <p:cNvPr id="21" name="直接箭头连接符 20"/>
          <p:cNvCxnSpPr>
            <a:stCxn id="11" idx="0"/>
          </p:cNvCxnSpPr>
          <p:nvPr/>
        </p:nvCxnSpPr>
        <p:spPr bwMode="auto">
          <a:xfrm rot="5400000" flipH="1" flipV="1">
            <a:off x="4470793" y="2803918"/>
            <a:ext cx="357190" cy="607223"/>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lide(fromBottom)">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49513" cy="792163"/>
            <a:chOff x="4572" y="709"/>
            <a:chExt cx="1543" cy="499"/>
          </a:xfrm>
        </p:grpSpPr>
        <p:sp>
          <p:nvSpPr>
            <p:cNvPr id="25621"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34838" name="Text Box 6"/>
            <p:cNvSpPr txBox="1">
              <a:spLocks noChangeArrowheads="1"/>
            </p:cNvSpPr>
            <p:nvPr/>
          </p:nvSpPr>
          <p:spPr bwMode="auto">
            <a:xfrm>
              <a:off x="4842" y="754"/>
              <a:ext cx="1080" cy="407"/>
            </a:xfrm>
            <a:prstGeom prst="rect">
              <a:avLst/>
            </a:prstGeom>
            <a:noFill/>
            <a:ln w="9525" algn="ctr">
              <a:noFill/>
              <a:miter lim="800000"/>
            </a:ln>
          </p:spPr>
          <p:txBody>
            <a:bodyPr wrap="square">
              <a:spAutoFit/>
            </a:bodyPr>
            <a:lstStyle/>
            <a:p>
              <a:pPr marL="342900" indent="-342900">
                <a:spcBef>
                  <a:spcPct val="50000"/>
                </a:spcBef>
                <a:buClr>
                  <a:schemeClr val="hlink"/>
                </a:buClr>
                <a:buFont typeface="Wingdings" panose="05000000000000000000" pitchFamily="2" charset="2"/>
                <a:buNone/>
              </a:pPr>
              <a:r>
                <a:rPr lang="zh-CN" altLang="en-US" sz="2800" dirty="0">
                  <a:solidFill>
                    <a:srgbClr val="000000"/>
                  </a:solidFill>
                  <a:latin typeface="黑体" panose="02010609060101010101" pitchFamily="2" charset="-122"/>
                  <a:ea typeface="黑体" panose="02010609060101010101" pitchFamily="2" charset="-122"/>
                </a:rPr>
                <a:t>购进金额</a:t>
              </a:r>
              <a:r>
                <a:rPr lang="zh-CN" altLang="en-US" sz="3600" i="1" dirty="0">
                  <a:solidFill>
                    <a:srgbClr val="000000"/>
                  </a:solidFill>
                  <a:ea typeface="方正姚体" panose="02010601030101010101" pitchFamily="2" charset="-122"/>
                </a:rPr>
                <a:t> </a:t>
              </a:r>
              <a:endParaRPr lang="zh-CN" altLang="en-US" sz="3600" i="1" dirty="0">
                <a:solidFill>
                  <a:srgbClr val="000000"/>
                </a:solidFill>
                <a:ea typeface="方正姚体" panose="02010601030101010101" pitchFamily="2" charset="-122"/>
              </a:endParaRPr>
            </a:p>
          </p:txBody>
        </p:sp>
      </p:grpSp>
      <p:sp>
        <p:nvSpPr>
          <p:cNvPr id="21" name="TextBox 20"/>
          <p:cNvSpPr txBox="1">
            <a:spLocks noChangeArrowheads="1"/>
          </p:cNvSpPr>
          <p:nvPr/>
        </p:nvSpPr>
        <p:spPr bwMode="auto">
          <a:xfrm>
            <a:off x="952532" y="2192830"/>
            <a:ext cx="8572500" cy="400110"/>
          </a:xfrm>
          <a:prstGeom prst="rect">
            <a:avLst/>
          </a:prstGeom>
          <a:noFill/>
          <a:ln w="9525">
            <a:noFill/>
            <a:miter lim="800000"/>
          </a:ln>
        </p:spPr>
        <p:txBody>
          <a:bodyPr>
            <a:spAutoFit/>
          </a:bodyPr>
          <a:lstStyle/>
          <a:p>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指各种能源按照</a:t>
            </a:r>
            <a:r>
              <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购进价格</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计算的能源购进量，以价值量</a:t>
            </a:r>
            <a:r>
              <a:rPr lang="en-US" altLang="zh-CN" sz="2000" b="0" dirty="0">
                <a:latin typeface="微软雅黑" panose="020B0503020204020204" pitchFamily="34" charset="-122"/>
                <a:ea typeface="微软雅黑" panose="020B0503020204020204" pitchFamily="34" charset="-122"/>
                <a:sym typeface="Arial" panose="020B0604020202020204" pitchFamily="34" charset="0"/>
              </a:rPr>
              <a:t>(</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金额</a:t>
            </a:r>
            <a:r>
              <a:rPr lang="en-US" altLang="zh-CN" sz="2000" b="0" dirty="0">
                <a:latin typeface="微软雅黑" panose="020B0503020204020204" pitchFamily="34" charset="-122"/>
                <a:ea typeface="微软雅黑" panose="020B0503020204020204" pitchFamily="34" charset="-122"/>
                <a:sym typeface="Arial" panose="020B0604020202020204" pitchFamily="34" charset="0"/>
              </a:rPr>
              <a:t>)</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表示</a:t>
            </a:r>
            <a:r>
              <a:rPr lang="en-US" altLang="zh-CN" sz="2000" b="0" dirty="0">
                <a:latin typeface="微软雅黑" panose="020B0503020204020204" pitchFamily="34" charset="-122"/>
                <a:ea typeface="微软雅黑" panose="020B0503020204020204" pitchFamily="34" charset="-122"/>
                <a:sym typeface="Arial" panose="020B0604020202020204" pitchFamily="34" charset="0"/>
              </a:rPr>
              <a:t>,</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含</a:t>
            </a:r>
            <a:r>
              <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增值税</a:t>
            </a:r>
            <a:endPar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 name="Group 47"/>
          <p:cNvGrpSpPr/>
          <p:nvPr/>
        </p:nvGrpSpPr>
        <p:grpSpPr bwMode="auto">
          <a:xfrm>
            <a:off x="738188" y="2286002"/>
            <a:ext cx="187325" cy="182562"/>
            <a:chOff x="1239" y="1515"/>
            <a:chExt cx="115" cy="115"/>
          </a:xfrm>
        </p:grpSpPr>
        <p:sp>
          <p:nvSpPr>
            <p:cNvPr id="34835"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4836"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34826" name="TextBox 24"/>
          <p:cNvSpPr txBox="1">
            <a:spLocks noChangeArrowheads="1"/>
          </p:cNvSpPr>
          <p:nvPr/>
        </p:nvSpPr>
        <p:spPr bwMode="auto">
          <a:xfrm>
            <a:off x="881063" y="4956175"/>
            <a:ext cx="8572500" cy="460375"/>
          </a:xfrm>
          <a:prstGeom prst="rect">
            <a:avLst/>
          </a:prstGeom>
          <a:noFill/>
          <a:ln w="9525">
            <a:noFill/>
            <a:miter lim="800000"/>
          </a:ln>
        </p:spPr>
        <p:txBody>
          <a:bodyPr>
            <a:spAutoFit/>
          </a:bodyPr>
          <a:lstStyle/>
          <a:p>
            <a:r>
              <a:rPr lang="zh-CN" altLang="en-US" sz="2400">
                <a:latin typeface="仿宋_GB2312" pitchFamily="49" charset="-122"/>
                <a:ea typeface="仿宋_GB2312" pitchFamily="49" charset="-122"/>
              </a:rPr>
              <a:t>   </a:t>
            </a:r>
            <a:endParaRPr lang="zh-CN" altLang="en-US" sz="2400">
              <a:latin typeface="仿宋_GB2312" pitchFamily="49" charset="-122"/>
              <a:ea typeface="仿宋_GB2312" pitchFamily="49" charset="-122"/>
            </a:endParaRPr>
          </a:p>
        </p:txBody>
      </p:sp>
      <p:sp>
        <p:nvSpPr>
          <p:cNvPr id="19" name="TextBox 18"/>
          <p:cNvSpPr txBox="1"/>
          <p:nvPr/>
        </p:nvSpPr>
        <p:spPr>
          <a:xfrm>
            <a:off x="952532" y="3748635"/>
            <a:ext cx="8572500" cy="1631216"/>
          </a:xfrm>
          <a:prstGeom prst="rect">
            <a:avLst/>
          </a:prstGeom>
          <a:noFill/>
        </p:spPr>
        <p:txBody>
          <a:bodyPr>
            <a:spAutoFit/>
          </a:bodyPr>
          <a:lstStyle/>
          <a:p>
            <a:pPr>
              <a:defRPr/>
            </a:pPr>
            <a:r>
              <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特殊：</a:t>
            </a:r>
            <a:endParaRPr lang="en-US" altLang="zh-CN"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能源已验收入库，</a:t>
            </a:r>
            <a:r>
              <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但尚未</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结算，购货发票未到时：</a:t>
            </a:r>
            <a:endParaRPr lang="en-US" altLang="zh-CN" sz="2000" b="0" dirty="0">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购进量</a:t>
            </a:r>
            <a:r>
              <a:rPr lang="en-US" altLang="zh-CN" sz="2000" b="0" dirty="0">
                <a:latin typeface="微软雅黑" panose="020B0503020204020204" pitchFamily="34" charset="-122"/>
                <a:ea typeface="微软雅黑" panose="020B0503020204020204" pitchFamily="34" charset="-122"/>
                <a:sym typeface="Arial" panose="020B0604020202020204" pitchFamily="34" charset="0"/>
              </a:rPr>
              <a:t>----</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以实际验收数量计算</a:t>
            </a:r>
            <a:endParaRPr lang="en-US" altLang="zh-CN" sz="2000" b="0" dirty="0">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购进金额</a:t>
            </a:r>
            <a:r>
              <a:rPr lang="en-US" altLang="zh-CN" sz="2000" b="0" dirty="0">
                <a:latin typeface="微软雅黑" panose="020B0503020204020204" pitchFamily="34" charset="-122"/>
                <a:ea typeface="微软雅黑" panose="020B0503020204020204" pitchFamily="34" charset="-122"/>
                <a:sym typeface="Arial" panose="020B0604020202020204" pitchFamily="34" charset="0"/>
              </a:rPr>
              <a:t>--</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以货物的</a:t>
            </a:r>
            <a:r>
              <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上期平均价</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或</a:t>
            </a:r>
            <a:r>
              <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合同价格</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乘购进量计算，</a:t>
            </a:r>
            <a:endParaRPr lang="en-US" altLang="zh-CN" sz="2000" b="0" dirty="0">
              <a:latin typeface="微软雅黑" panose="020B0503020204020204" pitchFamily="34" charset="-122"/>
              <a:ea typeface="微软雅黑" panose="020B0503020204020204" pitchFamily="34" charset="-122"/>
              <a:sym typeface="Arial" panose="020B0604020202020204" pitchFamily="34" charset="0"/>
            </a:endParaRPr>
          </a:p>
          <a:p>
            <a:pPr>
              <a:defRPr/>
            </a:pPr>
            <a:r>
              <a:rPr lang="en-US" altLang="zh-CN" sz="2000" b="0" dirty="0">
                <a:latin typeface="微软雅黑" panose="020B0503020204020204" pitchFamily="34" charset="-122"/>
                <a:ea typeface="微软雅黑" panose="020B0503020204020204" pitchFamily="34" charset="-122"/>
                <a:sym typeface="Arial" panose="020B0604020202020204" pitchFamily="34" charset="0"/>
              </a:rPr>
              <a:t>                 </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待结算后再作调整</a:t>
            </a:r>
            <a:endParaRPr lang="en-US" altLang="zh-CN" sz="2000" b="0" dirty="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 name="Group 47"/>
          <p:cNvGrpSpPr/>
          <p:nvPr/>
        </p:nvGrpSpPr>
        <p:grpSpPr bwMode="auto">
          <a:xfrm>
            <a:off x="738188" y="3889933"/>
            <a:ext cx="187325" cy="182563"/>
            <a:chOff x="1239" y="1515"/>
            <a:chExt cx="115" cy="115"/>
          </a:xfrm>
        </p:grpSpPr>
        <p:sp>
          <p:nvSpPr>
            <p:cNvPr id="3483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483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0" name="TextBox 19"/>
          <p:cNvSpPr txBox="1">
            <a:spLocks noChangeArrowheads="1"/>
          </p:cNvSpPr>
          <p:nvPr/>
        </p:nvSpPr>
        <p:spPr bwMode="auto">
          <a:xfrm>
            <a:off x="952472" y="3000372"/>
            <a:ext cx="8572500" cy="400110"/>
          </a:xfrm>
          <a:prstGeom prst="rect">
            <a:avLst/>
          </a:prstGeom>
          <a:noFill/>
          <a:ln w="9525">
            <a:noFill/>
            <a:miter lim="800000"/>
          </a:ln>
        </p:spPr>
        <p:txBody>
          <a:bodyPr>
            <a:spAutoFit/>
          </a:bodyPr>
          <a:lstStyle/>
          <a:p>
            <a:pPr>
              <a:spcAft>
                <a:spcPts val="1200"/>
              </a:spcAft>
              <a:defRPr/>
            </a:pP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价值量要与实物量指标</a:t>
            </a:r>
            <a:r>
              <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相一致</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：计算实物量的，亦计算价值量，反之亦然</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p:txBody>
      </p:sp>
      <p:grpSp>
        <p:nvGrpSpPr>
          <p:cNvPr id="7" name="Group 47"/>
          <p:cNvGrpSpPr/>
          <p:nvPr/>
        </p:nvGrpSpPr>
        <p:grpSpPr bwMode="auto">
          <a:xfrm>
            <a:off x="738188" y="3136904"/>
            <a:ext cx="187325" cy="182562"/>
            <a:chOff x="1239" y="1515"/>
            <a:chExt cx="115" cy="115"/>
          </a:xfrm>
        </p:grpSpPr>
        <p:sp>
          <p:nvSpPr>
            <p:cNvPr id="3483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483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3" name="TextBox 22"/>
          <p:cNvSpPr txBox="1">
            <a:spLocks noChangeArrowheads="1"/>
          </p:cNvSpPr>
          <p:nvPr/>
        </p:nvSpPr>
        <p:spPr bwMode="auto">
          <a:xfrm>
            <a:off x="1023970" y="5600658"/>
            <a:ext cx="8572500" cy="400110"/>
          </a:xfrm>
          <a:prstGeom prst="rect">
            <a:avLst/>
          </a:prstGeom>
          <a:noFill/>
          <a:ln w="9525">
            <a:noFill/>
            <a:miter lim="800000"/>
          </a:ln>
        </p:spPr>
        <p:txBody>
          <a:bodyPr>
            <a:spAutoFit/>
          </a:bodyPr>
          <a:lstStyle/>
          <a:p>
            <a:pPr>
              <a:spcAft>
                <a:spcPts val="1200"/>
              </a:spcAft>
              <a:defRPr/>
            </a:pPr>
            <a:r>
              <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注意：</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能源购进金额</a:t>
            </a:r>
            <a:r>
              <a:rPr lang="zh-CN" altLang="en-US" sz="2000" b="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不包括</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运输、装卸费用</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p:txBody>
      </p:sp>
      <p:grpSp>
        <p:nvGrpSpPr>
          <p:cNvPr id="24" name="Group 47"/>
          <p:cNvGrpSpPr/>
          <p:nvPr/>
        </p:nvGrpSpPr>
        <p:grpSpPr bwMode="auto">
          <a:xfrm>
            <a:off x="769970" y="5737190"/>
            <a:ext cx="187325" cy="182562"/>
            <a:chOff x="1239" y="1515"/>
            <a:chExt cx="115" cy="115"/>
          </a:xfrm>
        </p:grpSpPr>
        <p:sp>
          <p:nvSpPr>
            <p:cNvPr id="25"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6"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strVal val="#ppt_h"/>
                                          </p:val>
                                        </p:tav>
                                        <p:tav tm="100000">
                                          <p:val>
                                            <p:strVal val="#ppt_h"/>
                                          </p:val>
                                        </p:tav>
                                      </p:tavLst>
                                    </p:anim>
                                  </p:childTnLst>
                                </p:cTn>
                              </p:par>
                              <p:par>
                                <p:cTn id="43" presetID="17" presetClass="entr" presetSubtype="1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9" grpId="0"/>
      <p:bldP spid="20"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38092" y="1214422"/>
            <a:ext cx="9435742" cy="5357850"/>
            <a:chOff x="238092" y="1214422"/>
            <a:chExt cx="9435742" cy="5357850"/>
          </a:xfrm>
        </p:grpSpPr>
        <p:pic>
          <p:nvPicPr>
            <p:cNvPr id="15"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16" name="矩形 15"/>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7" name="矩形 16"/>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8" name="矩形 17"/>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738290" y="3071813"/>
            <a:ext cx="785818" cy="78581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310454" y="3000373"/>
            <a:ext cx="714380" cy="857256"/>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3452812" y="1785938"/>
            <a:ext cx="2449512" cy="792162"/>
            <a:chOff x="4572" y="709"/>
            <a:chExt cx="1543" cy="499"/>
          </a:xfrm>
        </p:grpSpPr>
        <p:sp>
          <p:nvSpPr>
            <p:cNvPr id="21514"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39947" name="Text Box 6"/>
            <p:cNvSpPr txBox="1">
              <a:spLocks noChangeArrowheads="1"/>
            </p:cNvSpPr>
            <p:nvPr/>
          </p:nvSpPr>
          <p:spPr bwMode="auto">
            <a:xfrm>
              <a:off x="4932" y="754"/>
              <a:ext cx="85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库存量</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cxnSp>
        <p:nvCxnSpPr>
          <p:cNvPr id="21" name="直接箭头连接符 20"/>
          <p:cNvCxnSpPr/>
          <p:nvPr/>
        </p:nvCxnSpPr>
        <p:spPr bwMode="auto">
          <a:xfrm flipV="1">
            <a:off x="2524115" y="2571750"/>
            <a:ext cx="1071563" cy="571500"/>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cxnSp>
        <p:nvCxnSpPr>
          <p:cNvPr id="22" name="直接箭头连接符 21"/>
          <p:cNvCxnSpPr/>
          <p:nvPr/>
        </p:nvCxnSpPr>
        <p:spPr bwMode="auto">
          <a:xfrm rot="10800000">
            <a:off x="5953134" y="2643188"/>
            <a:ext cx="1357321" cy="571498"/>
          </a:xfrm>
          <a:prstGeom prst="straightConnector1">
            <a:avLst/>
          </a:prstGeom>
          <a:ln w="28575">
            <a:solidFill>
              <a:schemeClr val="accent6">
                <a:lumMod val="60000"/>
                <a:lumOff val="40000"/>
              </a:schemeClr>
            </a:solidFill>
            <a:headEnd type="none" w="sm" len="sm"/>
            <a:tailEnd type="arrow"/>
          </a:ln>
        </p:spPr>
        <p:style>
          <a:lnRef idx="1">
            <a:schemeClr val="accent6"/>
          </a:lnRef>
          <a:fillRef idx="0">
            <a:schemeClr val="accent6"/>
          </a:fillRef>
          <a:effectRef idx="0">
            <a:schemeClr val="accent6"/>
          </a:effectRef>
          <a:fontRef idx="minor">
            <a:schemeClr val="tx1"/>
          </a:fontRef>
        </p:style>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blinds(horizontal)">
                                      <p:cBhvr>
                                        <p:cTn id="14" dur="500"/>
                                        <p:tgtEl>
                                          <p:spTgt spid="22"/>
                                        </p:tgtEl>
                                      </p:cBhvr>
                                    </p:animEffect>
                                  </p:childTnLst>
                                </p:cTn>
                              </p:par>
                              <p:par>
                                <p:cTn id="15" presetID="3" presetClass="entr" presetSubtype="1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par>
                          <p:cTn id="18" fill="hold">
                            <p:stCondLst>
                              <p:cond delay="1000"/>
                            </p:stCondLst>
                            <p:childTnLst>
                              <p:par>
                                <p:cTn id="19" presetID="1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lide(fromBottom)">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49513" cy="792163"/>
            <a:chOff x="4572" y="709"/>
            <a:chExt cx="1543" cy="499"/>
          </a:xfrm>
        </p:grpSpPr>
        <p:sp>
          <p:nvSpPr>
            <p:cNvPr id="22548"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40981" name="Text Box 6"/>
            <p:cNvSpPr txBox="1">
              <a:spLocks noChangeArrowheads="1"/>
            </p:cNvSpPr>
            <p:nvPr/>
          </p:nvSpPr>
          <p:spPr bwMode="auto">
            <a:xfrm>
              <a:off x="4932" y="754"/>
              <a:ext cx="85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库存量</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25" name="TextBox 24"/>
          <p:cNvSpPr txBox="1"/>
          <p:nvPr/>
        </p:nvSpPr>
        <p:spPr>
          <a:xfrm>
            <a:off x="881062" y="3563896"/>
            <a:ext cx="8643969" cy="1169551"/>
          </a:xfrm>
          <a:prstGeom prst="rect">
            <a:avLst/>
          </a:prstGeom>
          <a:noFill/>
        </p:spPr>
        <p:txBody>
          <a:bodyPr wrap="square">
            <a:spAutoFit/>
          </a:bodyPr>
          <a:lstStyle/>
          <a:p>
            <a:pPr>
              <a:lnSpc>
                <a:spcPts val="2800"/>
              </a:lnSpc>
              <a:defRPr/>
            </a:pPr>
            <a:r>
              <a:rPr lang="zh-CN" altLang="en-US" sz="2400" dirty="0">
                <a:latin typeface="仿宋_GB2312" pitchFamily="49" charset="-122"/>
                <a:ea typeface="仿宋_GB2312" pitchFamily="49" charset="-122"/>
              </a:rPr>
              <a:t> </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年初库存量：</a:t>
            </a:r>
            <a:endPar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endParaRPr>
          </a:p>
          <a:p>
            <a:pPr>
              <a:lnSpc>
                <a:spcPts val="2800"/>
              </a:lnSpc>
              <a:defRPr/>
            </a:pPr>
            <a:r>
              <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  2</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月</a:t>
            </a:r>
            <a:r>
              <a:rPr lang="zh-CN" altLang="en-US" sz="2000" b="0" dirty="0">
                <a:latin typeface="微软雅黑" panose="020B0503020204020204" pitchFamily="34" charset="-122"/>
                <a:ea typeface="微软雅黑" panose="020B0503020204020204" pitchFamily="34" charset="-122"/>
              </a:rPr>
              <a:t>月报自动提取上年</a:t>
            </a:r>
            <a:r>
              <a:rPr lang="en-US" altLang="zh-CN" sz="2000" b="0" dirty="0">
                <a:latin typeface="微软雅黑" panose="020B0503020204020204" pitchFamily="34" charset="-122"/>
                <a:ea typeface="微软雅黑" panose="020B0503020204020204" pitchFamily="34" charset="-122"/>
              </a:rPr>
              <a:t>12</a:t>
            </a:r>
            <a:r>
              <a:rPr lang="zh-CN" altLang="en-US" sz="2000" b="0" dirty="0">
                <a:latin typeface="微软雅黑" panose="020B0503020204020204" pitchFamily="34" charset="-122"/>
                <a:ea typeface="微软雅黑" panose="020B0503020204020204" pitchFamily="34" charset="-122"/>
              </a:rPr>
              <a:t>月报“期末库存量” ，</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  3</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月后</a:t>
            </a:r>
            <a:r>
              <a:rPr lang="zh-CN" altLang="en-US" sz="2000" b="0" dirty="0">
                <a:latin typeface="微软雅黑" panose="020B0503020204020204" pitchFamily="34" charset="-122"/>
                <a:ea typeface="微软雅黑" panose="020B0503020204020204" pitchFamily="34" charset="-122"/>
              </a:rPr>
              <a:t>月报自动提取上月“年初库存量”</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不</a:t>
            </a:r>
            <a:r>
              <a:rPr lang="zh-CN" altLang="en-US" sz="2000" b="0">
                <a:latin typeface="微软雅黑" panose="020B0503020204020204" pitchFamily="34" charset="-122"/>
                <a:ea typeface="微软雅黑" panose="020B0503020204020204" pitchFamily="34" charset="-122"/>
              </a:rPr>
              <a:t>应有变化但</a:t>
            </a:r>
            <a:r>
              <a:rPr lang="zh-CN" altLang="en-US" sz="2000" b="0" dirty="0">
                <a:latin typeface="微软雅黑" panose="020B0503020204020204" pitchFamily="34" charset="-122"/>
                <a:ea typeface="微软雅黑" panose="020B0503020204020204" pitchFamily="34" charset="-122"/>
              </a:rPr>
              <a:t>允许企业合理修改</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3707912"/>
            <a:ext cx="187325" cy="182563"/>
            <a:chOff x="1239" y="1515"/>
            <a:chExt cx="115" cy="115"/>
          </a:xfrm>
        </p:grpSpPr>
        <p:sp>
          <p:nvSpPr>
            <p:cNvPr id="4097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4097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2" name="TextBox 21"/>
          <p:cNvSpPr txBox="1"/>
          <p:nvPr/>
        </p:nvSpPr>
        <p:spPr>
          <a:xfrm>
            <a:off x="989012" y="5143512"/>
            <a:ext cx="8572500" cy="400110"/>
          </a:xfrm>
          <a:prstGeom prst="rect">
            <a:avLst/>
          </a:prstGeom>
          <a:noFill/>
        </p:spPr>
        <p:txBody>
          <a:bodyPr>
            <a:spAutoFit/>
          </a:bodyPr>
          <a:lstStyle/>
          <a:p>
            <a:pPr lvl="0"/>
            <a:r>
              <a:rPr lang="zh-CN" altLang="en-US" sz="2000" b="0" dirty="0">
                <a:latin typeface="微软雅黑" panose="020B0503020204020204" pitchFamily="34" charset="-122"/>
                <a:ea typeface="微软雅黑" panose="020B0503020204020204" pitchFamily="34" charset="-122"/>
              </a:rPr>
              <a:t>期末库存口径调整，年初库存</a:t>
            </a:r>
            <a:r>
              <a:rPr lang="zh-CN" altLang="en-US" sz="2000" b="0" dirty="0">
                <a:solidFill>
                  <a:srgbClr val="FF0000"/>
                </a:solidFill>
                <a:latin typeface="微软雅黑" panose="020B0503020204020204" pitchFamily="34" charset="-122"/>
                <a:ea typeface="微软雅黑" panose="020B0503020204020204" pitchFamily="34" charset="-122"/>
              </a:rPr>
              <a:t>应同口径调整</a:t>
            </a:r>
            <a:endParaRPr lang="zh-CN" altLang="en-US" sz="2000" b="0" dirty="0">
              <a:solidFill>
                <a:srgbClr val="FF0000"/>
              </a:solidFill>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04528" y="5220080"/>
            <a:ext cx="187325" cy="182563"/>
            <a:chOff x="1239" y="1515"/>
            <a:chExt cx="115" cy="115"/>
          </a:xfrm>
        </p:grpSpPr>
        <p:sp>
          <p:nvSpPr>
            <p:cNvPr id="2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6"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7" name="TextBox 26"/>
          <p:cNvSpPr txBox="1"/>
          <p:nvPr/>
        </p:nvSpPr>
        <p:spPr>
          <a:xfrm>
            <a:off x="989012" y="5600658"/>
            <a:ext cx="8572500" cy="400110"/>
          </a:xfrm>
          <a:prstGeom prst="rect">
            <a:avLst/>
          </a:prstGeom>
          <a:noFill/>
        </p:spPr>
        <p:txBody>
          <a:bodyPr>
            <a:spAutoFit/>
          </a:bodyPr>
          <a:lstStyle/>
          <a:p>
            <a:r>
              <a:rPr lang="zh-CN" altLang="en-US" sz="2000" b="0" dirty="0">
                <a:latin typeface="微软雅黑" panose="020B0503020204020204" pitchFamily="34" charset="-122"/>
                <a:ea typeface="微软雅黑" panose="020B0503020204020204" pitchFamily="34" charset="-122"/>
              </a:rPr>
              <a:t>如果未发生填报口径的变化，年初库存不能随意调整</a:t>
            </a:r>
            <a:endParaRPr lang="zh-CN" altLang="en-US" sz="2000" b="0" dirty="0">
              <a:latin typeface="微软雅黑" panose="020B0503020204020204" pitchFamily="34" charset="-122"/>
              <a:ea typeface="微软雅黑" panose="020B0503020204020204" pitchFamily="34" charset="-122"/>
            </a:endParaRPr>
          </a:p>
        </p:txBody>
      </p:sp>
      <p:sp>
        <p:nvSpPr>
          <p:cNvPr id="19" name="TextBox 18"/>
          <p:cNvSpPr txBox="1">
            <a:spLocks noChangeArrowheads="1"/>
          </p:cNvSpPr>
          <p:nvPr/>
        </p:nvSpPr>
        <p:spPr bwMode="auto">
          <a:xfrm>
            <a:off x="881063" y="1928802"/>
            <a:ext cx="8572500" cy="1400383"/>
          </a:xfrm>
          <a:prstGeom prst="rect">
            <a:avLst/>
          </a:prstGeom>
          <a:noFill/>
          <a:ln w="9525">
            <a:noFill/>
            <a:miter lim="800000"/>
          </a:ln>
        </p:spPr>
        <p:txBody>
          <a:bodyPr>
            <a:spAutoFit/>
          </a:bodyPr>
          <a:lstStyle/>
          <a:p>
            <a:pPr>
              <a:lnSpc>
                <a:spcPts val="2800"/>
              </a:lnSpc>
              <a:spcAft>
                <a:spcPts val="1800"/>
              </a:spcAft>
              <a:defRPr/>
            </a:pPr>
            <a:r>
              <a:rPr lang="en-US" altLang="zh-CN" sz="2800" dirty="0">
                <a:solidFill>
                  <a:srgbClr val="0000FF"/>
                </a:solidFill>
                <a:latin typeface="楷体_GB2312" pitchFamily="49" charset="-122"/>
                <a:ea typeface="楷体_GB2312" pitchFamily="49" charset="-122"/>
              </a:rPr>
              <a:t> </a:t>
            </a:r>
            <a:r>
              <a:rPr lang="en-US" altLang="zh-CN" sz="2000" b="0" dirty="0">
                <a:latin typeface="微软雅黑" panose="020B0503020204020204" pitchFamily="34" charset="-122"/>
                <a:ea typeface="微软雅黑" panose="020B0503020204020204" pitchFamily="34" charset="-122"/>
              </a:rPr>
              <a:t>205-1</a:t>
            </a:r>
            <a:r>
              <a:rPr lang="zh-CN" altLang="en-US" sz="2000" b="0" dirty="0">
                <a:latin typeface="微软雅黑" panose="020B0503020204020204" pitchFamily="34" charset="-122"/>
                <a:ea typeface="微软雅黑" panose="020B0503020204020204" pitchFamily="34" charset="-122"/>
              </a:rPr>
              <a:t>表库存量遵循时点原则、实际数量原则、使用权原则</a:t>
            </a:r>
            <a:endParaRPr lang="en-US" altLang="zh-CN" sz="2000" b="0" dirty="0">
              <a:latin typeface="微软雅黑" panose="020B0503020204020204" pitchFamily="34" charset="-122"/>
              <a:ea typeface="微软雅黑" panose="020B0503020204020204" pitchFamily="34" charset="-122"/>
            </a:endParaRPr>
          </a:p>
          <a:p>
            <a:pPr>
              <a:lnSpc>
                <a:spcPts val="2800"/>
              </a:lnSpc>
              <a:spcAft>
                <a:spcPts val="1800"/>
              </a:spcAft>
              <a:defRPr/>
            </a:pPr>
            <a:r>
              <a:rPr lang="zh-CN" altLang="en-US" sz="2000" b="0" dirty="0">
                <a:latin typeface="微软雅黑" panose="020B0503020204020204" pitchFamily="34" charset="-122"/>
                <a:ea typeface="微软雅黑" panose="020B0503020204020204" pitchFamily="34" charset="-122"/>
              </a:rPr>
              <a:t>    指</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能源使用企业（单位）在报告期的</a:t>
            </a:r>
            <a:r>
              <a:rPr lang="zh-CN" altLang="en-US" sz="2000" b="0" dirty="0">
                <a:solidFill>
                  <a:srgbClr val="FF0000"/>
                </a:solidFill>
                <a:latin typeface="微软雅黑" panose="020B0503020204020204" pitchFamily="34" charset="-122"/>
                <a:ea typeface="微软雅黑" panose="020B0503020204020204" pitchFamily="34" charset="-122"/>
                <a:sym typeface="黑体" panose="02010609060101010101" pitchFamily="2" charset="-122"/>
              </a:rPr>
              <a:t>某时点</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所拥有的、用于企业（单位）消费的或</a:t>
            </a:r>
            <a:r>
              <a:rPr lang="zh-CN" altLang="en-US" sz="2000" b="0" dirty="0">
                <a:solidFill>
                  <a:srgbClr val="FF4747"/>
                </a:solidFill>
                <a:latin typeface="微软雅黑" panose="020B0503020204020204" pitchFamily="34" charset="-122"/>
                <a:ea typeface="微软雅黑" panose="020B0503020204020204" pitchFamily="34" charset="-122"/>
                <a:sym typeface="黑体" panose="02010609060101010101" pitchFamily="2" charset="-122"/>
              </a:rPr>
              <a:t>转卖的</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各种能源的实际库存量。</a:t>
            </a:r>
            <a:endParaRPr lang="zh-CN" altLang="en-US" sz="2000" b="0" dirty="0">
              <a:latin typeface="微软雅黑" panose="020B0503020204020204" pitchFamily="34" charset="-122"/>
              <a:ea typeface="微软雅黑" panose="020B0503020204020204" pitchFamily="34" charset="-122"/>
            </a:endParaRPr>
          </a:p>
        </p:txBody>
      </p:sp>
      <p:grpSp>
        <p:nvGrpSpPr>
          <p:cNvPr id="7" name="Group 47"/>
          <p:cNvGrpSpPr/>
          <p:nvPr/>
        </p:nvGrpSpPr>
        <p:grpSpPr bwMode="auto">
          <a:xfrm>
            <a:off x="738188" y="2071687"/>
            <a:ext cx="187325" cy="182563"/>
            <a:chOff x="1239" y="1515"/>
            <a:chExt cx="115" cy="115"/>
          </a:xfrm>
        </p:grpSpPr>
        <p:sp>
          <p:nvSpPr>
            <p:cNvPr id="2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8"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strVal val="#ppt_h"/>
                                          </p:val>
                                        </p:tav>
                                        <p:tav tm="100000">
                                          <p:val>
                                            <p:strVal val="#ppt_h"/>
                                          </p:val>
                                        </p:tav>
                                      </p:tavLst>
                                    </p:anim>
                                  </p:childTnLst>
                                </p:cTn>
                              </p:par>
                              <p:par>
                                <p:cTn id="19" presetID="17" presetClass="entr" presetSubtype="1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7"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49513" cy="792163"/>
            <a:chOff x="4572" y="709"/>
            <a:chExt cx="1543" cy="499"/>
          </a:xfrm>
        </p:grpSpPr>
        <p:sp>
          <p:nvSpPr>
            <p:cNvPr id="22548"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40981" name="Text Box 6"/>
            <p:cNvSpPr txBox="1">
              <a:spLocks noChangeArrowheads="1"/>
            </p:cNvSpPr>
            <p:nvPr/>
          </p:nvSpPr>
          <p:spPr bwMode="auto">
            <a:xfrm>
              <a:off x="4932" y="754"/>
              <a:ext cx="85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库存量</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18" name="TextBox 17"/>
          <p:cNvSpPr txBox="1"/>
          <p:nvPr/>
        </p:nvSpPr>
        <p:spPr>
          <a:xfrm>
            <a:off x="881063" y="2071678"/>
            <a:ext cx="8572500" cy="935641"/>
          </a:xfrm>
          <a:prstGeom prst="rect">
            <a:avLst/>
          </a:prstGeom>
          <a:noFill/>
        </p:spPr>
        <p:txBody>
          <a:bodyPr>
            <a:spAutoFit/>
          </a:bodyPr>
          <a:lstStyle/>
          <a:p>
            <a:pPr>
              <a:lnSpc>
                <a:spcPts val="2800"/>
              </a:lnSpc>
              <a:spcAft>
                <a:spcPts val="1200"/>
              </a:spcAft>
              <a:defRPr/>
            </a:pPr>
            <a:r>
              <a:rPr lang="zh-CN" altLang="en-US" sz="2000" b="0" dirty="0">
                <a:latin typeface="微软雅黑" panose="020B0503020204020204" pitchFamily="34" charset="-122"/>
                <a:ea typeface="微软雅黑" panose="020B0503020204020204" pitchFamily="34" charset="-122"/>
              </a:rPr>
              <a:t> 对于需要填报</a:t>
            </a:r>
            <a:r>
              <a:rPr lang="en-US" altLang="zh-CN" sz="2000" b="0" dirty="0">
                <a:latin typeface="微软雅黑" panose="020B0503020204020204" pitchFamily="34" charset="-122"/>
                <a:ea typeface="微软雅黑" panose="020B0503020204020204" pitchFamily="34" charset="-122"/>
              </a:rPr>
              <a:t>205-6</a:t>
            </a:r>
            <a:r>
              <a:rPr lang="zh-CN" altLang="en-US" sz="2000" b="0" dirty="0">
                <a:latin typeface="微软雅黑" panose="020B0503020204020204" pitchFamily="34" charset="-122"/>
                <a:ea typeface="微软雅黑" panose="020B0503020204020204" pitchFamily="34" charset="-122"/>
              </a:rPr>
              <a:t>表的企业</a:t>
            </a:r>
            <a:endParaRPr lang="en-US" altLang="zh-CN" sz="2000" b="0" dirty="0">
              <a:latin typeface="微软雅黑" panose="020B0503020204020204" pitchFamily="34" charset="-122"/>
              <a:ea typeface="微软雅黑" panose="020B0503020204020204" pitchFamily="34" charset="-122"/>
            </a:endParaRPr>
          </a:p>
          <a:p>
            <a:pPr>
              <a:lnSpc>
                <a:spcPts val="2800"/>
              </a:lnSpc>
              <a:spcAft>
                <a:spcPts val="1200"/>
              </a:spcAft>
              <a:defRPr/>
            </a:pPr>
            <a:r>
              <a:rPr lang="zh-CN" altLang="en-US" sz="2000" b="0" dirty="0">
                <a:latin typeface="微软雅黑" panose="020B0503020204020204" pitchFamily="34" charset="-122"/>
                <a:ea typeface="微软雅黑" panose="020B0503020204020204" pitchFamily="34" charset="-122"/>
              </a:rPr>
              <a:t>注意区别：</a:t>
            </a:r>
            <a:r>
              <a:rPr lang="en-US" altLang="zh-CN" sz="2000" b="0" dirty="0">
                <a:latin typeface="微软雅黑" panose="020B0503020204020204" pitchFamily="34" charset="-122"/>
                <a:ea typeface="微软雅黑" panose="020B0503020204020204" pitchFamily="34" charset="-122"/>
              </a:rPr>
              <a:t>205-1</a:t>
            </a:r>
            <a:r>
              <a:rPr lang="zh-CN" altLang="en-US" sz="2000" b="0" dirty="0">
                <a:latin typeface="微软雅黑" panose="020B0503020204020204" pitchFamily="34" charset="-122"/>
                <a:ea typeface="微软雅黑" panose="020B0503020204020204" pitchFamily="34" charset="-122"/>
              </a:rPr>
              <a:t>表库存量与</a:t>
            </a:r>
            <a:r>
              <a:rPr lang="en-US" altLang="zh-CN" sz="2000" b="0" dirty="0">
                <a:latin typeface="微软雅黑" panose="020B0503020204020204" pitchFamily="34" charset="-122"/>
                <a:ea typeface="微软雅黑" panose="020B0503020204020204" pitchFamily="34" charset="-122"/>
              </a:rPr>
              <a:t>205-6</a:t>
            </a:r>
            <a:r>
              <a:rPr lang="zh-CN" altLang="en-US" sz="2000" b="0" dirty="0">
                <a:latin typeface="微软雅黑" panose="020B0503020204020204" pitchFamily="34" charset="-122"/>
                <a:ea typeface="微软雅黑" panose="020B0503020204020204" pitchFamily="34" charset="-122"/>
              </a:rPr>
              <a:t>表产成品库存量</a:t>
            </a:r>
            <a:endPar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grpSp>
        <p:nvGrpSpPr>
          <p:cNvPr id="7" name="Group 47"/>
          <p:cNvGrpSpPr/>
          <p:nvPr/>
        </p:nvGrpSpPr>
        <p:grpSpPr bwMode="auto">
          <a:xfrm>
            <a:off x="738188" y="2183158"/>
            <a:ext cx="187325" cy="182563"/>
            <a:chOff x="1239" y="1515"/>
            <a:chExt cx="115" cy="115"/>
          </a:xfrm>
        </p:grpSpPr>
        <p:sp>
          <p:nvSpPr>
            <p:cNvPr id="4097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4097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9" name="TextBox 18"/>
          <p:cNvSpPr txBox="1"/>
          <p:nvPr/>
        </p:nvSpPr>
        <p:spPr>
          <a:xfrm>
            <a:off x="5816600" y="3349328"/>
            <a:ext cx="3273425" cy="1569660"/>
          </a:xfrm>
          <a:prstGeom prst="rect">
            <a:avLst/>
          </a:prstGeom>
          <a:noFill/>
        </p:spPr>
        <p:txBody>
          <a:bodyPr>
            <a:spAutoFit/>
          </a:bodyPr>
          <a:lstStyle/>
          <a:p>
            <a:pPr marL="0" lvl="1" defTabSz="889000">
              <a:lnSpc>
                <a:spcPts val="2800"/>
              </a:lnSpc>
              <a:spcAft>
                <a:spcPct val="15000"/>
              </a:spcAft>
              <a:defRPr/>
            </a:pPr>
            <a:r>
              <a:rPr lang="zh-CN" altLang="zh-CN"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205-6</a:t>
            </a:r>
            <a:r>
              <a:rPr lang="zh-CN" altLang="zh-CN" sz="2000" b="0" dirty="0">
                <a:latin typeface="微软雅黑" panose="020B0503020204020204" pitchFamily="34" charset="-122"/>
                <a:ea typeface="微软雅黑" panose="020B0503020204020204" pitchFamily="34" charset="-122"/>
              </a:rPr>
              <a:t>表</a:t>
            </a:r>
            <a:r>
              <a:rPr lang="zh-CN" altLang="en-US" sz="2000" b="0" dirty="0">
                <a:latin typeface="微软雅黑" panose="020B0503020204020204" pitchFamily="34" charset="-122"/>
                <a:ea typeface="微软雅黑" panose="020B0503020204020204" pitchFamily="34" charset="-122"/>
              </a:rPr>
              <a:t>产成品</a:t>
            </a:r>
            <a:r>
              <a:rPr lang="zh-CN" altLang="zh-CN" sz="2000" b="0" dirty="0">
                <a:latin typeface="微软雅黑" panose="020B0503020204020204" pitchFamily="34" charset="-122"/>
                <a:ea typeface="微软雅黑" panose="020B0503020204020204" pitchFamily="34" charset="-122"/>
              </a:rPr>
              <a:t>库存量】</a:t>
            </a:r>
            <a:endParaRPr lang="zh-CN" altLang="zh-CN" sz="2000" b="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lvl="1" defTabSz="889000">
              <a:lnSpc>
                <a:spcPts val="2800"/>
              </a:lnSpc>
              <a:spcAft>
                <a:spcPct val="15000"/>
              </a:spcAft>
              <a:defRPr/>
            </a:pPr>
            <a:r>
              <a:rPr lang="zh-CN" altLang="en-US" sz="2000" b="0" dirty="0">
                <a:latin typeface="微软雅黑" panose="020B0503020204020204" pitchFamily="34" charset="-122"/>
                <a:ea typeface="微软雅黑" panose="020B0503020204020204" pitchFamily="34" charset="-122"/>
              </a:rPr>
              <a:t>生产后用于销售但尚未销售的能源库存</a:t>
            </a:r>
            <a:endParaRPr lang="zh-CN" altLang="en-US" sz="2000" b="0" dirty="0">
              <a:latin typeface="微软雅黑" panose="020B0503020204020204" pitchFamily="34" charset="-122"/>
              <a:ea typeface="微软雅黑" panose="020B0503020204020204" pitchFamily="34" charset="-122"/>
            </a:endParaRPr>
          </a:p>
          <a:p>
            <a:pPr>
              <a:defRPr/>
            </a:pPr>
            <a:endParaRPr lang="zh-CN" altLang="en-US" sz="2000" b="0" dirty="0">
              <a:latin typeface="微软雅黑" panose="020B0503020204020204" pitchFamily="34" charset="-122"/>
              <a:ea typeface="微软雅黑" panose="020B0503020204020204" pitchFamily="34" charset="-122"/>
            </a:endParaRPr>
          </a:p>
        </p:txBody>
      </p:sp>
      <p:sp>
        <p:nvSpPr>
          <p:cNvPr id="20" name="TextBox 19"/>
          <p:cNvSpPr txBox="1"/>
          <p:nvPr/>
        </p:nvSpPr>
        <p:spPr>
          <a:xfrm>
            <a:off x="849313" y="3298528"/>
            <a:ext cx="4532315" cy="1887696"/>
          </a:xfrm>
          <a:prstGeom prst="rect">
            <a:avLst/>
          </a:prstGeom>
          <a:noFill/>
        </p:spPr>
        <p:txBody>
          <a:bodyPr wrap="square">
            <a:spAutoFit/>
          </a:bodyPr>
          <a:lstStyle/>
          <a:p>
            <a:pPr>
              <a:lnSpc>
                <a:spcPts val="2800"/>
              </a:lnSpc>
              <a:defRPr/>
            </a:pPr>
            <a:r>
              <a:rPr lang="zh-CN" altLang="zh-CN"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205-1</a:t>
            </a:r>
            <a:r>
              <a:rPr lang="zh-CN" altLang="zh-CN" sz="2000" b="0" dirty="0">
                <a:latin typeface="微软雅黑" panose="020B0503020204020204" pitchFamily="34" charset="-122"/>
                <a:ea typeface="微软雅黑" panose="020B0503020204020204" pitchFamily="34" charset="-122"/>
              </a:rPr>
              <a:t>表库存量】</a:t>
            </a:r>
            <a:endParaRPr lang="zh-CN" altLang="en-US" sz="2000" b="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主要包括三部分内容：</a:t>
            </a:r>
            <a:endParaRPr lang="zh-CN" altLang="en-US" sz="2000" b="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①购进后用于消费的能源库存</a:t>
            </a:r>
            <a:endParaRPr lang="zh-CN" altLang="en-US" sz="2000" b="0" dirty="0">
              <a:latin typeface="微软雅黑" panose="020B0503020204020204" pitchFamily="34" charset="-122"/>
              <a:ea typeface="微软雅黑" panose="020B0503020204020204" pitchFamily="34"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②购进后用于销售的能源库存</a:t>
            </a:r>
            <a:endParaRPr lang="zh-CN" altLang="en-US" sz="2000" b="0" dirty="0">
              <a:latin typeface="微软雅黑" panose="020B0503020204020204" pitchFamily="34" charset="-122"/>
              <a:ea typeface="微软雅黑" panose="020B0503020204020204" pitchFamily="34"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③自己生产后用于自己消费的能源库存</a:t>
            </a:r>
            <a:endParaRPr lang="zh-CN" altLang="en-US" sz="2000" b="0" dirty="0">
              <a:latin typeface="微软雅黑" panose="020B0503020204020204" pitchFamily="34" charset="-122"/>
              <a:ea typeface="微软雅黑" panose="020B0503020204020204" pitchFamily="34" charset="-122"/>
            </a:endParaRPr>
          </a:p>
        </p:txBody>
      </p:sp>
      <p:sp>
        <p:nvSpPr>
          <p:cNvPr id="22" name="TextBox 21"/>
          <p:cNvSpPr txBox="1"/>
          <p:nvPr/>
        </p:nvSpPr>
        <p:spPr>
          <a:xfrm>
            <a:off x="952532" y="5335048"/>
            <a:ext cx="8572500" cy="451406"/>
          </a:xfrm>
          <a:prstGeom prst="rect">
            <a:avLst/>
          </a:prstGeom>
          <a:noFill/>
        </p:spPr>
        <p:txBody>
          <a:bodyPr>
            <a:spAutoFit/>
          </a:bodyPr>
          <a:lstStyle/>
          <a:p>
            <a:pPr>
              <a:lnSpc>
                <a:spcPts val="2800"/>
              </a:lnSpc>
              <a:spcAft>
                <a:spcPts val="1200"/>
              </a:spcAft>
              <a:defRPr/>
            </a:pPr>
            <a:r>
              <a:rPr lang="zh-CN" altLang="en-US" sz="2000" b="0" dirty="0">
                <a:latin typeface="微软雅黑" panose="020B0503020204020204" pitchFamily="34" charset="-122"/>
                <a:ea typeface="微软雅黑" panose="020B0503020204020204" pitchFamily="34" charset="-122"/>
              </a:rPr>
              <a:t>扣除</a:t>
            </a:r>
            <a:r>
              <a:rPr lang="en-US" altLang="zh-CN" sz="2000" b="0" dirty="0">
                <a:latin typeface="微软雅黑" panose="020B0503020204020204" pitchFamily="34" charset="-122"/>
                <a:ea typeface="微软雅黑" panose="020B0503020204020204" pitchFamily="34" charset="-122"/>
              </a:rPr>
              <a:t>205-6</a:t>
            </a:r>
            <a:r>
              <a:rPr lang="zh-CN" altLang="en-US" sz="2000" b="0" dirty="0">
                <a:latin typeface="微软雅黑" panose="020B0503020204020204" pitchFamily="34" charset="-122"/>
                <a:ea typeface="微软雅黑" panose="020B0503020204020204" pitchFamily="34" charset="-122"/>
              </a:rPr>
              <a:t>表</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产成品库存外，</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sym typeface="黑体" panose="02010609060101010101" pitchFamily="2" charset="-122"/>
              </a:rPr>
              <a:t>其余库存均</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填报在</a:t>
            </a:r>
            <a:r>
              <a:rPr lang="en-US" altLang="en-US" sz="2000" b="0" dirty="0">
                <a:latin typeface="微软雅黑" panose="020B0503020204020204" pitchFamily="34" charset="-122"/>
                <a:ea typeface="微软雅黑" panose="020B0503020204020204" pitchFamily="34" charset="-122"/>
                <a:sym typeface="黑体" panose="02010609060101010101" pitchFamily="2" charset="-122"/>
              </a:rPr>
              <a:t>205-1</a:t>
            </a:r>
            <a:r>
              <a:rPr lang="zh-CN" altLang="en-US" sz="2000" b="0" dirty="0">
                <a:latin typeface="微软雅黑" panose="020B0503020204020204" pitchFamily="34" charset="-122"/>
                <a:ea typeface="微软雅黑" panose="020B0503020204020204" pitchFamily="34" charset="-122"/>
                <a:sym typeface="黑体" panose="02010609060101010101" pitchFamily="2" charset="-122"/>
              </a:rPr>
              <a:t>表库存量中</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p:txBody>
      </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par>
                                <p:cTn id="9" presetID="3"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par>
                                <p:cTn id="12" presetID="17" presetClass="entr" presetSubtype="1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1" y="3465004"/>
            <a:ext cx="2340565" cy="0"/>
          </a:xfrm>
          <a:prstGeom prst="line">
            <a:avLst/>
          </a:prstGeom>
          <a:ln w="28575">
            <a:solidFill>
              <a:srgbClr val="48447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8229790" y="3429000"/>
            <a:ext cx="1676210" cy="0"/>
          </a:xfrm>
          <a:prstGeom prst="line">
            <a:avLst/>
          </a:prstGeom>
          <a:ln w="28575">
            <a:solidFill>
              <a:srgbClr val="484476"/>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2670949" y="2780928"/>
            <a:ext cx="5500327" cy="1368152"/>
          </a:xfrm>
          <a:prstGeom prst="rect">
            <a:avLst/>
          </a:prstGeom>
          <a:noFill/>
          <a:ln>
            <a:solidFill>
              <a:srgbClr val="4844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734723" y="2420888"/>
            <a:ext cx="1696909" cy="2016224"/>
          </a:xfrm>
          <a:prstGeom prst="rect">
            <a:avLst/>
          </a:prstGeom>
          <a:solidFill>
            <a:srgbClr val="484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2027294" y="2996953"/>
            <a:ext cx="1091828" cy="1015663"/>
          </a:xfrm>
          <a:prstGeom prst="rect">
            <a:avLst/>
          </a:prstGeom>
        </p:spPr>
        <p:txBody>
          <a:bodyPr vert="horz" wrap="square">
            <a:spAutoFit/>
          </a:bodyPr>
          <a:lstStyle/>
          <a:p>
            <a:pPr algn="ctr"/>
            <a:r>
              <a:rPr lang="en-US" altLang="zh-CN" sz="6000" b="1" spc="-150" dirty="0" smtClean="0">
                <a:solidFill>
                  <a:schemeClr val="bg1"/>
                </a:solidFill>
                <a:latin typeface="微软雅黑" panose="020B0503020204020204" pitchFamily="34" charset="-122"/>
                <a:ea typeface="微软雅黑" panose="020B0503020204020204" pitchFamily="34" charset="-122"/>
                <a:cs typeface="Andalus" panose="02020603050405020304" pitchFamily="18" charset="-78"/>
              </a:rPr>
              <a:t>01</a:t>
            </a:r>
            <a:endParaRPr lang="en-US" altLang="zh-CN" sz="6000" b="1" spc="-150" dirty="0">
              <a:solidFill>
                <a:schemeClr val="bg1"/>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59" name="矩形 259"/>
          <p:cNvSpPr>
            <a:spLocks noChangeArrowheads="1"/>
          </p:cNvSpPr>
          <p:nvPr/>
        </p:nvSpPr>
        <p:spPr bwMode="auto">
          <a:xfrm>
            <a:off x="3595678" y="3143248"/>
            <a:ext cx="42715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600" cap="all" dirty="0">
                <a:solidFill>
                  <a:srgbClr val="484476"/>
                </a:solidFill>
                <a:cs typeface="Arial" panose="020B0604020202020204" pitchFamily="34" charset="0"/>
              </a:rPr>
              <a:t>报表要求</a:t>
            </a:r>
            <a:endParaRPr lang="zh-CN" altLang="en-US" sz="3600" b="1" cap="all" dirty="0">
              <a:solidFill>
                <a:srgbClr val="484476"/>
              </a:solidFill>
              <a:cs typeface="Arial" panose="020B0604020202020204" pitchFamily="34" charset="0"/>
            </a:endParaRPr>
          </a:p>
        </p:txBody>
      </p:sp>
    </p:spTree>
  </p:cSld>
  <p:clrMapOvr>
    <a:masterClrMapping/>
  </p:clrMapOvr>
  <p:transition spd="med" advTm="3000">
    <p:pull/>
  </p:transition>
  <p:timing>
    <p:tnLst>
      <p:par>
        <p:cTn id="1" dur="indefinite" restart="never" nodeType="tmRoot"/>
      </p:par>
    </p:tnLst>
    <p:bldLst>
      <p:bldP spid="58" grpId="0"/>
      <p:bldP spid="58" grpId="1"/>
      <p:bldP spid="58" grpId="2"/>
      <p:bldP spid="58" grpId="3"/>
      <p:bldP spid="58" grpId="4"/>
      <p:bldP spid="58" grpId="5"/>
      <p:bldP spid="58" grpId="6"/>
      <p:bldP spid="58" grpId="7"/>
      <p:bldP spid="58" grpId="8"/>
      <p:bldP spid="58" grpId="9"/>
      <p:bldP spid="58" grpId="10"/>
      <p:bldP spid="58" grpId="11"/>
      <p:bldP spid="58" grpId="12"/>
      <p:bldP spid="58" grpId="13"/>
      <p:bldP spid="58" grpId="14"/>
      <p:bldP spid="58" grpId="15"/>
      <p:bldP spid="58" grpId="16"/>
      <p:bldP spid="58" grpId="17"/>
      <p:bldP spid="58" grpId="18"/>
      <p:bldP spid="58" grpId="19"/>
      <p:bldP spid="58" grpId="20"/>
      <p:bldP spid="58" grpId="21"/>
      <p:bldP spid="58" grpId="22"/>
      <p:bldP spid="58" grpId="23"/>
      <p:bldP spid="58" grpId="24"/>
      <p:bldP spid="58" grpId="25"/>
      <p:bldP spid="58" grpId="26"/>
      <p:bldP spid="58" grpId="27"/>
      <p:bldP spid="58" grpId="28"/>
      <p:bldP spid="58" grpId="29"/>
      <p:bldP spid="58" grpId="30"/>
      <p:bldP spid="58" grpId="31"/>
      <p:bldP spid="58" grpId="32"/>
      <p:bldP spid="58" grpId="33"/>
      <p:bldP spid="58" grpId="34"/>
      <p:bldP spid="58" grpId="35"/>
      <p:bldP spid="58" grpId="36"/>
      <p:bldP spid="58" grpId="37"/>
      <p:bldP spid="58" grpId="38"/>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41991" name="Group 12"/>
          <p:cNvGrpSpPr/>
          <p:nvPr/>
        </p:nvGrpSpPr>
        <p:grpSpPr bwMode="auto">
          <a:xfrm>
            <a:off x="381000" y="1143000"/>
            <a:ext cx="2449513" cy="792163"/>
            <a:chOff x="4572" y="709"/>
            <a:chExt cx="1543" cy="499"/>
          </a:xfrm>
        </p:grpSpPr>
        <p:sp>
          <p:nvSpPr>
            <p:cNvPr id="23564"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41997" name="Text Box 6"/>
            <p:cNvSpPr txBox="1">
              <a:spLocks noChangeArrowheads="1"/>
            </p:cNvSpPr>
            <p:nvPr/>
          </p:nvSpPr>
          <p:spPr bwMode="auto">
            <a:xfrm>
              <a:off x="4932" y="754"/>
              <a:ext cx="85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库存量</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29" name="TextBox 28"/>
          <p:cNvSpPr txBox="1"/>
          <p:nvPr/>
        </p:nvSpPr>
        <p:spPr>
          <a:xfrm>
            <a:off x="666720" y="2071678"/>
            <a:ext cx="8715407" cy="4401205"/>
          </a:xfrm>
          <a:prstGeom prst="rect">
            <a:avLst/>
          </a:prstGeom>
          <a:noFill/>
        </p:spPr>
        <p:txBody>
          <a:bodyPr wrap="square">
            <a:spAutoFit/>
          </a:bodyPr>
          <a:lstStyle/>
          <a:p>
            <a:pPr>
              <a:lnSpc>
                <a:spcPts val="2800"/>
              </a:lnSpc>
              <a:defRPr/>
            </a:pPr>
            <a:r>
              <a:rPr lang="zh-CN" altLang="en-US" sz="2400" dirty="0">
                <a:solidFill>
                  <a:schemeClr val="accent2">
                    <a:lumMod val="60000"/>
                    <a:lumOff val="40000"/>
                  </a:schemeClr>
                </a:solidFill>
                <a:latin typeface="仿宋_GB2312" pitchFamily="49" charset="-122"/>
                <a:ea typeface="仿宋_GB2312" pitchFamily="49" charset="-122"/>
              </a:rPr>
              <a:t> </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注意：</a:t>
            </a:r>
            <a:endPar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endParaRPr>
          </a:p>
          <a:p>
            <a:pPr>
              <a:lnSpc>
                <a:spcPts val="2800"/>
              </a:lnSpc>
              <a:defRPr/>
            </a:pPr>
            <a:r>
              <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    </a:t>
            </a:r>
            <a:r>
              <a:rPr lang="en-US" altLang="zh-CN" sz="2000" b="0" dirty="0" smtClean="0">
                <a:solidFill>
                  <a:schemeClr val="accent2">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000" b="0" dirty="0" smtClean="0">
                <a:latin typeface="微软雅黑" panose="020B0503020204020204" pitchFamily="34" charset="-122"/>
                <a:ea typeface="微软雅黑" panose="020B0503020204020204" pitchFamily="34" charset="-122"/>
                <a:sym typeface="Arial" panose="020B0604020202020204" pitchFamily="34" charset="0"/>
              </a:rPr>
              <a:t>焦炉煤气</a:t>
            </a:r>
            <a:r>
              <a:rPr lang="zh-CN" altLang="en-US" sz="2000" b="0" dirty="0">
                <a:latin typeface="微软雅黑" panose="020B0503020204020204" pitchFamily="34" charset="-122"/>
                <a:ea typeface="微软雅黑" panose="020B0503020204020204" pitchFamily="34" charset="-122"/>
                <a:sym typeface="Arial" panose="020B0604020202020204" pitchFamily="34" charset="0"/>
              </a:rPr>
              <a:t>、高炉煤气、转炉煤气、发生炉煤气、</a:t>
            </a:r>
            <a:r>
              <a:rPr lang="zh-CN" altLang="en-US" sz="2000" b="0" dirty="0">
                <a:latin typeface="微软雅黑" panose="020B0503020204020204" pitchFamily="34" charset="-122"/>
                <a:ea typeface="微软雅黑" panose="020B0503020204020204" pitchFamily="34" charset="-122"/>
              </a:rPr>
              <a:t>煤层气、炼厂干气、热力、电力、余热余压等</a:t>
            </a:r>
            <a:r>
              <a:rPr lang="zh-CN" altLang="en-US" sz="2000" b="0" dirty="0">
                <a:solidFill>
                  <a:srgbClr val="FF0000"/>
                </a:solidFill>
                <a:latin typeface="微软雅黑" panose="020B0503020204020204" pitchFamily="34" charset="-122"/>
                <a:ea typeface="微软雅黑" panose="020B0503020204020204" pitchFamily="34" charset="-122"/>
              </a:rPr>
              <a:t>不填报</a:t>
            </a:r>
            <a:r>
              <a:rPr lang="zh-CN" altLang="en-US" sz="2000" b="0" dirty="0">
                <a:latin typeface="微软雅黑" panose="020B0503020204020204" pitchFamily="34" charset="-122"/>
                <a:ea typeface="微软雅黑" panose="020B0503020204020204" pitchFamily="34" charset="-122"/>
              </a:rPr>
              <a:t>库存量</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r>
              <a:rPr lang="en-US" altLang="zh-CN" sz="2000" b="0" dirty="0">
                <a:latin typeface="微软雅黑" panose="020B0503020204020204" pitchFamily="34" charset="-122"/>
                <a:ea typeface="微软雅黑" panose="020B0503020204020204" pitchFamily="34" charset="-122"/>
              </a:rPr>
              <a:t>   </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r>
              <a:rPr lang="zh-CN" altLang="en-US" sz="2000" b="0" dirty="0" smtClean="0">
                <a:latin typeface="微软雅黑" panose="020B0503020204020204" pitchFamily="34" charset="-122"/>
                <a:ea typeface="微软雅黑" panose="020B0503020204020204" pitchFamily="34" charset="-122"/>
              </a:rPr>
              <a:t>       </a:t>
            </a:r>
            <a:r>
              <a:rPr lang="zh-CN" altLang="en-US" sz="2000" b="0" dirty="0" smtClean="0">
                <a:solidFill>
                  <a:srgbClr val="FF0000"/>
                </a:solidFill>
                <a:latin typeface="微软雅黑" panose="020B0503020204020204" pitchFamily="34" charset="-122"/>
                <a:ea typeface="微软雅黑" panose="020B0503020204020204" pitchFamily="34" charset="-122"/>
              </a:rPr>
              <a:t>预付费购买</a:t>
            </a:r>
            <a:r>
              <a:rPr lang="zh-CN" altLang="en-US" sz="2000" b="0" dirty="0" smtClean="0">
                <a:latin typeface="微软雅黑" panose="020B0503020204020204" pitchFamily="34" charset="-122"/>
                <a:ea typeface="微软雅黑" panose="020B0503020204020204" pitchFamily="34" charset="-122"/>
              </a:rPr>
              <a:t>能源购买</a:t>
            </a:r>
            <a:r>
              <a:rPr lang="zh-CN" altLang="en-US" sz="2000" b="0" dirty="0">
                <a:latin typeface="微软雅黑" panose="020B0503020204020204" pitchFamily="34" charset="-122"/>
                <a:ea typeface="微软雅黑" panose="020B0503020204020204" pitchFamily="34" charset="-122"/>
              </a:rPr>
              <a:t>能源（电力、热力、天然气、汽油、柴油等）的卡内余额</a:t>
            </a:r>
            <a:r>
              <a:rPr lang="zh-CN" altLang="en-US" sz="2000" b="0" dirty="0">
                <a:solidFill>
                  <a:srgbClr val="FF0000"/>
                </a:solidFill>
                <a:latin typeface="微软雅黑" panose="020B0503020204020204" pitchFamily="34" charset="-122"/>
                <a:ea typeface="微软雅黑" panose="020B0503020204020204" pitchFamily="34" charset="-122"/>
              </a:rPr>
              <a:t>不计入</a:t>
            </a:r>
            <a:r>
              <a:rPr lang="zh-CN" altLang="en-US" sz="2000" b="0" dirty="0">
                <a:latin typeface="微软雅黑" panose="020B0503020204020204" pitchFamily="34" charset="-122"/>
                <a:ea typeface="微软雅黑" panose="020B0503020204020204" pitchFamily="34" charset="-122"/>
              </a:rPr>
              <a:t>库存量（也不计入购进量）</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r>
              <a:rPr lang="en-US" altLang="zh-CN" sz="2000" b="0" dirty="0">
                <a:latin typeface="微软雅黑" panose="020B0503020204020204" pitchFamily="34" charset="-122"/>
                <a:ea typeface="微软雅黑" panose="020B0503020204020204" pitchFamily="34" charset="-122"/>
              </a:rPr>
              <a:t>   </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r>
              <a:rPr lang="zh-CN" altLang="en-US" sz="2000" b="0" dirty="0" smtClean="0">
                <a:latin typeface="微软雅黑" panose="020B0503020204020204" pitchFamily="34" charset="-122"/>
                <a:ea typeface="微软雅黑" panose="020B0503020204020204" pitchFamily="34" charset="-122"/>
              </a:rPr>
              <a:t>       有</a:t>
            </a:r>
            <a:r>
              <a:rPr lang="zh-CN" altLang="en-US" sz="2000" b="0" dirty="0">
                <a:latin typeface="微软雅黑" panose="020B0503020204020204" pitchFamily="34" charset="-122"/>
                <a:ea typeface="微软雅黑" panose="020B0503020204020204" pitchFamily="34" charset="-122"/>
              </a:rPr>
              <a:t>储油罐、压缩天然气罐</a:t>
            </a:r>
            <a:r>
              <a:rPr lang="zh-CN" altLang="en-US" sz="2000" b="0" dirty="0" smtClean="0">
                <a:latin typeface="微软雅黑" panose="020B0503020204020204" pitchFamily="34" charset="-122"/>
                <a:ea typeface="微软雅黑" panose="020B0503020204020204" pitchFamily="34" charset="-122"/>
              </a:rPr>
              <a:t>，须填报</a:t>
            </a:r>
            <a:r>
              <a:rPr lang="zh-CN" altLang="en-US" sz="2000" b="0" dirty="0">
                <a:latin typeface="微软雅黑" panose="020B0503020204020204" pitchFamily="34" charset="-122"/>
                <a:ea typeface="微软雅黑" panose="020B0503020204020204" pitchFamily="34" charset="-122"/>
              </a:rPr>
              <a:t>汽油、柴油、天然气等库存量</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endParaRPr lang="en-US" altLang="zh-CN" sz="2000" b="0" dirty="0">
              <a:latin typeface="微软雅黑" panose="020B0503020204020204" pitchFamily="34" charset="-122"/>
              <a:ea typeface="微软雅黑" panose="020B0503020204020204" pitchFamily="34" charset="-122"/>
            </a:endParaRPr>
          </a:p>
          <a:p>
            <a:pPr lvl="0">
              <a:lnSpc>
                <a:spcPts val="2800"/>
              </a:lnSpc>
              <a:defRPr/>
            </a:pPr>
            <a:r>
              <a:rPr lang="en-US" altLang="zh-CN" sz="2000" b="0" dirty="0">
                <a:latin typeface="微软雅黑" panose="020B0503020204020204" pitchFamily="34" charset="-122"/>
                <a:ea typeface="微软雅黑" panose="020B0503020204020204" pitchFamily="34" charset="-122"/>
              </a:rPr>
              <a:t>    </a:t>
            </a:r>
            <a:r>
              <a:rPr lang="en-US" altLang="zh-CN" sz="2000" b="0" dirty="0" smtClean="0">
                <a:latin typeface="微软雅黑" panose="020B0503020204020204" pitchFamily="34" charset="-122"/>
                <a:ea typeface="微软雅黑" panose="020B0503020204020204" pitchFamily="34" charset="-122"/>
              </a:rPr>
              <a:t>   </a:t>
            </a:r>
            <a:r>
              <a:rPr lang="zh-CN" altLang="en-US" sz="2000" b="0" dirty="0" smtClean="0">
                <a:latin typeface="微软雅黑" panose="020B0503020204020204" pitchFamily="34" charset="-122"/>
                <a:ea typeface="微软雅黑" panose="020B0503020204020204" pitchFamily="34" charset="-122"/>
              </a:rPr>
              <a:t>原</a:t>
            </a:r>
            <a:r>
              <a:rPr lang="zh-CN" altLang="en-US" sz="2000" b="0" dirty="0">
                <a:latin typeface="微软雅黑" panose="020B0503020204020204" pitchFamily="34" charset="-122"/>
                <a:ea typeface="微软雅黑" panose="020B0503020204020204" pitchFamily="34" charset="-122"/>
              </a:rPr>
              <a:t>油库存量：</a:t>
            </a:r>
            <a:endParaRPr lang="en-US" altLang="zh-CN" sz="2000" b="0" dirty="0">
              <a:latin typeface="微软雅黑" panose="020B0503020204020204" pitchFamily="34" charset="-122"/>
              <a:ea typeface="微软雅黑" panose="020B0503020204020204" pitchFamily="34" charset="-122"/>
            </a:endParaRPr>
          </a:p>
          <a:p>
            <a:pPr lvl="0">
              <a:lnSpc>
                <a:spcPts val="2800"/>
              </a:lnSpc>
              <a:defRPr/>
            </a:pPr>
            <a:r>
              <a:rPr lang="zh-CN" altLang="en-US" sz="2000" b="0" dirty="0">
                <a:solidFill>
                  <a:srgbClr val="FF0000"/>
                </a:solidFill>
                <a:latin typeface="微软雅黑" panose="020B0503020204020204" pitchFamily="34" charset="-122"/>
                <a:ea typeface="微软雅黑" panose="020B0503020204020204" pitchFamily="34" charset="-122"/>
              </a:rPr>
              <a:t>    </a:t>
            </a:r>
            <a:r>
              <a:rPr lang="zh-CN" altLang="en-US" sz="2000" b="0" dirty="0" smtClean="0">
                <a:solidFill>
                  <a:srgbClr val="FF0000"/>
                </a:solidFill>
                <a:latin typeface="微软雅黑" panose="020B0503020204020204" pitchFamily="34" charset="-122"/>
                <a:ea typeface="微软雅黑" panose="020B0503020204020204" pitchFamily="34" charset="-122"/>
              </a:rPr>
              <a:t>   包括</a:t>
            </a:r>
            <a:r>
              <a:rPr lang="zh-CN" altLang="en-US" sz="2000" b="0" dirty="0">
                <a:latin typeface="微软雅黑" panose="020B0503020204020204" pitchFamily="34" charset="-122"/>
                <a:ea typeface="微软雅黑" panose="020B0503020204020204" pitchFamily="34" charset="-122"/>
              </a:rPr>
              <a:t>本企业的商业储备库存、用于生产销售的原油库存</a:t>
            </a:r>
            <a:endParaRPr lang="en-US" altLang="zh-CN" sz="2000" b="0" dirty="0">
              <a:latin typeface="微软雅黑" panose="020B0503020204020204" pitchFamily="34" charset="-122"/>
              <a:ea typeface="微软雅黑" panose="020B0503020204020204" pitchFamily="34" charset="-122"/>
            </a:endParaRPr>
          </a:p>
          <a:p>
            <a:pPr lvl="0">
              <a:lnSpc>
                <a:spcPts val="2800"/>
              </a:lnSpc>
              <a:defRPr/>
            </a:pPr>
            <a:r>
              <a:rPr lang="en-US" altLang="zh-CN" sz="2000" b="0" dirty="0">
                <a:solidFill>
                  <a:srgbClr val="FF0000"/>
                </a:solidFill>
                <a:latin typeface="微软雅黑" panose="020B0503020204020204" pitchFamily="34" charset="-122"/>
                <a:ea typeface="微软雅黑" panose="020B0503020204020204" pitchFamily="34" charset="-122"/>
              </a:rPr>
              <a:t>    </a:t>
            </a:r>
            <a:r>
              <a:rPr lang="en-US" altLang="zh-CN" sz="2000" b="0" dirty="0" smtClean="0">
                <a:solidFill>
                  <a:srgbClr val="FF0000"/>
                </a:solidFill>
                <a:latin typeface="微软雅黑" panose="020B0503020204020204" pitchFamily="34" charset="-122"/>
                <a:ea typeface="微软雅黑" panose="020B0503020204020204" pitchFamily="34" charset="-122"/>
              </a:rPr>
              <a:t>   </a:t>
            </a:r>
            <a:r>
              <a:rPr lang="zh-CN" altLang="en-US" sz="2000" b="0" dirty="0" smtClean="0">
                <a:solidFill>
                  <a:srgbClr val="FF0000"/>
                </a:solidFill>
                <a:latin typeface="微软雅黑" panose="020B0503020204020204" pitchFamily="34" charset="-122"/>
                <a:ea typeface="微软雅黑" panose="020B0503020204020204" pitchFamily="34" charset="-122"/>
              </a:rPr>
              <a:t>不</a:t>
            </a:r>
            <a:r>
              <a:rPr lang="zh-CN" altLang="en-US" sz="2000" b="0" dirty="0">
                <a:solidFill>
                  <a:srgbClr val="FF0000"/>
                </a:solidFill>
                <a:latin typeface="微软雅黑" panose="020B0503020204020204" pitchFamily="34" charset="-122"/>
                <a:ea typeface="微软雅黑" panose="020B0503020204020204" pitchFamily="34" charset="-122"/>
              </a:rPr>
              <a:t>包括</a:t>
            </a:r>
            <a:r>
              <a:rPr lang="zh-CN" altLang="en-US" sz="2000" b="0" dirty="0">
                <a:latin typeface="微软雅黑" panose="020B0503020204020204" pitchFamily="34" charset="-122"/>
                <a:ea typeface="微软雅黑" panose="020B0503020204020204" pitchFamily="34" charset="-122"/>
              </a:rPr>
              <a:t>本企业代国家储备的原油库存量</a:t>
            </a:r>
            <a:endParaRPr lang="zh-CN" altLang="en-US" sz="2400" dirty="0">
              <a:latin typeface="仿宋_GB2312" pitchFamily="49" charset="-122"/>
              <a:ea typeface="仿宋_GB2312" pitchFamily="49" charset="-122"/>
            </a:endParaRPr>
          </a:p>
        </p:txBody>
      </p:sp>
      <p:grpSp>
        <p:nvGrpSpPr>
          <p:cNvPr id="3" name="Group 47"/>
          <p:cNvGrpSpPr/>
          <p:nvPr/>
        </p:nvGrpSpPr>
        <p:grpSpPr bwMode="auto">
          <a:xfrm>
            <a:off x="595282" y="2214553"/>
            <a:ext cx="187325" cy="182562"/>
            <a:chOff x="1239" y="1515"/>
            <a:chExt cx="115" cy="115"/>
          </a:xfrm>
        </p:grpSpPr>
        <p:sp>
          <p:nvSpPr>
            <p:cNvPr id="4199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4199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8092" y="1214422"/>
            <a:ext cx="9435742" cy="5357850"/>
            <a:chOff x="238092" y="1214422"/>
            <a:chExt cx="9435742" cy="5357850"/>
          </a:xfrm>
        </p:grpSpPr>
        <p:pic>
          <p:nvPicPr>
            <p:cNvPr id="12"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13" name="矩形 12"/>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4" name="矩形 13"/>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5" name="矩形 14"/>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4738686" y="3286124"/>
            <a:ext cx="857256" cy="785818"/>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3595688" y="1785938"/>
            <a:ext cx="2500312" cy="792162"/>
            <a:chOff x="4572" y="709"/>
            <a:chExt cx="1575" cy="499"/>
          </a:xfrm>
        </p:grpSpPr>
        <p:sp>
          <p:nvSpPr>
            <p:cNvPr id="32776"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45065" name="Text Box 6"/>
            <p:cNvSpPr txBox="1">
              <a:spLocks noChangeArrowheads="1"/>
            </p:cNvSpPr>
            <p:nvPr/>
          </p:nvSpPr>
          <p:spPr bwMode="auto">
            <a:xfrm>
              <a:off x="4617" y="799"/>
              <a:ext cx="1530" cy="330"/>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工业生产消费</a:t>
              </a:r>
              <a:endParaRPr lang="zh-CN" altLang="en-US" sz="3600" i="1">
                <a:solidFill>
                  <a:srgbClr val="000000"/>
                </a:solidFill>
                <a:ea typeface="方正姚体" panose="02010601030101010101" pitchFamily="2" charset="-122"/>
              </a:endParaRPr>
            </a:p>
          </p:txBody>
        </p:sp>
      </p:grpSp>
      <p:cxnSp>
        <p:nvCxnSpPr>
          <p:cNvPr id="21" name="直接箭头连接符 20"/>
          <p:cNvCxnSpPr>
            <a:stCxn id="11" idx="0"/>
          </p:cNvCxnSpPr>
          <p:nvPr/>
        </p:nvCxnSpPr>
        <p:spPr bwMode="auto">
          <a:xfrm rot="16200000" flipV="1">
            <a:off x="4773614" y="2892424"/>
            <a:ext cx="715962" cy="71438"/>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par>
                                <p:cTn id="11" presetID="1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lide(fromBottom)">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49513" cy="792163"/>
            <a:chOff x="4572" y="709"/>
            <a:chExt cx="1543" cy="499"/>
          </a:xfrm>
        </p:grpSpPr>
        <p:sp>
          <p:nvSpPr>
            <p:cNvPr id="3381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46101" name="Text Box 6"/>
            <p:cNvSpPr txBox="1">
              <a:spLocks noChangeArrowheads="1"/>
            </p:cNvSpPr>
            <p:nvPr/>
          </p:nvSpPr>
          <p:spPr bwMode="auto">
            <a:xfrm>
              <a:off x="4617" y="754"/>
              <a:ext cx="148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工业生产消费</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34828" name="TextBox 23"/>
          <p:cNvSpPr txBox="1">
            <a:spLocks noChangeArrowheads="1"/>
          </p:cNvSpPr>
          <p:nvPr/>
        </p:nvSpPr>
        <p:spPr bwMode="auto">
          <a:xfrm>
            <a:off x="666750" y="1967203"/>
            <a:ext cx="8643938" cy="461665"/>
          </a:xfrm>
          <a:prstGeom prst="rect">
            <a:avLst/>
          </a:prstGeom>
          <a:noFill/>
          <a:ln w="9525">
            <a:noFill/>
            <a:miter lim="800000"/>
          </a:ln>
        </p:spPr>
        <p:txBody>
          <a:bodyPr wrap="square">
            <a:spAutoFit/>
          </a:bodyPr>
          <a:lstStyle/>
          <a:p>
            <a:pPr marL="457200" indent="-457200"/>
            <a:r>
              <a:rPr lang="zh-CN" altLang="en-US" sz="2400" dirty="0">
                <a:solidFill>
                  <a:schemeClr val="tx2"/>
                </a:solidFill>
                <a:latin typeface="黑体" panose="02010609060101010101" pitchFamily="2" charset="-122"/>
                <a:ea typeface="黑体" panose="02010609060101010101" pitchFamily="2" charset="-122"/>
              </a:rPr>
              <a:t>   </a:t>
            </a:r>
            <a:r>
              <a:rPr lang="zh-CN" altLang="en-US" sz="2000" b="0" dirty="0">
                <a:solidFill>
                  <a:schemeClr val="tx2"/>
                </a:solidFill>
                <a:latin typeface="微软雅黑" panose="020B0503020204020204" pitchFamily="34" charset="-122"/>
                <a:ea typeface="微软雅黑" panose="020B0503020204020204" pitchFamily="34" charset="-122"/>
              </a:rPr>
              <a:t>指工业企业为进行工业生产活动所消耗的能源，主要包括：</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p:txBody>
      </p:sp>
      <p:grpSp>
        <p:nvGrpSpPr>
          <p:cNvPr id="7" name="Group 47"/>
          <p:cNvGrpSpPr/>
          <p:nvPr/>
        </p:nvGrpSpPr>
        <p:grpSpPr bwMode="auto">
          <a:xfrm>
            <a:off x="881063" y="2110077"/>
            <a:ext cx="187325" cy="182563"/>
            <a:chOff x="1239" y="1515"/>
            <a:chExt cx="115" cy="115"/>
          </a:xfrm>
        </p:grpSpPr>
        <p:sp>
          <p:nvSpPr>
            <p:cNvPr id="4609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4609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8" name="TextBox 32"/>
          <p:cNvSpPr txBox="1">
            <a:spLocks noChangeArrowheads="1"/>
          </p:cNvSpPr>
          <p:nvPr/>
        </p:nvSpPr>
        <p:spPr bwMode="auto">
          <a:xfrm>
            <a:off x="523844" y="3643314"/>
            <a:ext cx="8715375" cy="1179810"/>
          </a:xfrm>
          <a:prstGeom prst="rect">
            <a:avLst/>
          </a:prstGeom>
          <a:noFill/>
          <a:ln w="9525">
            <a:noFill/>
            <a:miter lim="800000"/>
          </a:ln>
        </p:spPr>
        <p:txBody>
          <a:bodyPr>
            <a:spAutoFit/>
          </a:bodyPr>
          <a:lstStyle/>
          <a:p>
            <a:pPr marL="457200" indent="-457200"/>
            <a:r>
              <a:rPr lang="zh-CN" altLang="en-US" sz="2400" dirty="0">
                <a:solidFill>
                  <a:schemeClr val="tx2"/>
                </a:solidFill>
                <a:ea typeface="黑体" panose="02010609060101010101" pitchFamily="2" charset="-122"/>
              </a:rPr>
              <a:t>     辅助生产系统用能</a:t>
            </a:r>
            <a:endParaRPr lang="zh-CN" altLang="en-US" sz="2400" dirty="0">
              <a:solidFill>
                <a:schemeClr val="tx2"/>
              </a:solidFill>
              <a:ea typeface="黑体" panose="02010609060101010101" pitchFamily="2" charset="-122"/>
            </a:endParaRPr>
          </a:p>
          <a:p>
            <a:pPr marL="457200" indent="-457200">
              <a:lnSpc>
                <a:spcPts val="2800"/>
              </a:lnSpc>
            </a:pPr>
            <a:r>
              <a:rPr lang="zh-CN" altLang="en-US" sz="2400" dirty="0"/>
              <a:t>     </a:t>
            </a:r>
            <a:r>
              <a:rPr lang="zh-CN" altLang="en-US" sz="2000" b="0" dirty="0">
                <a:solidFill>
                  <a:schemeClr val="tx2"/>
                </a:solidFill>
                <a:latin typeface="微软雅黑" panose="020B0503020204020204" pitchFamily="34" charset="-122"/>
                <a:ea typeface="微软雅黑" panose="020B0503020204020204" pitchFamily="34" charset="-122"/>
              </a:rPr>
              <a:t>指动力、供电、机修、供水、供风、采暖、制冷、仪表以及厂内原料场等辅助设施用能</a:t>
            </a:r>
            <a:endParaRPr lang="zh-CN" altLang="en-US" sz="2000" b="0" dirty="0">
              <a:solidFill>
                <a:schemeClr val="tx2"/>
              </a:solidFill>
              <a:latin typeface="微软雅黑" panose="020B0503020204020204" pitchFamily="34" charset="-122"/>
              <a:ea typeface="微软雅黑" panose="020B0503020204020204" pitchFamily="34" charset="-122"/>
            </a:endParaRPr>
          </a:p>
        </p:txBody>
      </p:sp>
      <p:sp>
        <p:nvSpPr>
          <p:cNvPr id="22" name="TextBox 38"/>
          <p:cNvSpPr txBox="1">
            <a:spLocks noChangeArrowheads="1"/>
          </p:cNvSpPr>
          <p:nvPr/>
        </p:nvSpPr>
        <p:spPr bwMode="auto">
          <a:xfrm>
            <a:off x="523844" y="5143512"/>
            <a:ext cx="8715375" cy="1179810"/>
          </a:xfrm>
          <a:prstGeom prst="rect">
            <a:avLst/>
          </a:prstGeom>
          <a:noFill/>
          <a:ln w="9525">
            <a:noFill/>
            <a:miter lim="800000"/>
          </a:ln>
        </p:spPr>
        <p:txBody>
          <a:bodyPr>
            <a:spAutoFit/>
          </a:bodyPr>
          <a:lstStyle/>
          <a:p>
            <a:pPr marL="457200" indent="-457200"/>
            <a:r>
              <a:rPr lang="zh-CN" altLang="en-US" sz="2400" dirty="0">
                <a:solidFill>
                  <a:schemeClr val="tx2"/>
                </a:solidFill>
                <a:ea typeface="黑体" panose="02010609060101010101" pitchFamily="2" charset="-122"/>
              </a:rPr>
              <a:t>     附属生产系统用能</a:t>
            </a:r>
            <a:endParaRPr lang="zh-CN" altLang="en-US" sz="2400" dirty="0">
              <a:solidFill>
                <a:schemeClr val="tx2"/>
              </a:solidFill>
              <a:ea typeface="黑体" panose="02010609060101010101" pitchFamily="2" charset="-122"/>
            </a:endParaRPr>
          </a:p>
          <a:p>
            <a:pPr marL="457200" indent="-457200">
              <a:lnSpc>
                <a:spcPts val="2800"/>
              </a:lnSpc>
            </a:pPr>
            <a:r>
              <a:rPr lang="zh-CN" altLang="en-US" sz="2400" dirty="0"/>
              <a:t>     </a:t>
            </a:r>
            <a:r>
              <a:rPr lang="zh-CN" altLang="en-US" sz="2000" b="0" dirty="0">
                <a:solidFill>
                  <a:schemeClr val="tx2"/>
                </a:solidFill>
                <a:latin typeface="微软雅黑" panose="020B0503020204020204" pitchFamily="34" charset="-122"/>
                <a:ea typeface="微软雅黑" panose="020B0503020204020204" pitchFamily="34" charset="-122"/>
              </a:rPr>
              <a:t>指生产指挥系统（厂部）、各管理部门和不对外经营的、为生产服务的部门和单位（如食堂、车队、浴室等）消耗的能源。 </a:t>
            </a:r>
            <a:endParaRPr lang="zh-CN" altLang="en-US" sz="2000" b="0" dirty="0">
              <a:solidFill>
                <a:schemeClr val="tx2"/>
              </a:solidFill>
              <a:latin typeface="微软雅黑" panose="020B0503020204020204" pitchFamily="34" charset="-122"/>
              <a:ea typeface="微软雅黑" panose="020B0503020204020204" pitchFamily="34" charset="-122"/>
            </a:endParaRPr>
          </a:p>
        </p:txBody>
      </p:sp>
      <p:sp>
        <p:nvSpPr>
          <p:cNvPr id="26" name="TextBox 23"/>
          <p:cNvSpPr txBox="1">
            <a:spLocks noChangeArrowheads="1"/>
          </p:cNvSpPr>
          <p:nvPr/>
        </p:nvSpPr>
        <p:spPr bwMode="auto">
          <a:xfrm>
            <a:off x="595282" y="2534960"/>
            <a:ext cx="8643938" cy="1200150"/>
          </a:xfrm>
          <a:prstGeom prst="rect">
            <a:avLst/>
          </a:prstGeom>
          <a:noFill/>
          <a:ln w="9525">
            <a:noFill/>
            <a:miter lim="800000"/>
          </a:ln>
        </p:spPr>
        <p:txBody>
          <a:bodyPr>
            <a:spAutoFit/>
          </a:bodyPr>
          <a:lstStyle/>
          <a:p>
            <a:pPr marL="457200" indent="-457200"/>
            <a:r>
              <a:rPr lang="zh-CN" altLang="en-US" sz="2400" dirty="0">
                <a:solidFill>
                  <a:schemeClr val="tx2"/>
                </a:solidFill>
                <a:latin typeface="黑体" panose="02010609060101010101" pitchFamily="2" charset="-122"/>
                <a:ea typeface="黑体" panose="02010609060101010101" pitchFamily="2" charset="-122"/>
              </a:rPr>
              <a:t>   生产系统用能</a:t>
            </a:r>
            <a:endParaRPr lang="zh-CN" altLang="en-US" sz="2400" dirty="0">
              <a:solidFill>
                <a:schemeClr val="tx2"/>
              </a:solidFill>
              <a:latin typeface="黑体" panose="02010609060101010101" pitchFamily="2" charset="-122"/>
              <a:ea typeface="黑体" panose="02010609060101010101" pitchFamily="2" charset="-122"/>
            </a:endParaRPr>
          </a:p>
          <a:p>
            <a:pPr marL="457200" indent="-457200"/>
            <a:r>
              <a:rPr lang="zh-CN" altLang="en-US" sz="2400" dirty="0">
                <a:solidFill>
                  <a:schemeClr val="tx2"/>
                </a:solidFill>
                <a:latin typeface="仿宋_GB2312" pitchFamily="49" charset="-122"/>
                <a:ea typeface="仿宋_GB2312" pitchFamily="49" charset="-122"/>
              </a:rPr>
              <a:t>   </a:t>
            </a:r>
            <a:r>
              <a:rPr lang="zh-CN" altLang="en-US" sz="2000" b="0" dirty="0">
                <a:solidFill>
                  <a:schemeClr val="tx2"/>
                </a:solidFill>
                <a:latin typeface="微软雅黑" panose="020B0503020204020204" pitchFamily="34" charset="-122"/>
                <a:ea typeface="微软雅黑" panose="020B0503020204020204" pitchFamily="34" charset="-122"/>
              </a:rPr>
              <a:t>指企业的生产车间用能</a:t>
            </a:r>
            <a:endParaRPr lang="en-US" altLang="zh-CN" sz="2000" b="0" dirty="0">
              <a:latin typeface="微软雅黑" panose="020B0503020204020204" pitchFamily="34" charset="-122"/>
              <a:ea typeface="微软雅黑" panose="020B0503020204020204" pitchFamily="34" charset="-122"/>
              <a:sym typeface="黑体" panose="02010609060101010101" pitchFamily="2" charset="-122"/>
            </a:endParaRPr>
          </a:p>
          <a:p>
            <a:pPr marL="457200" indent="-457200"/>
            <a:endParaRPr lang="en-US" altLang="zh-CN" sz="2400" dirty="0">
              <a:latin typeface="仿宋_GB2312" pitchFamily="49" charset="-122"/>
              <a:ea typeface="仿宋_GB2312" pitchFamily="49" charset="-122"/>
              <a:sym typeface="黑体" panose="02010609060101010101" pitchFamily="2" charset="-122"/>
            </a:endParaRPr>
          </a:p>
        </p:txBody>
      </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34828"/>
                                        </p:tgtEl>
                                        <p:attrNameLst>
                                          <p:attrName>style.visibility</p:attrName>
                                        </p:attrNameLst>
                                      </p:cBhvr>
                                      <p:to>
                                        <p:strVal val="visible"/>
                                      </p:to>
                                    </p:set>
                                    <p:anim calcmode="lin" valueType="num">
                                      <p:cBhvr>
                                        <p:cTn id="11" dur="500" fill="hold"/>
                                        <p:tgtEl>
                                          <p:spTgt spid="34828"/>
                                        </p:tgtEl>
                                        <p:attrNameLst>
                                          <p:attrName>ppt_w</p:attrName>
                                        </p:attrNameLst>
                                      </p:cBhvr>
                                      <p:tavLst>
                                        <p:tav tm="0">
                                          <p:val>
                                            <p:fltVal val="0"/>
                                          </p:val>
                                        </p:tav>
                                        <p:tav tm="100000">
                                          <p:val>
                                            <p:strVal val="#ppt_w"/>
                                          </p:val>
                                        </p:tav>
                                      </p:tavLst>
                                    </p:anim>
                                    <p:anim calcmode="lin" valueType="num">
                                      <p:cBhvr>
                                        <p:cTn id="12" dur="500" fill="hold"/>
                                        <p:tgtEl>
                                          <p:spTgt spid="34828"/>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childTnLst>
                          </p:cTn>
                        </p:par>
                        <p:par>
                          <p:cTn id="17" fill="hold">
                            <p:stCondLst>
                              <p:cond delay="1000"/>
                            </p:stCondLst>
                            <p:childTnLst>
                              <p:par>
                                <p:cTn id="18" presetID="17" presetClass="entr" presetSubtype="1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8" grpId="0"/>
      <p:bldP spid="18" grpId="0"/>
      <p:bldP spid="22"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3"/>
          <p:cNvSpPr/>
          <p:nvPr/>
        </p:nvSpPr>
        <p:spPr>
          <a:xfrm>
            <a:off x="368767" y="1281954"/>
            <a:ext cx="1123859" cy="476318"/>
          </a:xfrm>
          <a:prstGeom prst="round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306830" rtl="0" eaLnBrk="0" fontAlgn="base" latinLnBrk="0" hangingPunct="0">
              <a:lnSpc>
                <a:spcPct val="100000"/>
              </a:lnSpc>
              <a:spcBef>
                <a:spcPct val="0"/>
              </a:spcBef>
              <a:spcAft>
                <a:spcPct val="0"/>
              </a:spcAft>
              <a:buClrTx/>
              <a:buSzTx/>
              <a:buFontTx/>
              <a:buNone/>
              <a:defRPr/>
            </a:pPr>
            <a:r>
              <a:rPr kumimoji="0" lang="zh-CN" altLang="en-US" sz="2275" b="1" i="0" u="none" strike="noStrike" kern="1200" cap="none" spc="0" normalizeH="0" baseline="0" noProof="0" dirty="0" smtClean="0">
                <a:ln>
                  <a:noFill/>
                </a:ln>
                <a:gradFill>
                  <a:gsLst>
                    <a:gs pos="0">
                      <a:srgbClr val="FE4444"/>
                    </a:gs>
                    <a:gs pos="100000">
                      <a:srgbClr val="832B2B"/>
                    </a:gs>
                  </a:gsLst>
                  <a:lin ang="5400000" scaled="0"/>
                </a:gradFill>
                <a:effectLst/>
                <a:uLnTx/>
                <a:uFillTx/>
                <a:latin typeface="微软雅黑" panose="020B0503020204020204" pitchFamily="34" charset="-122"/>
                <a:ea typeface="微软雅黑" panose="020B0503020204020204" pitchFamily="34" charset="-122"/>
                <a:cs typeface="+mn-cs"/>
              </a:rPr>
              <a:t>区分</a:t>
            </a:r>
            <a:endParaRPr kumimoji="0" lang="zh-CN" sz="2275" b="1" i="0" u="none" strike="noStrike" kern="1200" cap="none" spc="0" normalizeH="0" baseline="0" noProof="0" dirty="0">
              <a:ln>
                <a:noFill/>
              </a:ln>
              <a:gradFill>
                <a:gsLst>
                  <a:gs pos="0">
                    <a:srgbClr val="FE4444"/>
                  </a:gs>
                  <a:gs pos="100000">
                    <a:srgbClr val="832B2B"/>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15377" name="文本框 28"/>
          <p:cNvSpPr txBox="1"/>
          <p:nvPr/>
        </p:nvSpPr>
        <p:spPr>
          <a:xfrm>
            <a:off x="668655" y="2326640"/>
            <a:ext cx="8379460" cy="3949065"/>
          </a:xfrm>
          <a:prstGeom prst="rect">
            <a:avLst/>
          </a:prstGeom>
          <a:noFill/>
          <a:ln w="9525">
            <a:noFill/>
          </a:ln>
        </p:spPr>
        <p:txBody>
          <a:bodyPr wrap="square">
            <a:spAutoFit/>
          </a:bodyPr>
          <a:lstStyle/>
          <a:p>
            <a:pPr lvl="0" indent="355600" fontAlgn="ctr">
              <a:spcBef>
                <a:spcPct val="0"/>
              </a:spcBef>
              <a:spcAft>
                <a:spcPct val="0"/>
              </a:spcAft>
            </a:pPr>
            <a:r>
              <a:rPr lang="zh-CN" altLang="en-US" sz="2275" b="1" dirty="0" smtClean="0">
                <a:latin typeface="仿宋_GB2312" pitchFamily="49" charset="-122"/>
                <a:ea typeface="仿宋_GB2312" pitchFamily="49" charset="-122"/>
                <a:cs typeface="仿宋_GB2312" pitchFamily="49" charset="-122"/>
              </a:rPr>
              <a:t>工业生产能源消费：</a:t>
            </a:r>
            <a:r>
              <a:rPr lang="zh-CN" altLang="en-US" sz="2275" dirty="0" smtClean="0">
                <a:latin typeface="仿宋_GB2312" pitchFamily="49" charset="-122"/>
                <a:ea typeface="仿宋_GB2312" pitchFamily="49" charset="-122"/>
                <a:cs typeface="仿宋_GB2312" pitchFamily="49" charset="-122"/>
              </a:rPr>
              <a:t>企业所属车辆在不同厂区之间进行</a:t>
            </a:r>
            <a:r>
              <a:rPr lang="zh-CN" altLang="en-US" sz="2275" dirty="0" smtClean="0">
                <a:solidFill>
                  <a:srgbClr val="FF0000"/>
                </a:solidFill>
                <a:latin typeface="仿宋_GB2312" pitchFamily="49" charset="-122"/>
                <a:ea typeface="仿宋_GB2312" pitchFamily="49" charset="-122"/>
                <a:cs typeface="仿宋_GB2312" pitchFamily="49" charset="-122"/>
              </a:rPr>
              <a:t>物料调拨</a:t>
            </a:r>
            <a:r>
              <a:rPr lang="zh-CN" altLang="en-US" sz="2275" dirty="0" smtClean="0">
                <a:latin typeface="仿宋_GB2312" pitchFamily="49" charset="-122"/>
                <a:ea typeface="仿宋_GB2312" pitchFamily="49" charset="-122"/>
                <a:cs typeface="仿宋_GB2312" pitchFamily="49" charset="-122"/>
              </a:rPr>
              <a:t>、将</a:t>
            </a:r>
            <a:r>
              <a:rPr lang="zh-CN" altLang="en-US" sz="2275" dirty="0" smtClean="0">
                <a:solidFill>
                  <a:srgbClr val="FF0000"/>
                </a:solidFill>
                <a:latin typeface="仿宋_GB2312" pitchFamily="49" charset="-122"/>
                <a:ea typeface="仿宋_GB2312" pitchFamily="49" charset="-122"/>
                <a:cs typeface="仿宋_GB2312" pitchFamily="49" charset="-122"/>
              </a:rPr>
              <a:t>产成品运输</a:t>
            </a:r>
            <a:r>
              <a:rPr lang="zh-CN" altLang="en-US" sz="2275" dirty="0" smtClean="0">
                <a:latin typeface="仿宋_GB2312" pitchFamily="49" charset="-122"/>
                <a:ea typeface="仿宋_GB2312" pitchFamily="49" charset="-122"/>
                <a:cs typeface="仿宋_GB2312" pitchFamily="49" charset="-122"/>
              </a:rPr>
              <a:t>给收货方等工业生产活动所消费的</a:t>
            </a:r>
            <a:r>
              <a:rPr lang="zh-CN" altLang="en-US" sz="2275" dirty="0" smtClean="0">
                <a:solidFill>
                  <a:srgbClr val="FF0000"/>
                </a:solidFill>
                <a:latin typeface="仿宋_GB2312" pitchFamily="49" charset="-122"/>
                <a:ea typeface="仿宋_GB2312" pitchFamily="49" charset="-122"/>
                <a:cs typeface="仿宋_GB2312" pitchFamily="49" charset="-122"/>
              </a:rPr>
              <a:t>油品、电力</a:t>
            </a:r>
            <a:r>
              <a:rPr lang="zh-CN" altLang="en-US" sz="2275" dirty="0" smtClean="0">
                <a:latin typeface="仿宋_GB2312" pitchFamily="49" charset="-122"/>
                <a:ea typeface="仿宋_GB2312" pitchFamily="49" charset="-122"/>
                <a:cs typeface="仿宋_GB2312" pitchFamily="49" charset="-122"/>
              </a:rPr>
              <a:t>等。</a:t>
            </a:r>
            <a:endParaRPr lang="zh-CN" altLang="en-US" sz="2275" dirty="0" smtClean="0">
              <a:latin typeface="仿宋_GB2312" pitchFamily="49" charset="-122"/>
              <a:ea typeface="仿宋_GB2312" pitchFamily="49" charset="-122"/>
              <a:cs typeface="仿宋_GB2312" pitchFamily="49" charset="-122"/>
            </a:endParaRPr>
          </a:p>
          <a:p>
            <a:pPr lvl="0" indent="355600" eaLnBrk="0" fontAlgn="base" hangingPunct="0">
              <a:spcBef>
                <a:spcPct val="0"/>
              </a:spcBef>
              <a:spcAft>
                <a:spcPct val="0"/>
              </a:spcAft>
            </a:pPr>
            <a:endParaRPr lang="en-US" altLang="zh-CN" sz="2275" dirty="0" smtClean="0">
              <a:latin typeface="仿宋_GB2312" pitchFamily="49" charset="-122"/>
              <a:ea typeface="仿宋_GB2312" pitchFamily="49" charset="-122"/>
              <a:cs typeface="仿宋_GB2312" pitchFamily="49" charset="-122"/>
            </a:endParaRPr>
          </a:p>
          <a:p>
            <a:pPr lvl="0" indent="355600" eaLnBrk="0" fontAlgn="base" hangingPunct="0">
              <a:spcBef>
                <a:spcPct val="0"/>
              </a:spcBef>
              <a:spcAft>
                <a:spcPct val="0"/>
              </a:spcAft>
            </a:pPr>
            <a:r>
              <a:rPr lang="zh-CN" altLang="en-US" sz="2275" b="1" dirty="0" smtClean="0">
                <a:latin typeface="仿宋_GB2312" pitchFamily="49" charset="-122"/>
                <a:ea typeface="仿宋_GB2312" pitchFamily="49" charset="-122"/>
                <a:cs typeface="仿宋_GB2312" pitchFamily="49" charset="-122"/>
              </a:rPr>
              <a:t>非工业生产能源消费：</a:t>
            </a:r>
            <a:r>
              <a:rPr lang="zh-CN" altLang="en-US" sz="2275" dirty="0" smtClean="0">
                <a:latin typeface="仿宋_GB2312" pitchFamily="49" charset="-122"/>
                <a:ea typeface="仿宋_GB2312" pitchFamily="49" charset="-122"/>
                <a:cs typeface="仿宋_GB2312" pitchFamily="49" charset="-122"/>
              </a:rPr>
              <a:t>企业所属车辆用于上下班通勤、</a:t>
            </a:r>
            <a:endParaRPr lang="en-US" altLang="zh-CN" sz="2275" dirty="0" smtClean="0">
              <a:latin typeface="仿宋_GB2312" pitchFamily="49" charset="-122"/>
              <a:ea typeface="仿宋_GB2312" pitchFamily="49" charset="-122"/>
              <a:cs typeface="仿宋_GB2312" pitchFamily="49" charset="-122"/>
            </a:endParaRPr>
          </a:p>
          <a:p>
            <a:pPr lvl="0" indent="355600" eaLnBrk="0" fontAlgn="base" hangingPunct="0">
              <a:spcBef>
                <a:spcPct val="0"/>
              </a:spcBef>
              <a:spcAft>
                <a:spcPct val="0"/>
              </a:spcAft>
            </a:pPr>
            <a:r>
              <a:rPr lang="zh-CN" altLang="en-US" sz="2275" dirty="0" smtClean="0">
                <a:latin typeface="仿宋_GB2312" pitchFamily="49" charset="-122"/>
                <a:ea typeface="仿宋_GB2312" pitchFamily="49" charset="-122"/>
                <a:cs typeface="仿宋_GB2312" pitchFamily="49" charset="-122"/>
              </a:rPr>
              <a:t>出差或调研等</a:t>
            </a:r>
            <a:r>
              <a:rPr lang="zh-CN" altLang="en-US" sz="2275" dirty="0" smtClean="0">
                <a:solidFill>
                  <a:srgbClr val="FF0000"/>
                </a:solidFill>
                <a:latin typeface="仿宋_GB2312" pitchFamily="49" charset="-122"/>
                <a:ea typeface="仿宋_GB2312" pitchFamily="49" charset="-122"/>
                <a:cs typeface="仿宋_GB2312" pitchFamily="49" charset="-122"/>
              </a:rPr>
              <a:t>非工业生产活动</a:t>
            </a:r>
            <a:r>
              <a:rPr lang="zh-CN" altLang="en-US" sz="2275" dirty="0" smtClean="0">
                <a:latin typeface="仿宋_GB2312" pitchFamily="49" charset="-122"/>
                <a:ea typeface="仿宋_GB2312" pitchFamily="49" charset="-122"/>
                <a:cs typeface="仿宋_GB2312" pitchFamily="49" charset="-122"/>
              </a:rPr>
              <a:t>所消费的</a:t>
            </a:r>
            <a:r>
              <a:rPr lang="zh-CN" altLang="en-US" sz="2275" dirty="0" smtClean="0">
                <a:solidFill>
                  <a:srgbClr val="FF0000"/>
                </a:solidFill>
                <a:latin typeface="仿宋_GB2312" pitchFamily="49" charset="-122"/>
                <a:ea typeface="仿宋_GB2312" pitchFamily="49" charset="-122"/>
                <a:cs typeface="仿宋_GB2312" pitchFamily="49" charset="-122"/>
              </a:rPr>
              <a:t>油品、电力</a:t>
            </a:r>
            <a:r>
              <a:rPr lang="zh-CN" altLang="en-US" sz="2275" dirty="0" smtClean="0">
                <a:latin typeface="仿宋_GB2312" pitchFamily="49" charset="-122"/>
                <a:ea typeface="仿宋_GB2312" pitchFamily="49" charset="-122"/>
                <a:cs typeface="仿宋_GB2312" pitchFamily="49" charset="-122"/>
              </a:rPr>
              <a:t>等；</a:t>
            </a:r>
            <a:endParaRPr lang="en-US" altLang="zh-CN" sz="2275" dirty="0" smtClean="0">
              <a:latin typeface="仿宋_GB2312" pitchFamily="49" charset="-122"/>
              <a:ea typeface="仿宋_GB2312" pitchFamily="49" charset="-122"/>
              <a:cs typeface="仿宋_GB2312" pitchFamily="49" charset="-122"/>
            </a:endParaRPr>
          </a:p>
          <a:p>
            <a:pPr lvl="0" indent="355600" eaLnBrk="0" fontAlgn="base" hangingPunct="0">
              <a:spcBef>
                <a:spcPct val="0"/>
              </a:spcBef>
              <a:spcAft>
                <a:spcPct val="0"/>
              </a:spcAft>
            </a:pPr>
            <a:r>
              <a:rPr lang="zh-CN" altLang="en-US" sz="2275" dirty="0" smtClean="0">
                <a:latin typeface="仿宋_GB2312" pitchFamily="49" charset="-122"/>
                <a:ea typeface="仿宋_GB2312" pitchFamily="49" charset="-122"/>
                <a:cs typeface="仿宋_GB2312" pitchFamily="49" charset="-122"/>
              </a:rPr>
              <a:t>企业所属学校、医院、食堂、托儿所等非工业生产单位用能</a:t>
            </a:r>
            <a:endParaRPr lang="en-US" altLang="zh-CN" sz="2275" dirty="0" smtClean="0">
              <a:latin typeface="仿宋_GB2312" pitchFamily="49" charset="-122"/>
              <a:ea typeface="仿宋_GB2312" pitchFamily="49" charset="-122"/>
              <a:cs typeface="仿宋_GB2312" pitchFamily="49" charset="-122"/>
            </a:endParaRPr>
          </a:p>
          <a:p>
            <a:pPr lvl="0" indent="355600" eaLnBrk="0" fontAlgn="base" hangingPunct="0">
              <a:spcBef>
                <a:spcPct val="0"/>
              </a:spcBef>
              <a:spcAft>
                <a:spcPct val="0"/>
              </a:spcAft>
            </a:pPr>
            <a:r>
              <a:rPr lang="zh-CN" altLang="en-US" sz="2275" dirty="0" smtClean="0">
                <a:latin typeface="仿宋_GB2312" pitchFamily="49" charset="-122"/>
                <a:ea typeface="仿宋_GB2312" pitchFamily="49" charset="-122"/>
                <a:cs typeface="仿宋_GB2312" pitchFamily="49" charset="-122"/>
              </a:rPr>
              <a:t>企业非生产区的劳动保护用能。</a:t>
            </a:r>
            <a:r>
              <a:rPr lang="zh-CN" altLang="en-US" sz="2275" dirty="0" smtClean="0">
                <a:latin typeface="仿宋_GB2312" pitchFamily="49" charset="-122"/>
                <a:ea typeface="仿宋_GB2312" pitchFamily="49" charset="-122"/>
              </a:rPr>
              <a:t> </a:t>
            </a:r>
            <a:endParaRPr lang="zh-CN" altLang="en-US" sz="2275" dirty="0" smtClean="0">
              <a:latin typeface="仿宋_GB2312" pitchFamily="49" charset="-122"/>
              <a:ea typeface="仿宋_GB2312" pitchFamily="49" charset="-122"/>
            </a:endParaRPr>
          </a:p>
          <a:p>
            <a:pPr lvl="0" indent="355600" eaLnBrk="0" fontAlgn="base" hangingPunct="0">
              <a:spcBef>
                <a:spcPct val="0"/>
              </a:spcBef>
              <a:spcAft>
                <a:spcPct val="0"/>
              </a:spcAft>
            </a:pPr>
            <a:endParaRPr lang="zh-CN" altLang="en-US" sz="2275" dirty="0" smtClean="0">
              <a:latin typeface="仿宋_GB2312" pitchFamily="49" charset="-122"/>
              <a:ea typeface="仿宋_GB2312" pitchFamily="49" charset="-122"/>
            </a:endParaRPr>
          </a:p>
          <a:p>
            <a:pPr lvl="0" indent="355600" eaLnBrk="0" fontAlgn="base" hangingPunct="0">
              <a:spcBef>
                <a:spcPct val="0"/>
              </a:spcBef>
              <a:spcAft>
                <a:spcPct val="0"/>
              </a:spcAft>
            </a:pPr>
            <a:r>
              <a:rPr lang="zh-CN" altLang="en-US" sz="2275" dirty="0" smtClean="0">
                <a:latin typeface="仿宋_GB2312" pitchFamily="49" charset="-122"/>
                <a:ea typeface="仿宋_GB2312" pitchFamily="49" charset="-122"/>
              </a:rPr>
              <a:t>2020年开始205-1表不再统计非工业生产消费量，仅统计工业生产消费量。</a:t>
            </a:r>
            <a:endParaRPr lang="zh-CN" altLang="en-US" sz="2275" dirty="0" smtClean="0">
              <a:latin typeface="仿宋_GB2312" pitchFamily="49" charset="-122"/>
              <a:ea typeface="仿宋_GB2312" pitchFamily="49"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z="975" smtClean="0">
                <a:solidFill>
                  <a:prstClr val="black">
                    <a:tint val="75000"/>
                  </a:prstClr>
                </a:solidFill>
              </a:rPr>
            </a:fld>
            <a:endParaRPr lang="zh-CN" altLang="en-US" sz="975">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8092" y="1214422"/>
            <a:ext cx="9435742" cy="5357850"/>
            <a:chOff x="238092" y="1214422"/>
            <a:chExt cx="9435742" cy="5357850"/>
          </a:xfrm>
        </p:grpSpPr>
        <p:pic>
          <p:nvPicPr>
            <p:cNvPr id="12"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13" name="矩形 12"/>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4" name="矩形 13"/>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5" name="矩形 14"/>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5667384" y="3429004"/>
            <a:ext cx="785814" cy="571500"/>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3595688" y="1785938"/>
            <a:ext cx="2928937" cy="1096962"/>
            <a:chOff x="4572" y="709"/>
            <a:chExt cx="1575" cy="691"/>
          </a:xfrm>
        </p:grpSpPr>
        <p:sp>
          <p:nvSpPr>
            <p:cNvPr id="37896"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50185" name="Text Box 6"/>
            <p:cNvSpPr txBox="1">
              <a:spLocks noChangeArrowheads="1"/>
            </p:cNvSpPr>
            <p:nvPr/>
          </p:nvSpPr>
          <p:spPr bwMode="auto">
            <a:xfrm>
              <a:off x="4617" y="799"/>
              <a:ext cx="1530" cy="601"/>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用于原材料消费</a:t>
              </a:r>
              <a:endParaRPr lang="zh-CN" altLang="en-US" sz="3600" i="1">
                <a:solidFill>
                  <a:srgbClr val="000000"/>
                </a:solidFill>
                <a:ea typeface="方正姚体" panose="02010601030101010101" pitchFamily="2" charset="-122"/>
              </a:endParaRPr>
            </a:p>
          </p:txBody>
        </p:sp>
      </p:grpSp>
      <p:cxnSp>
        <p:nvCxnSpPr>
          <p:cNvPr id="21" name="直接箭头连接符 20"/>
          <p:cNvCxnSpPr/>
          <p:nvPr/>
        </p:nvCxnSpPr>
        <p:spPr bwMode="auto">
          <a:xfrm rot="16200000" flipV="1">
            <a:off x="5096672" y="2786856"/>
            <a:ext cx="785812" cy="498475"/>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par>
                                <p:cTn id="11" presetID="3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800" decel="100000"/>
                                        <p:tgtEl>
                                          <p:spTgt spid="2"/>
                                        </p:tgtEl>
                                      </p:cBhvr>
                                    </p:animEffect>
                                    <p:anim calcmode="lin" valueType="num">
                                      <p:cBhvr>
                                        <p:cTn id="14" dur="800" decel="100000" fill="hold"/>
                                        <p:tgtEl>
                                          <p:spTgt spid="2"/>
                                        </p:tgtEl>
                                        <p:attrNameLst>
                                          <p:attrName>style.rotation</p:attrName>
                                        </p:attrNameLst>
                                      </p:cBhvr>
                                      <p:tavLst>
                                        <p:tav tm="0">
                                          <p:val>
                                            <p:fltVal val="-90"/>
                                          </p:val>
                                        </p:tav>
                                        <p:tav tm="100000">
                                          <p:val>
                                            <p:fltVal val="0"/>
                                          </p:val>
                                        </p:tav>
                                      </p:tavLst>
                                    </p:anim>
                                    <p:anim calcmode="lin" valueType="num">
                                      <p:cBhvr>
                                        <p:cTn id="15" dur="800" decel="100000" fill="hold"/>
                                        <p:tgtEl>
                                          <p:spTgt spid="2"/>
                                        </p:tgtEl>
                                        <p:attrNameLst>
                                          <p:attrName>ppt_x</p:attrName>
                                        </p:attrNameLst>
                                      </p:cBhvr>
                                      <p:tavLst>
                                        <p:tav tm="0">
                                          <p:val>
                                            <p:strVal val="#ppt_x+0.4"/>
                                          </p:val>
                                        </p:tav>
                                        <p:tav tm="100000">
                                          <p:val>
                                            <p:strVal val="#ppt_x-0.05"/>
                                          </p:val>
                                        </p:tav>
                                      </p:tavLst>
                                    </p:anim>
                                    <p:anim calcmode="lin" valueType="num">
                                      <p:cBhvr>
                                        <p:cTn id="16" dur="800" decel="100000" fill="hold"/>
                                        <p:tgtEl>
                                          <p:spTgt spid="2"/>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3214688" cy="792163"/>
            <a:chOff x="4572" y="709"/>
            <a:chExt cx="1710" cy="499"/>
          </a:xfrm>
        </p:grpSpPr>
        <p:sp>
          <p:nvSpPr>
            <p:cNvPr id="38928"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51217" name="Text Box 6"/>
            <p:cNvSpPr txBox="1">
              <a:spLocks noChangeArrowheads="1"/>
            </p:cNvSpPr>
            <p:nvPr/>
          </p:nvSpPr>
          <p:spPr bwMode="auto">
            <a:xfrm>
              <a:off x="4617" y="754"/>
              <a:ext cx="1665"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用于原材料消费</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39944" name="TextBox 32"/>
          <p:cNvSpPr txBox="1">
            <a:spLocks noChangeArrowheads="1"/>
          </p:cNvSpPr>
          <p:nvPr/>
        </p:nvSpPr>
        <p:spPr bwMode="auto">
          <a:xfrm>
            <a:off x="738219" y="5286388"/>
            <a:ext cx="8715375" cy="461665"/>
          </a:xfrm>
          <a:prstGeom prst="rect">
            <a:avLst/>
          </a:prstGeom>
          <a:noFill/>
          <a:ln w="9525">
            <a:noFill/>
            <a:miter lim="800000"/>
          </a:ln>
        </p:spPr>
        <p:txBody>
          <a:bodyPr>
            <a:spAutoFit/>
          </a:bodyPr>
          <a:lstStyle/>
          <a:p>
            <a:pPr marL="457200" indent="-457200"/>
            <a:r>
              <a:rPr lang="zh-CN" altLang="en-US" sz="2400" dirty="0">
                <a:solidFill>
                  <a:schemeClr val="tx2"/>
                </a:solidFill>
                <a:latin typeface="仿宋_GB2312" pitchFamily="49" charset="-122"/>
                <a:ea typeface="仿宋_GB2312" pitchFamily="49" charset="-122"/>
              </a:rPr>
              <a:t>   </a:t>
            </a:r>
            <a:r>
              <a:rPr lang="zh-CN" altLang="en-US" sz="2000" b="0" dirty="0">
                <a:solidFill>
                  <a:schemeClr val="tx2"/>
                </a:solidFill>
                <a:latin typeface="微软雅黑" panose="020B0503020204020204" pitchFamily="34" charset="-122"/>
                <a:ea typeface="微软雅黑" panose="020B0503020204020204" pitchFamily="34" charset="-122"/>
              </a:rPr>
              <a:t>投入的是能源</a:t>
            </a:r>
            <a:r>
              <a:rPr lang="en-US" altLang="zh-CN" sz="2000" b="0" dirty="0">
                <a:solidFill>
                  <a:schemeClr val="tx2"/>
                </a:solidFill>
                <a:latin typeface="微软雅黑" panose="020B0503020204020204" pitchFamily="34" charset="-122"/>
                <a:ea typeface="微软雅黑" panose="020B0503020204020204" pitchFamily="34" charset="-122"/>
              </a:rPr>
              <a:t>,</a:t>
            </a:r>
            <a:r>
              <a:rPr lang="zh-CN" altLang="en-US" sz="2000" b="0" dirty="0">
                <a:solidFill>
                  <a:schemeClr val="tx2"/>
                </a:solidFill>
                <a:latin typeface="微软雅黑" panose="020B0503020204020204" pitchFamily="34" charset="-122"/>
                <a:ea typeface="微软雅黑" panose="020B0503020204020204" pitchFamily="34" charset="-122"/>
              </a:rPr>
              <a:t>产出的主要产品却是</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能源范畴以外的产品</a:t>
            </a:r>
            <a:endParaRPr lang="zh-CN" altLang="en-US" sz="2000" b="0" dirty="0">
              <a:solidFill>
                <a:schemeClr val="tx2"/>
              </a:solidFill>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952532" y="5414976"/>
            <a:ext cx="187325" cy="182562"/>
            <a:chOff x="1239" y="1515"/>
            <a:chExt cx="115" cy="115"/>
          </a:xfrm>
        </p:grpSpPr>
        <p:sp>
          <p:nvSpPr>
            <p:cNvPr id="5121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121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32780" name="TextBox 23"/>
          <p:cNvSpPr txBox="1">
            <a:spLocks noChangeArrowheads="1"/>
          </p:cNvSpPr>
          <p:nvPr/>
        </p:nvSpPr>
        <p:spPr bwMode="auto">
          <a:xfrm>
            <a:off x="738218" y="3064892"/>
            <a:ext cx="8643938" cy="2257028"/>
          </a:xfrm>
          <a:prstGeom prst="rect">
            <a:avLst/>
          </a:prstGeom>
          <a:noFill/>
          <a:ln w="9525">
            <a:noFill/>
            <a:miter lim="800000"/>
          </a:ln>
        </p:spPr>
        <p:txBody>
          <a:bodyPr>
            <a:spAutoFit/>
          </a:bodyPr>
          <a:lstStyle/>
          <a:p>
            <a:pPr marL="457200" lvl="0" indent="-457200">
              <a:lnSpc>
                <a:spcPts val="2800"/>
              </a:lnSpc>
              <a:defRPr/>
            </a:pPr>
            <a:r>
              <a:rPr lang="zh-CN" altLang="en-US" sz="2400" dirty="0">
                <a:solidFill>
                  <a:schemeClr val="tx2"/>
                </a:solidFill>
                <a:latin typeface="仿宋_GB2312" pitchFamily="49" charset="-122"/>
                <a:ea typeface="仿宋_GB2312" pitchFamily="49" charset="-122"/>
              </a:rPr>
              <a:t>   </a:t>
            </a:r>
            <a:r>
              <a:rPr lang="zh-CN" altLang="en-US" sz="2000" b="0" dirty="0">
                <a:solidFill>
                  <a:schemeClr val="tx2"/>
                </a:solidFill>
                <a:latin typeface="微软雅黑" panose="020B0503020204020204" pitchFamily="34" charset="-122"/>
                <a:ea typeface="微软雅黑" panose="020B0503020204020204" pitchFamily="34" charset="-122"/>
              </a:rPr>
              <a:t>作为生产另外一种产品</a:t>
            </a:r>
            <a:r>
              <a:rPr lang="zh-CN" altLang="en-US" sz="2000" b="0" dirty="0">
                <a:solidFill>
                  <a:srgbClr val="FF0000"/>
                </a:solidFill>
                <a:latin typeface="微软雅黑" panose="020B0503020204020204" pitchFamily="34" charset="-122"/>
                <a:ea typeface="微软雅黑" panose="020B0503020204020204" pitchFamily="34" charset="-122"/>
              </a:rPr>
              <a:t>（非能源产品）</a:t>
            </a:r>
            <a:r>
              <a:rPr lang="zh-CN" altLang="en-US" sz="2000" b="0" dirty="0">
                <a:solidFill>
                  <a:schemeClr val="tx2"/>
                </a:solidFill>
                <a:latin typeface="微软雅黑" panose="020B0503020204020204" pitchFamily="34" charset="-122"/>
                <a:ea typeface="微软雅黑" panose="020B0503020204020204" pitchFamily="34" charset="-122"/>
              </a:rPr>
              <a:t>的原料或者辅助材料使用</a:t>
            </a:r>
            <a:endParaRPr lang="zh-CN" altLang="en-US" sz="2000" b="0" dirty="0">
              <a:solidFill>
                <a:schemeClr val="tx2"/>
              </a:solidFill>
              <a:latin typeface="微软雅黑" panose="020B0503020204020204" pitchFamily="34" charset="-122"/>
              <a:ea typeface="微软雅黑" panose="020B0503020204020204" pitchFamily="34" charset="-122"/>
            </a:endParaRPr>
          </a:p>
          <a:p>
            <a:pPr marL="457200" indent="-457200">
              <a:lnSpc>
                <a:spcPts val="2800"/>
              </a:lnSpc>
              <a:defRPr/>
            </a:pPr>
            <a:r>
              <a:rPr lang="en-US" altLang="zh-CN" sz="2000" b="0" dirty="0">
                <a:solidFill>
                  <a:schemeClr val="tx2"/>
                </a:solidFill>
                <a:latin typeface="微软雅黑" panose="020B0503020204020204" pitchFamily="34" charset="-122"/>
                <a:ea typeface="微软雅黑" panose="020B0503020204020204" pitchFamily="34" charset="-122"/>
              </a:rPr>
              <a:t>    </a:t>
            </a:r>
            <a:r>
              <a:rPr lang="zh-CN" altLang="en-US" sz="2000" b="0" dirty="0">
                <a:solidFill>
                  <a:srgbClr val="FF0000"/>
                </a:solidFill>
                <a:latin typeface="微软雅黑" panose="020B0503020204020204" pitchFamily="34" charset="-122"/>
                <a:ea typeface="微软雅黑" panose="020B0503020204020204" pitchFamily="34" charset="-122"/>
              </a:rPr>
              <a:t>用于原料</a:t>
            </a:r>
            <a:r>
              <a:rPr lang="en-US" altLang="zh-CN" sz="2000" b="0" dirty="0">
                <a:latin typeface="微软雅黑" panose="020B0503020204020204" pitchFamily="34" charset="-122"/>
                <a:ea typeface="微软雅黑" panose="020B0503020204020204" pitchFamily="34" charset="-122"/>
              </a:rPr>
              <a:t>—</a:t>
            </a:r>
            <a:r>
              <a:rPr lang="zh-CN" altLang="en-US" sz="2000" b="0" dirty="0">
                <a:solidFill>
                  <a:schemeClr val="tx2"/>
                </a:solidFill>
                <a:latin typeface="微软雅黑" panose="020B0503020204020204" pitchFamily="34" charset="-122"/>
                <a:ea typeface="微软雅黑" panose="020B0503020204020204" pitchFamily="34" charset="-122"/>
              </a:rPr>
              <a:t>通常构成产品的实体</a:t>
            </a:r>
            <a:endParaRPr lang="en-US" altLang="zh-CN" sz="2000" b="0" dirty="0">
              <a:solidFill>
                <a:schemeClr val="tx2"/>
              </a:solidFill>
              <a:latin typeface="微软雅黑" panose="020B0503020204020204" pitchFamily="34" charset="-122"/>
              <a:ea typeface="微软雅黑" panose="020B0503020204020204" pitchFamily="34" charset="-122"/>
            </a:endParaRPr>
          </a:p>
          <a:p>
            <a:pPr marL="457200" indent="-457200">
              <a:lnSpc>
                <a:spcPts val="2800"/>
              </a:lnSpc>
              <a:defRPr/>
            </a:pPr>
            <a:r>
              <a:rPr lang="en-US" altLang="zh-CN" sz="2000" b="0" dirty="0">
                <a:solidFill>
                  <a:schemeClr val="tx2"/>
                </a:solidFill>
                <a:latin typeface="微软雅黑" panose="020B0503020204020204" pitchFamily="34" charset="-122"/>
                <a:ea typeface="微软雅黑" panose="020B0503020204020204" pitchFamily="34" charset="-122"/>
              </a:rPr>
              <a:t>                     </a:t>
            </a:r>
            <a:r>
              <a:rPr lang="zh-CN" altLang="en-US" sz="2000" b="0" dirty="0">
                <a:solidFill>
                  <a:schemeClr val="tx2"/>
                </a:solidFill>
                <a:latin typeface="微软雅黑" panose="020B0503020204020204" pitchFamily="34" charset="-122"/>
                <a:ea typeface="微软雅黑" panose="020B0503020204020204" pitchFamily="34" charset="-122"/>
              </a:rPr>
              <a:t>（如</a:t>
            </a:r>
            <a:r>
              <a:rPr lang="zh-CN" altLang="en-US" sz="2000" b="0" dirty="0" smtClean="0">
                <a:solidFill>
                  <a:schemeClr val="tx2"/>
                </a:solidFill>
                <a:latin typeface="微软雅黑" panose="020B0503020204020204" pitchFamily="34" charset="-122"/>
                <a:ea typeface="微软雅黑" panose="020B0503020204020204" pitchFamily="34" charset="-122"/>
              </a:rPr>
              <a:t>：用原料油生产染料、塑料、乙烯、化纤）</a:t>
            </a:r>
            <a:endParaRPr lang="en-US" altLang="zh-CN" sz="2000" b="0" dirty="0">
              <a:solidFill>
                <a:schemeClr val="tx2"/>
              </a:solidFill>
              <a:latin typeface="微软雅黑" panose="020B0503020204020204" pitchFamily="34" charset="-122"/>
              <a:ea typeface="微软雅黑" panose="020B0503020204020204" pitchFamily="34" charset="-122"/>
            </a:endParaRPr>
          </a:p>
          <a:p>
            <a:pPr marL="457200" indent="-457200">
              <a:lnSpc>
                <a:spcPts val="2800"/>
              </a:lnSpc>
            </a:pPr>
            <a:r>
              <a:rPr lang="zh-CN" altLang="en-US" sz="2000" b="0" dirty="0">
                <a:solidFill>
                  <a:schemeClr val="tx2"/>
                </a:solidFill>
                <a:latin typeface="微软雅黑" panose="020B0503020204020204" pitchFamily="34" charset="-122"/>
                <a:ea typeface="微软雅黑" panose="020B0503020204020204" pitchFamily="34" charset="-122"/>
              </a:rPr>
              <a:t>    </a:t>
            </a:r>
            <a:r>
              <a:rPr lang="zh-CN" altLang="en-US" sz="2000" b="0" dirty="0">
                <a:solidFill>
                  <a:srgbClr val="FF0000"/>
                </a:solidFill>
                <a:latin typeface="微软雅黑" panose="020B0503020204020204" pitchFamily="34" charset="-122"/>
                <a:ea typeface="微软雅黑" panose="020B0503020204020204" pitchFamily="34" charset="-122"/>
              </a:rPr>
              <a:t>用于材料</a:t>
            </a:r>
            <a:r>
              <a:rPr lang="en-US" altLang="zh-CN" sz="2000" b="0" dirty="0">
                <a:latin typeface="微软雅黑" panose="020B0503020204020204" pitchFamily="34" charset="-122"/>
                <a:ea typeface="微软雅黑" panose="020B0503020204020204" pitchFamily="34" charset="-122"/>
              </a:rPr>
              <a:t>—</a:t>
            </a:r>
            <a:r>
              <a:rPr lang="zh-CN" altLang="en-US" sz="2000" b="0" dirty="0">
                <a:solidFill>
                  <a:schemeClr val="tx2"/>
                </a:solidFill>
                <a:latin typeface="微软雅黑" panose="020B0503020204020204" pitchFamily="34" charset="-122"/>
                <a:ea typeface="微软雅黑" panose="020B0503020204020204" pitchFamily="34" charset="-122"/>
              </a:rPr>
              <a:t>作为辅助材料使用</a:t>
            </a:r>
            <a:endParaRPr lang="en-US" altLang="zh-CN" sz="2000" b="0" dirty="0">
              <a:solidFill>
                <a:schemeClr val="tx2"/>
              </a:solidFill>
              <a:latin typeface="微软雅黑" panose="020B0503020204020204" pitchFamily="34" charset="-122"/>
              <a:ea typeface="微软雅黑" panose="020B0503020204020204" pitchFamily="34" charset="-122"/>
            </a:endParaRPr>
          </a:p>
          <a:p>
            <a:pPr marL="457200" indent="-457200">
              <a:lnSpc>
                <a:spcPts val="2800"/>
              </a:lnSpc>
            </a:pPr>
            <a:r>
              <a:rPr lang="en-US" altLang="zh-CN" sz="2000" b="0" dirty="0">
                <a:solidFill>
                  <a:schemeClr val="tx2"/>
                </a:solidFill>
                <a:latin typeface="微软雅黑" panose="020B0503020204020204" pitchFamily="34" charset="-122"/>
                <a:ea typeface="微软雅黑" panose="020B0503020204020204" pitchFamily="34" charset="-122"/>
              </a:rPr>
              <a:t>                     </a:t>
            </a:r>
            <a:r>
              <a:rPr lang="zh-CN" altLang="en-US" sz="2000" b="0" dirty="0">
                <a:solidFill>
                  <a:schemeClr val="tx2"/>
                </a:solidFill>
                <a:latin typeface="微软雅黑" panose="020B0503020204020204" pitchFamily="34" charset="-122"/>
                <a:ea typeface="微软雅黑" panose="020B0503020204020204" pitchFamily="34" charset="-122"/>
              </a:rPr>
              <a:t>（如</a:t>
            </a:r>
            <a:r>
              <a:rPr lang="zh-CN" altLang="en-US" sz="2000" b="0" dirty="0" smtClean="0">
                <a:solidFill>
                  <a:schemeClr val="tx2"/>
                </a:solidFill>
                <a:latin typeface="微软雅黑" panose="020B0503020204020204" pitchFamily="34" charset="-122"/>
                <a:ea typeface="微软雅黑" panose="020B0503020204020204" pitchFamily="34" charset="-122"/>
              </a:rPr>
              <a:t>：用煤油洗涤机器，用汽油、溶剂油作溶剂生产油漆）</a:t>
            </a:r>
            <a:endParaRPr lang="zh-CN" altLang="en-US" sz="2000" b="0" dirty="0">
              <a:solidFill>
                <a:schemeClr val="tx2"/>
              </a:solidFill>
              <a:latin typeface="微软雅黑" panose="020B0503020204020204" pitchFamily="34" charset="-122"/>
              <a:ea typeface="微软雅黑" panose="020B0503020204020204" pitchFamily="34" charset="-122"/>
            </a:endParaRPr>
          </a:p>
          <a:p>
            <a:pPr marL="457200" indent="-457200">
              <a:defRPr/>
            </a:pPr>
            <a:endParaRPr lang="en-US" altLang="zh-CN" sz="2400" dirty="0">
              <a:latin typeface="仿宋_GB2312" pitchFamily="49" charset="-122"/>
              <a:ea typeface="仿宋_GB2312" pitchFamily="49" charset="-122"/>
              <a:sym typeface="黑体" panose="02010609060101010101" pitchFamily="2" charset="-122"/>
            </a:endParaRPr>
          </a:p>
        </p:txBody>
      </p:sp>
      <p:grpSp>
        <p:nvGrpSpPr>
          <p:cNvPr id="4" name="Group 47"/>
          <p:cNvGrpSpPr/>
          <p:nvPr/>
        </p:nvGrpSpPr>
        <p:grpSpPr bwMode="auto">
          <a:xfrm>
            <a:off x="952531" y="3207767"/>
            <a:ext cx="187325" cy="182563"/>
            <a:chOff x="1239" y="1515"/>
            <a:chExt cx="115" cy="115"/>
          </a:xfrm>
        </p:grpSpPr>
        <p:sp>
          <p:nvSpPr>
            <p:cNvPr id="51212"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1213"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2" name="TextBox 23"/>
          <p:cNvSpPr txBox="1">
            <a:spLocks noChangeArrowheads="1"/>
          </p:cNvSpPr>
          <p:nvPr/>
        </p:nvSpPr>
        <p:spPr bwMode="auto">
          <a:xfrm>
            <a:off x="704528" y="2132856"/>
            <a:ext cx="8643938" cy="830997"/>
          </a:xfrm>
          <a:prstGeom prst="rect">
            <a:avLst/>
          </a:prstGeom>
          <a:noFill/>
          <a:ln w="9525">
            <a:noFill/>
            <a:miter lim="800000"/>
          </a:ln>
        </p:spPr>
        <p:txBody>
          <a:bodyPr>
            <a:spAutoFit/>
          </a:bodyPr>
          <a:lstStyle/>
          <a:p>
            <a:pPr marL="457200" indent="-457200">
              <a:defRPr/>
            </a:pPr>
            <a:r>
              <a:rPr lang="zh-CN" altLang="en-US" sz="2400" dirty="0">
                <a:solidFill>
                  <a:schemeClr val="tx2"/>
                </a:solidFill>
                <a:latin typeface="仿宋_GB2312" pitchFamily="49" charset="-122"/>
                <a:ea typeface="仿宋_GB2312" pitchFamily="49" charset="-122"/>
              </a:rPr>
              <a:t>   </a:t>
            </a:r>
            <a:r>
              <a:rPr lang="zh-CN" altLang="en-US" sz="2000" b="0" dirty="0">
                <a:solidFill>
                  <a:schemeClr val="tx2"/>
                </a:solidFill>
                <a:latin typeface="微软雅黑" panose="020B0503020204020204" pitchFamily="34" charset="-122"/>
                <a:ea typeface="微软雅黑" panose="020B0503020204020204" pitchFamily="34" charset="-122"/>
              </a:rPr>
              <a:t>不作能源使用（不作燃料、动力使用）</a:t>
            </a:r>
            <a:endParaRPr lang="en-US" altLang="zh-CN" sz="2000" b="0" dirty="0">
              <a:solidFill>
                <a:schemeClr val="tx2"/>
              </a:solidFill>
              <a:latin typeface="微软雅黑" panose="020B0503020204020204" pitchFamily="34" charset="-122"/>
              <a:ea typeface="微软雅黑" panose="020B0503020204020204" pitchFamily="34" charset="-122"/>
            </a:endParaRPr>
          </a:p>
          <a:p>
            <a:pPr marL="457200" lvl="0" indent="-457200">
              <a:defRPr/>
            </a:pPr>
            <a:r>
              <a:rPr lang="zh-CN" altLang="en-US" sz="2400" dirty="0">
                <a:solidFill>
                  <a:schemeClr val="tx2"/>
                </a:solidFill>
                <a:latin typeface="仿宋_GB2312" pitchFamily="49" charset="-122"/>
                <a:ea typeface="仿宋_GB2312" pitchFamily="49" charset="-122"/>
              </a:rPr>
              <a:t>   </a:t>
            </a:r>
            <a:endParaRPr lang="en-US" altLang="zh-CN" sz="2400" dirty="0">
              <a:latin typeface="仿宋_GB2312" pitchFamily="49" charset="-122"/>
              <a:ea typeface="仿宋_GB2312" pitchFamily="49" charset="-122"/>
              <a:sym typeface="黑体" panose="02010609060101010101" pitchFamily="2" charset="-122"/>
            </a:endParaRPr>
          </a:p>
        </p:txBody>
      </p:sp>
      <p:grpSp>
        <p:nvGrpSpPr>
          <p:cNvPr id="23" name="Group 47"/>
          <p:cNvGrpSpPr/>
          <p:nvPr/>
        </p:nvGrpSpPr>
        <p:grpSpPr bwMode="auto">
          <a:xfrm>
            <a:off x="918841" y="2275731"/>
            <a:ext cx="187325" cy="182563"/>
            <a:chOff x="1239" y="1515"/>
            <a:chExt cx="115" cy="115"/>
          </a:xfrm>
        </p:grpSpPr>
        <p:sp>
          <p:nvSpPr>
            <p:cNvPr id="2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7"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32780"/>
                                        </p:tgtEl>
                                        <p:attrNameLst>
                                          <p:attrName>style.visibility</p:attrName>
                                        </p:attrNameLst>
                                      </p:cBhvr>
                                      <p:to>
                                        <p:strVal val="visible"/>
                                      </p:to>
                                    </p:set>
                                    <p:anim calcmode="lin" valueType="num">
                                      <p:cBhvr>
                                        <p:cTn id="21" dur="500" fill="hold"/>
                                        <p:tgtEl>
                                          <p:spTgt spid="32780"/>
                                        </p:tgtEl>
                                        <p:attrNameLst>
                                          <p:attrName>ppt_w</p:attrName>
                                        </p:attrNameLst>
                                      </p:cBhvr>
                                      <p:tavLst>
                                        <p:tav tm="0">
                                          <p:val>
                                            <p:fltVal val="0"/>
                                          </p:val>
                                        </p:tav>
                                        <p:tav tm="100000">
                                          <p:val>
                                            <p:strVal val="#ppt_w"/>
                                          </p:val>
                                        </p:tav>
                                      </p:tavLst>
                                    </p:anim>
                                    <p:anim calcmode="lin" valueType="num">
                                      <p:cBhvr>
                                        <p:cTn id="22" dur="500" fill="hold"/>
                                        <p:tgtEl>
                                          <p:spTgt spid="32780"/>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39944"/>
                                        </p:tgtEl>
                                        <p:attrNameLst>
                                          <p:attrName>style.visibility</p:attrName>
                                        </p:attrNameLst>
                                      </p:cBhvr>
                                      <p:to>
                                        <p:strVal val="visible"/>
                                      </p:to>
                                    </p:set>
                                    <p:anim calcmode="lin" valueType="num">
                                      <p:cBhvr>
                                        <p:cTn id="35" dur="500" fill="hold"/>
                                        <p:tgtEl>
                                          <p:spTgt spid="39944"/>
                                        </p:tgtEl>
                                        <p:attrNameLst>
                                          <p:attrName>ppt_w</p:attrName>
                                        </p:attrNameLst>
                                      </p:cBhvr>
                                      <p:tavLst>
                                        <p:tav tm="0">
                                          <p:val>
                                            <p:fltVal val="0"/>
                                          </p:val>
                                        </p:tav>
                                        <p:tav tm="100000">
                                          <p:val>
                                            <p:strVal val="#ppt_w"/>
                                          </p:val>
                                        </p:tav>
                                      </p:tavLst>
                                    </p:anim>
                                    <p:anim calcmode="lin" valueType="num">
                                      <p:cBhvr>
                                        <p:cTn id="36" dur="500" fill="hold"/>
                                        <p:tgtEl>
                                          <p:spTgt spid="3994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p:bldP spid="32780"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8092" y="1214422"/>
            <a:ext cx="9435742" cy="5357850"/>
            <a:chOff x="238092" y="1214422"/>
            <a:chExt cx="9435742" cy="5357850"/>
          </a:xfrm>
        </p:grpSpPr>
        <p:pic>
          <p:nvPicPr>
            <p:cNvPr id="12"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13" name="矩形 12"/>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4" name="矩形 13"/>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5" name="矩形 14"/>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6505603" y="3429006"/>
            <a:ext cx="785818" cy="785812"/>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3452802" y="2071696"/>
            <a:ext cx="2500312" cy="792162"/>
            <a:chOff x="4572" y="709"/>
            <a:chExt cx="1575" cy="499"/>
          </a:xfrm>
        </p:grpSpPr>
        <p:sp>
          <p:nvSpPr>
            <p:cNvPr id="39944"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52233" name="Text Box 6"/>
            <p:cNvSpPr txBox="1">
              <a:spLocks noChangeArrowheads="1"/>
            </p:cNvSpPr>
            <p:nvPr/>
          </p:nvSpPr>
          <p:spPr bwMode="auto">
            <a:xfrm>
              <a:off x="4617" y="754"/>
              <a:ext cx="1530"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dirty="0">
                  <a:solidFill>
                    <a:srgbClr val="000000"/>
                  </a:solidFill>
                  <a:latin typeface="黑体" panose="02010609060101010101" pitchFamily="2" charset="-122"/>
                  <a:ea typeface="黑体" panose="02010609060101010101" pitchFamily="2" charset="-122"/>
                </a:rPr>
                <a:t>运输工具消费</a:t>
              </a:r>
              <a:r>
                <a:rPr lang="zh-CN" altLang="en-US" sz="3600" i="1" dirty="0">
                  <a:solidFill>
                    <a:srgbClr val="000000"/>
                  </a:solidFill>
                  <a:ea typeface="方正姚体" panose="02010601030101010101" pitchFamily="2" charset="-122"/>
                </a:rPr>
                <a:t> </a:t>
              </a:r>
              <a:endParaRPr lang="zh-CN" altLang="en-US" sz="3600" i="1" dirty="0">
                <a:solidFill>
                  <a:srgbClr val="000000"/>
                </a:solidFill>
                <a:ea typeface="方正姚体" panose="02010601030101010101" pitchFamily="2" charset="-122"/>
              </a:endParaRPr>
            </a:p>
          </p:txBody>
        </p:sp>
      </p:grpSp>
      <p:cxnSp>
        <p:nvCxnSpPr>
          <p:cNvPr id="21" name="直接箭头连接符 20"/>
          <p:cNvCxnSpPr/>
          <p:nvPr/>
        </p:nvCxnSpPr>
        <p:spPr bwMode="auto">
          <a:xfrm rot="10800000">
            <a:off x="5881694" y="2857502"/>
            <a:ext cx="642937" cy="571500"/>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par>
                                <p:cTn id="11" presetID="1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lide(fromBottom)">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357313"/>
            <a:ext cx="9001125" cy="5357812"/>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643188" cy="792163"/>
            <a:chOff x="4572" y="709"/>
            <a:chExt cx="1665" cy="499"/>
          </a:xfrm>
        </p:grpSpPr>
        <p:sp>
          <p:nvSpPr>
            <p:cNvPr id="40984"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53273" name="Text Box 6"/>
            <p:cNvSpPr txBox="1">
              <a:spLocks noChangeArrowheads="1"/>
            </p:cNvSpPr>
            <p:nvPr/>
          </p:nvSpPr>
          <p:spPr bwMode="auto">
            <a:xfrm>
              <a:off x="4617" y="754"/>
              <a:ext cx="1620"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运输工具消费</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41992" name="TextBox 18"/>
          <p:cNvSpPr txBox="1">
            <a:spLocks noChangeArrowheads="1"/>
          </p:cNvSpPr>
          <p:nvPr/>
        </p:nvSpPr>
        <p:spPr bwMode="auto">
          <a:xfrm>
            <a:off x="996981" y="3643314"/>
            <a:ext cx="8572500" cy="400110"/>
          </a:xfrm>
          <a:prstGeom prst="rect">
            <a:avLst/>
          </a:prstGeom>
          <a:noFill/>
          <a:ln w="9525">
            <a:noFill/>
            <a:miter lim="800000"/>
          </a:ln>
        </p:spPr>
        <p:txBody>
          <a:bodyPr>
            <a:spAutoFit/>
          </a:bodyPr>
          <a:lstStyle/>
          <a:p>
            <a:pPr marL="342900" indent="-342900">
              <a:spcBef>
                <a:spcPct val="20000"/>
              </a:spcBef>
              <a:buClr>
                <a:schemeClr val="hlink"/>
              </a:buClr>
            </a:pPr>
            <a:r>
              <a:rPr lang="zh-CN" altLang="en-US" sz="2000" b="0" dirty="0">
                <a:latin typeface="微软雅黑" panose="020B0503020204020204" pitchFamily="34" charset="-122"/>
                <a:ea typeface="微软雅黑" panose="020B0503020204020204" pitchFamily="34" charset="-122"/>
              </a:rPr>
              <a:t> 注意汽油、柴油、电力是否用于运输工具消费</a:t>
            </a:r>
            <a:endParaRPr lang="en-US" altLang="zh-CN"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58" y="3757672"/>
            <a:ext cx="187325" cy="182562"/>
            <a:chOff x="1239" y="1515"/>
            <a:chExt cx="115" cy="115"/>
          </a:xfrm>
        </p:grpSpPr>
        <p:sp>
          <p:nvSpPr>
            <p:cNvPr id="5327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327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8" name="TextBox 27"/>
          <p:cNvSpPr txBox="1"/>
          <p:nvPr/>
        </p:nvSpPr>
        <p:spPr>
          <a:xfrm>
            <a:off x="1023970" y="5291905"/>
            <a:ext cx="8572500" cy="1137491"/>
          </a:xfrm>
          <a:prstGeom prst="rect">
            <a:avLst/>
          </a:prstGeom>
          <a:noFill/>
        </p:spPr>
        <p:txBody>
          <a:bodyPr>
            <a:spAutoFit/>
          </a:bodyPr>
          <a:lstStyle/>
          <a:p>
            <a:pPr>
              <a:lnSpc>
                <a:spcPts val="2800"/>
              </a:lnSpc>
              <a:defRPr/>
            </a:pPr>
            <a:r>
              <a:rPr lang="zh-CN" altLang="en-US" sz="2400" dirty="0">
                <a:latin typeface="仿宋_GB2312" pitchFamily="49" charset="-122"/>
                <a:ea typeface="仿宋_GB2312" pitchFamily="49" charset="-122"/>
              </a:rPr>
              <a:t> </a:t>
            </a:r>
            <a:endParaRPr lang="en-US" altLang="zh-CN" sz="2400" dirty="0">
              <a:latin typeface="仿宋_GB2312" pitchFamily="49" charset="-122"/>
              <a:ea typeface="仿宋_GB2312" pitchFamily="49"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除煤炭、天然气、液化天然气、汽油、煤油、柴油、燃料油、液化石油气、电力之外，</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其他能源品种不</a:t>
            </a:r>
            <a:r>
              <a:rPr lang="zh-CN" altLang="en-US" sz="2000" b="0" dirty="0">
                <a:latin typeface="微软雅黑" panose="020B0503020204020204" pitchFamily="34" charset="-122"/>
                <a:ea typeface="微软雅黑" panose="020B0503020204020204" pitchFamily="34" charset="-122"/>
              </a:rPr>
              <a:t>得填报</a:t>
            </a:r>
            <a:endParaRPr lang="zh-CN" altLang="en-US" sz="2000" dirty="0">
              <a:latin typeface="仿宋_GB2312" pitchFamily="49" charset="-122"/>
              <a:ea typeface="仿宋_GB2312" pitchFamily="49" charset="-122"/>
            </a:endParaRPr>
          </a:p>
        </p:txBody>
      </p:sp>
      <p:grpSp>
        <p:nvGrpSpPr>
          <p:cNvPr id="4" name="Group 47"/>
          <p:cNvGrpSpPr/>
          <p:nvPr/>
        </p:nvGrpSpPr>
        <p:grpSpPr bwMode="auto">
          <a:xfrm>
            <a:off x="738188" y="5729292"/>
            <a:ext cx="187325" cy="182562"/>
            <a:chOff x="1239" y="1515"/>
            <a:chExt cx="115" cy="115"/>
          </a:xfrm>
        </p:grpSpPr>
        <p:sp>
          <p:nvSpPr>
            <p:cNvPr id="53268"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3269"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41996" name="TextBox 32"/>
          <p:cNvSpPr txBox="1">
            <a:spLocks noChangeArrowheads="1"/>
          </p:cNvSpPr>
          <p:nvPr/>
        </p:nvSpPr>
        <p:spPr bwMode="auto">
          <a:xfrm>
            <a:off x="1023910" y="2214554"/>
            <a:ext cx="8572500" cy="1138773"/>
          </a:xfrm>
          <a:prstGeom prst="rect">
            <a:avLst/>
          </a:prstGeom>
          <a:noFill/>
          <a:ln w="9525">
            <a:noFill/>
            <a:miter lim="800000"/>
          </a:ln>
        </p:spPr>
        <p:txBody>
          <a:bodyPr>
            <a:spAutoFit/>
          </a:bodyPr>
          <a:lstStyle/>
          <a:p>
            <a:pPr>
              <a:spcBef>
                <a:spcPct val="20000"/>
              </a:spcBef>
              <a:buClr>
                <a:schemeClr val="hlink"/>
              </a:buClr>
            </a:pPr>
            <a:r>
              <a:rPr lang="zh-CN" altLang="en-US" sz="2000" b="0" dirty="0">
                <a:latin typeface="微软雅黑" panose="020B0503020204020204" pitchFamily="34" charset="-122"/>
                <a:ea typeface="微软雅黑" panose="020B0503020204020204" pitchFamily="34" charset="-122"/>
              </a:rPr>
              <a:t>指调查单位在报告期内经营活动中运输工具所消费的能源数量。</a:t>
            </a:r>
            <a:endParaRPr lang="en-US" altLang="zh-CN" sz="2000" b="0" dirty="0">
              <a:latin typeface="微软雅黑" panose="020B0503020204020204" pitchFamily="34" charset="-122"/>
              <a:ea typeface="微软雅黑" panose="020B0503020204020204" pitchFamily="34" charset="-122"/>
            </a:endParaRPr>
          </a:p>
          <a:p>
            <a:pPr>
              <a:spcBef>
                <a:spcPct val="20000"/>
              </a:spcBef>
              <a:buClr>
                <a:schemeClr val="hlink"/>
              </a:buClr>
            </a:pPr>
            <a:r>
              <a:rPr lang="zh-CN" altLang="en-US" sz="2000" b="0" dirty="0">
                <a:latin typeface="微软雅黑" panose="020B0503020204020204" pitchFamily="34" charset="-122"/>
                <a:ea typeface="微软雅黑" panose="020B0503020204020204" pitchFamily="34" charset="-122"/>
              </a:rPr>
              <a:t>运输工具</a:t>
            </a:r>
            <a:r>
              <a:rPr lang="zh-CN" altLang="en-US" sz="2000" b="0" dirty="0">
                <a:solidFill>
                  <a:srgbClr val="FF0000"/>
                </a:solidFill>
                <a:latin typeface="微软雅黑" panose="020B0503020204020204" pitchFamily="34" charset="-122"/>
                <a:ea typeface="微软雅黑" panose="020B0503020204020204" pitchFamily="34" charset="-122"/>
              </a:rPr>
              <a:t>不包括</a:t>
            </a:r>
            <a:r>
              <a:rPr lang="zh-CN" altLang="en-US" sz="2000" b="0" dirty="0">
                <a:latin typeface="微软雅黑" panose="020B0503020204020204" pitchFamily="34" charset="-122"/>
                <a:ea typeface="微软雅黑" panose="020B0503020204020204" pitchFamily="34" charset="-122"/>
              </a:rPr>
              <a:t>非道路移动机械（吊车、推土机、挖掘机、装载机等）</a:t>
            </a:r>
            <a:endParaRPr lang="en-US" altLang="zh-CN" sz="2400" dirty="0"/>
          </a:p>
          <a:p>
            <a:pPr>
              <a:spcBef>
                <a:spcPct val="20000"/>
              </a:spcBef>
              <a:buClr>
                <a:schemeClr val="hlink"/>
              </a:buClr>
            </a:pPr>
            <a:r>
              <a:rPr lang="zh-CN" altLang="en-US" sz="2000" b="0" dirty="0">
                <a:solidFill>
                  <a:srgbClr val="FF0000"/>
                </a:solidFill>
                <a:latin typeface="微软雅黑" panose="020B0503020204020204" pitchFamily="34" charset="-122"/>
                <a:ea typeface="微软雅黑" panose="020B0503020204020204" pitchFamily="34" charset="-122"/>
              </a:rPr>
              <a:t>它是“工业生产消费量”的其中项</a:t>
            </a:r>
            <a:endParaRPr lang="en-US" altLang="zh-CN" sz="2000" b="0" dirty="0">
              <a:solidFill>
                <a:srgbClr val="FF0000"/>
              </a:solidFill>
              <a:latin typeface="微软雅黑" panose="020B0503020204020204" pitchFamily="34" charset="-122"/>
              <a:ea typeface="微软雅黑" panose="020B0503020204020204" pitchFamily="34" charset="-122"/>
            </a:endParaRPr>
          </a:p>
        </p:txBody>
      </p:sp>
      <p:grpSp>
        <p:nvGrpSpPr>
          <p:cNvPr id="7" name="Group 47"/>
          <p:cNvGrpSpPr/>
          <p:nvPr/>
        </p:nvGrpSpPr>
        <p:grpSpPr bwMode="auto">
          <a:xfrm>
            <a:off x="738158" y="2357430"/>
            <a:ext cx="187325" cy="182562"/>
            <a:chOff x="1239" y="1515"/>
            <a:chExt cx="115" cy="115"/>
          </a:xfrm>
        </p:grpSpPr>
        <p:sp>
          <p:nvSpPr>
            <p:cNvPr id="5326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326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37" name="TextBox 36"/>
          <p:cNvSpPr txBox="1"/>
          <p:nvPr/>
        </p:nvSpPr>
        <p:spPr>
          <a:xfrm>
            <a:off x="881063" y="4429132"/>
            <a:ext cx="8572500" cy="810478"/>
          </a:xfrm>
          <a:prstGeom prst="rect">
            <a:avLst/>
          </a:prstGeom>
          <a:noFill/>
        </p:spPr>
        <p:txBody>
          <a:bodyPr>
            <a:spAutoFit/>
          </a:bodyPr>
          <a:lstStyle/>
          <a:p>
            <a:pPr>
              <a:lnSpc>
                <a:spcPts val="2800"/>
              </a:lnSpc>
              <a:defRP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生产交通运输工具的企业向成品汽车、轮船中添加动力用油：</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  </a:t>
            </a:r>
            <a:r>
              <a:rPr lang="zh-CN" altLang="en-US" sz="2000" b="0" dirty="0">
                <a:solidFill>
                  <a:srgbClr val="FF0000"/>
                </a:solidFill>
                <a:latin typeface="微软雅黑" panose="020B0503020204020204" pitchFamily="34" charset="-122"/>
                <a:ea typeface="微软雅黑" panose="020B0503020204020204" pitchFamily="34" charset="-122"/>
              </a:rPr>
              <a:t>不填报</a:t>
            </a:r>
            <a:r>
              <a:rPr lang="zh-CN" altLang="en-US" sz="2000" b="0" dirty="0">
                <a:latin typeface="微软雅黑" panose="020B0503020204020204" pitchFamily="34" charset="-122"/>
                <a:ea typeface="微软雅黑" panose="020B0503020204020204" pitchFamily="34" charset="-122"/>
              </a:rPr>
              <a:t>“运输工具消费”</a:t>
            </a:r>
            <a:endParaRPr lang="zh-CN" altLang="en-US" sz="2000" b="0" dirty="0">
              <a:latin typeface="微软雅黑" panose="020B0503020204020204" pitchFamily="34" charset="-122"/>
              <a:ea typeface="微软雅黑" panose="020B0503020204020204" pitchFamily="34" charset="-122"/>
            </a:endParaRPr>
          </a:p>
        </p:txBody>
      </p:sp>
      <p:grpSp>
        <p:nvGrpSpPr>
          <p:cNvPr id="8" name="Group 47"/>
          <p:cNvGrpSpPr/>
          <p:nvPr/>
        </p:nvGrpSpPr>
        <p:grpSpPr bwMode="auto">
          <a:xfrm>
            <a:off x="738188" y="4567937"/>
            <a:ext cx="187325" cy="182563"/>
            <a:chOff x="1239" y="1515"/>
            <a:chExt cx="115" cy="115"/>
          </a:xfrm>
        </p:grpSpPr>
        <p:sp>
          <p:nvSpPr>
            <p:cNvPr id="5326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326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9"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1996"/>
                                        </p:tgtEl>
                                        <p:attrNameLst>
                                          <p:attrName>style.visibility</p:attrName>
                                        </p:attrNameLst>
                                      </p:cBhvr>
                                      <p:to>
                                        <p:strVal val="visible"/>
                                      </p:to>
                                    </p:set>
                                    <p:anim calcmode="lin" valueType="num">
                                      <p:cBhvr>
                                        <p:cTn id="7" dur="500" fill="hold"/>
                                        <p:tgtEl>
                                          <p:spTgt spid="41996"/>
                                        </p:tgtEl>
                                        <p:attrNameLst>
                                          <p:attrName>ppt_w</p:attrName>
                                        </p:attrNameLst>
                                      </p:cBhvr>
                                      <p:tavLst>
                                        <p:tav tm="0">
                                          <p:val>
                                            <p:fltVal val="0"/>
                                          </p:val>
                                        </p:tav>
                                        <p:tav tm="100000">
                                          <p:val>
                                            <p:strVal val="#ppt_w"/>
                                          </p:val>
                                        </p:tav>
                                      </p:tavLst>
                                    </p:anim>
                                    <p:anim calcmode="lin" valueType="num">
                                      <p:cBhvr>
                                        <p:cTn id="8" dur="500" fill="hold"/>
                                        <p:tgtEl>
                                          <p:spTgt spid="41996"/>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strVal val="#ppt_h"/>
                                          </p:val>
                                        </p:tav>
                                        <p:tav tm="100000">
                                          <p:val>
                                            <p:strVal val="#ppt_h"/>
                                          </p:val>
                                        </p:tav>
                                      </p:tavLst>
                                    </p:anim>
                                  </p:childTnLst>
                                </p:cTn>
                              </p:par>
                              <p:par>
                                <p:cTn id="13" presetID="3"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grpId="0" nodeType="clickEffect">
                                  <p:stCondLst>
                                    <p:cond delay="0"/>
                                  </p:stCondLst>
                                  <p:childTnLst>
                                    <p:set>
                                      <p:cBhvr>
                                        <p:cTn id="19" dur="1" fill="hold">
                                          <p:stCondLst>
                                            <p:cond delay="0"/>
                                          </p:stCondLst>
                                        </p:cTn>
                                        <p:tgtEl>
                                          <p:spTgt spid="41992"/>
                                        </p:tgtEl>
                                        <p:attrNameLst>
                                          <p:attrName>style.visibility</p:attrName>
                                        </p:attrNameLst>
                                      </p:cBhvr>
                                      <p:to>
                                        <p:strVal val="visible"/>
                                      </p:to>
                                    </p:set>
                                    <p:anim calcmode="lin" valueType="num">
                                      <p:cBhvr>
                                        <p:cTn id="20" dur="500" fill="hold"/>
                                        <p:tgtEl>
                                          <p:spTgt spid="41992"/>
                                        </p:tgtEl>
                                        <p:attrNameLst>
                                          <p:attrName>ppt_w</p:attrName>
                                        </p:attrNameLst>
                                      </p:cBhvr>
                                      <p:tavLst>
                                        <p:tav tm="0">
                                          <p:val>
                                            <p:fltVal val="0"/>
                                          </p:val>
                                        </p:tav>
                                        <p:tav tm="100000">
                                          <p:val>
                                            <p:strVal val="#ppt_w"/>
                                          </p:val>
                                        </p:tav>
                                      </p:tavLst>
                                    </p:anim>
                                    <p:anim calcmode="lin" valueType="num">
                                      <p:cBhvr>
                                        <p:cTn id="21" dur="500" fill="hold"/>
                                        <p:tgtEl>
                                          <p:spTgt spid="41992"/>
                                        </p:tgtEl>
                                        <p:attrNameLst>
                                          <p:attrName>ppt_h</p:attrName>
                                        </p:attrNameLst>
                                      </p:cBhvr>
                                      <p:tavLst>
                                        <p:tav tm="0">
                                          <p:val>
                                            <p:strVal val="#ppt_h"/>
                                          </p:val>
                                        </p:tav>
                                        <p:tav tm="100000">
                                          <p:val>
                                            <p:strVal val="#ppt_h"/>
                                          </p:val>
                                        </p:tav>
                                      </p:tavLst>
                                    </p:anim>
                                  </p:childTnLst>
                                </p:cTn>
                              </p:par>
                              <p:par>
                                <p:cTn id="22" presetID="17" presetClass="entr" presetSubtype="1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strVal val="#ppt_h"/>
                                          </p:val>
                                        </p:tav>
                                        <p:tav tm="100000">
                                          <p:val>
                                            <p:strVal val="#ppt_h"/>
                                          </p:val>
                                        </p:tav>
                                      </p:tavLst>
                                    </p:anim>
                                  </p:childTnLst>
                                </p:cTn>
                              </p:par>
                              <p:par>
                                <p:cTn id="32" presetID="17" presetClass="entr" presetSubtype="1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p:bldP spid="28" grpId="0"/>
      <p:bldP spid="41996" grpId="0"/>
      <p:bldP spid="3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8092" y="1214422"/>
            <a:ext cx="9435742" cy="5357850"/>
            <a:chOff x="238092" y="1214422"/>
            <a:chExt cx="9435742" cy="5357850"/>
          </a:xfrm>
        </p:grpSpPr>
        <p:pic>
          <p:nvPicPr>
            <p:cNvPr id="12"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13" name="矩形 12"/>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4" name="矩形 13"/>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5" name="矩形 14"/>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8024838" y="3071812"/>
            <a:ext cx="857252" cy="857253"/>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3595688" y="1785938"/>
            <a:ext cx="2500312" cy="792162"/>
            <a:chOff x="4572" y="709"/>
            <a:chExt cx="1575" cy="499"/>
          </a:xfrm>
        </p:grpSpPr>
        <p:sp>
          <p:nvSpPr>
            <p:cNvPr id="4199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54281" name="Text Box 6"/>
            <p:cNvSpPr txBox="1">
              <a:spLocks noChangeArrowheads="1"/>
            </p:cNvSpPr>
            <p:nvPr/>
          </p:nvSpPr>
          <p:spPr bwMode="auto">
            <a:xfrm>
              <a:off x="4617" y="754"/>
              <a:ext cx="1530"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采用折标系数</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cxnSp>
        <p:nvCxnSpPr>
          <p:cNvPr id="21" name="直接箭头连接符 20"/>
          <p:cNvCxnSpPr/>
          <p:nvPr/>
        </p:nvCxnSpPr>
        <p:spPr bwMode="auto">
          <a:xfrm rot="10800000">
            <a:off x="6096021" y="2571750"/>
            <a:ext cx="1928813" cy="571500"/>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par>
                                <p:cTn id="11" presetID="1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lide(fromBottom)">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643188" cy="792163"/>
            <a:chOff x="4572" y="709"/>
            <a:chExt cx="1665" cy="499"/>
          </a:xfrm>
        </p:grpSpPr>
        <p:sp>
          <p:nvSpPr>
            <p:cNvPr id="43028"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55317" name="Text Box 6"/>
            <p:cNvSpPr txBox="1">
              <a:spLocks noChangeArrowheads="1"/>
            </p:cNvSpPr>
            <p:nvPr/>
          </p:nvSpPr>
          <p:spPr bwMode="auto">
            <a:xfrm>
              <a:off x="4617" y="754"/>
              <a:ext cx="1620" cy="40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采用折标系数</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21" name="TextBox 20"/>
          <p:cNvSpPr txBox="1"/>
          <p:nvPr/>
        </p:nvSpPr>
        <p:spPr>
          <a:xfrm>
            <a:off x="952532" y="2213517"/>
            <a:ext cx="8572500" cy="2144177"/>
          </a:xfrm>
          <a:prstGeom prst="rect">
            <a:avLst/>
          </a:prstGeom>
          <a:noFill/>
        </p:spPr>
        <p:txBody>
          <a:bodyPr>
            <a:spAutoFit/>
          </a:bodyPr>
          <a:lstStyle/>
          <a:p>
            <a:pPr>
              <a:spcAft>
                <a:spcPts val="1200"/>
              </a:spcAft>
              <a:defRPr/>
            </a:pPr>
            <a:r>
              <a:rPr lang="zh-CN" altLang="en-US" sz="2000" b="0" dirty="0">
                <a:latin typeface="微软雅黑" panose="020B0503020204020204" pitchFamily="34" charset="-122"/>
                <a:ea typeface="微软雅黑" panose="020B0503020204020204" pitchFamily="34" charset="-122"/>
              </a:rPr>
              <a:t>自动带出及修改情况 ：</a:t>
            </a:r>
            <a:endParaRPr lang="en-US" altLang="zh-CN" sz="2000" b="0" dirty="0">
              <a:latin typeface="微软雅黑" panose="020B0503020204020204" pitchFamily="34" charset="-122"/>
              <a:ea typeface="微软雅黑" panose="020B0503020204020204" pitchFamily="34" charset="-122"/>
            </a:endParaRPr>
          </a:p>
          <a:p>
            <a:pPr>
              <a:lnSpc>
                <a:spcPts val="2500"/>
              </a:lnSpc>
              <a:spcAft>
                <a:spcPts val="600"/>
              </a:spcAft>
              <a:defRPr/>
            </a:pPr>
            <a:r>
              <a:rPr lang="zh-CN" altLang="en-US" sz="2000" b="0" dirty="0">
                <a:latin typeface="微软雅黑" panose="020B0503020204020204" pitchFamily="34" charset="-122"/>
                <a:ea typeface="微软雅黑" panose="020B0503020204020204" pitchFamily="34" charset="-122"/>
              </a:rPr>
              <a:t>①上年年综合能源消费量</a:t>
            </a: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&lt;1</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万吨</a:t>
            </a:r>
            <a:r>
              <a:rPr lang="zh-CN" altLang="en-US" sz="2000" b="0" dirty="0">
                <a:latin typeface="微软雅黑" panose="020B0503020204020204" pitchFamily="34" charset="-122"/>
                <a:ea typeface="微软雅黑" panose="020B0503020204020204" pitchFamily="34" charset="-122"/>
              </a:rPr>
              <a:t>标煤：</a:t>
            </a:r>
            <a:endParaRPr lang="en-US" altLang="zh-CN" sz="2000" b="0" dirty="0">
              <a:latin typeface="微软雅黑" panose="020B0503020204020204" pitchFamily="34" charset="-122"/>
              <a:ea typeface="微软雅黑" panose="020B0503020204020204" pitchFamily="34" charset="-122"/>
            </a:endParaRPr>
          </a:p>
          <a:p>
            <a:pPr>
              <a:lnSpc>
                <a:spcPts val="2500"/>
              </a:lnSpc>
              <a:spcAft>
                <a:spcPts val="1200"/>
              </a:spcAft>
              <a:defRPr/>
            </a:pP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自动带出</a:t>
            </a:r>
            <a:r>
              <a:rPr lang="zh-CN" altLang="en-US" sz="2000" b="0" dirty="0">
                <a:latin typeface="微软雅黑" panose="020B0503020204020204" pitchFamily="34" charset="-122"/>
                <a:ea typeface="微软雅黑" panose="020B0503020204020204" pitchFamily="34" charset="-122"/>
              </a:rPr>
              <a:t>，默认为参考折标系数；若有实测系数，企业</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可修改</a:t>
            </a:r>
            <a:endPar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endParaRPr>
          </a:p>
          <a:p>
            <a:pPr>
              <a:lnSpc>
                <a:spcPts val="2500"/>
              </a:lnSpc>
              <a:spcAft>
                <a:spcPts val="600"/>
              </a:spcAft>
              <a:defRPr/>
            </a:pPr>
            <a:r>
              <a:rPr lang="zh-CN" altLang="zh-CN" sz="2000" b="0" dirty="0">
                <a:latin typeface="微软雅黑" panose="020B0503020204020204" pitchFamily="34" charset="-122"/>
                <a:ea typeface="微软雅黑" panose="020B0503020204020204" pitchFamily="34" charset="-122"/>
              </a:rPr>
              <a:t>②</a:t>
            </a:r>
            <a:r>
              <a:rPr lang="zh-CN" altLang="en-US" sz="2000" b="0" dirty="0">
                <a:latin typeface="微软雅黑" panose="020B0503020204020204" pitchFamily="34" charset="-122"/>
                <a:ea typeface="微软雅黑" panose="020B0503020204020204" pitchFamily="34" charset="-122"/>
              </a:rPr>
              <a:t>上年年综合能源消费量</a:t>
            </a: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&gt;=1</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万吨</a:t>
            </a:r>
            <a:r>
              <a:rPr lang="zh-CN" altLang="en-US" sz="2000" b="0" dirty="0">
                <a:latin typeface="微软雅黑" panose="020B0503020204020204" pitchFamily="34" charset="-122"/>
                <a:ea typeface="微软雅黑" panose="020B0503020204020204" pitchFamily="34" charset="-122"/>
              </a:rPr>
              <a:t>标煤、</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新纳入</a:t>
            </a:r>
            <a:r>
              <a:rPr lang="zh-CN" altLang="en-US" sz="2000" b="0" dirty="0">
                <a:latin typeface="微软雅黑" panose="020B0503020204020204" pitchFamily="34" charset="-122"/>
                <a:ea typeface="微软雅黑" panose="020B0503020204020204" pitchFamily="34" charset="-122"/>
              </a:rPr>
              <a:t>调查范围：</a:t>
            </a:r>
            <a:endParaRPr lang="en-US" altLang="zh-CN" sz="2000" b="0" dirty="0">
              <a:latin typeface="微软雅黑" panose="020B0503020204020204" pitchFamily="34" charset="-122"/>
              <a:ea typeface="微软雅黑" panose="020B0503020204020204" pitchFamily="34" charset="-122"/>
            </a:endParaRPr>
          </a:p>
          <a:p>
            <a:pPr>
              <a:lnSpc>
                <a:spcPts val="2500"/>
              </a:lnSpc>
              <a:spcAft>
                <a:spcPts val="1200"/>
              </a:spcAft>
              <a:defRPr/>
            </a:pPr>
            <a:r>
              <a:rPr lang="zh-CN" altLang="en-US" sz="2000" b="0" dirty="0">
                <a:latin typeface="微软雅黑" panose="020B0503020204020204" pitchFamily="34" charset="-122"/>
                <a:ea typeface="微软雅黑" panose="020B0503020204020204" pitchFamily="34" charset="-122"/>
              </a:rPr>
              <a:t>均由企业</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自行填报</a:t>
            </a:r>
            <a:r>
              <a:rPr lang="zh-CN" altLang="en-US" sz="2000" b="0" dirty="0">
                <a:latin typeface="微软雅黑" panose="020B0503020204020204" pitchFamily="34" charset="-122"/>
                <a:ea typeface="微软雅黑" panose="020B0503020204020204" pitchFamily="34" charset="-122"/>
              </a:rPr>
              <a:t>；</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供热和发电</a:t>
            </a:r>
            <a:r>
              <a:rPr lang="zh-CN" altLang="en-US" sz="2000" b="0" dirty="0">
                <a:latin typeface="微软雅黑" panose="020B0503020204020204" pitchFamily="34" charset="-122"/>
                <a:ea typeface="微软雅黑" panose="020B0503020204020204" pitchFamily="34" charset="-122"/>
              </a:rPr>
              <a:t>企业必须填报实测系数</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286000"/>
            <a:ext cx="187325" cy="182563"/>
            <a:chOff x="1239" y="1515"/>
            <a:chExt cx="115" cy="115"/>
          </a:xfrm>
        </p:grpSpPr>
        <p:sp>
          <p:nvSpPr>
            <p:cNvPr id="5531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531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44042" name="TextBox 19"/>
          <p:cNvSpPr txBox="1">
            <a:spLocks noChangeArrowheads="1"/>
          </p:cNvSpPr>
          <p:nvPr/>
        </p:nvSpPr>
        <p:spPr bwMode="auto">
          <a:xfrm>
            <a:off x="952472" y="4714884"/>
            <a:ext cx="8572500" cy="1015663"/>
          </a:xfrm>
          <a:prstGeom prst="rect">
            <a:avLst/>
          </a:prstGeom>
          <a:noFill/>
          <a:ln w="9525">
            <a:noFill/>
            <a:miter lim="800000"/>
          </a:ln>
        </p:spPr>
        <p:txBody>
          <a:bodyPr>
            <a:spAutoFit/>
          </a:bodyPr>
          <a:lstStyle/>
          <a:p>
            <a:r>
              <a:rPr lang="zh-CN" altLang="en-US" sz="2000" b="0" dirty="0">
                <a:latin typeface="微软雅黑" panose="020B0503020204020204" pitchFamily="34" charset="-122"/>
                <a:ea typeface="微软雅黑" panose="020B0503020204020204" pitchFamily="34" charset="-122"/>
              </a:rPr>
              <a:t>以下能源品种的系数自动带出，企业不得修改</a:t>
            </a:r>
            <a:endParaRPr lang="en-US" altLang="zh-CN" sz="2000" b="0" dirty="0">
              <a:latin typeface="微软雅黑" panose="020B0503020204020204" pitchFamily="34" charset="-122"/>
              <a:ea typeface="微软雅黑" panose="020B0503020204020204" pitchFamily="34" charset="-122"/>
            </a:endParaRPr>
          </a:p>
          <a:p>
            <a:endParaRPr lang="en-US" altLang="zh-CN" sz="2000" b="0" dirty="0">
              <a:latin typeface="微软雅黑" panose="020B0503020204020204" pitchFamily="34" charset="-122"/>
              <a:ea typeface="微软雅黑" panose="020B0503020204020204" pitchFamily="34" charset="-122"/>
            </a:endParaRPr>
          </a:p>
          <a:p>
            <a:r>
              <a:rPr lang="zh-CN" altLang="en-US" sz="2000" b="0" dirty="0">
                <a:latin typeface="微软雅黑" panose="020B0503020204020204" pitchFamily="34" charset="-122"/>
                <a:ea typeface="微软雅黑" panose="020B0503020204020204" pitchFamily="34" charset="-122"/>
              </a:rPr>
              <a:t>电力：</a:t>
            </a:r>
            <a:r>
              <a:rPr lang="en-US" altLang="zh-CN" sz="2000" b="0" dirty="0">
                <a:latin typeface="微软雅黑" panose="020B0503020204020204" pitchFamily="34" charset="-122"/>
                <a:ea typeface="微软雅黑" panose="020B0503020204020204" pitchFamily="34" charset="-122"/>
              </a:rPr>
              <a:t>1.229           </a:t>
            </a:r>
            <a:r>
              <a:rPr lang="zh-CN" altLang="en-US" sz="2000" b="0" dirty="0">
                <a:latin typeface="微软雅黑" panose="020B0503020204020204" pitchFamily="34" charset="-122"/>
                <a:ea typeface="微软雅黑" panose="020B0503020204020204" pitchFamily="34" charset="-122"/>
              </a:rPr>
              <a:t>生物燃料：</a:t>
            </a:r>
            <a:r>
              <a:rPr lang="en-US" altLang="zh-CN" sz="2000" b="0" dirty="0">
                <a:latin typeface="微软雅黑" panose="020B0503020204020204" pitchFamily="34" charset="-122"/>
                <a:ea typeface="微软雅黑" panose="020B0503020204020204" pitchFamily="34" charset="-122"/>
              </a:rPr>
              <a:t>1          </a:t>
            </a:r>
            <a:r>
              <a:rPr lang="zh-CN" altLang="en-US" sz="2000" b="0" dirty="0">
                <a:latin typeface="微软雅黑" panose="020B0503020204020204" pitchFamily="34" charset="-122"/>
                <a:ea typeface="微软雅黑" panose="020B0503020204020204" pitchFamily="34" charset="-122"/>
              </a:rPr>
              <a:t>其他燃料：</a:t>
            </a:r>
            <a:r>
              <a:rPr lang="en-US" altLang="zh-CN" sz="2000" b="0" dirty="0">
                <a:latin typeface="微软雅黑" panose="020B0503020204020204" pitchFamily="34" charset="-122"/>
                <a:ea typeface="微软雅黑" panose="020B0503020204020204" pitchFamily="34" charset="-122"/>
              </a:rPr>
              <a:t>1</a:t>
            </a:r>
            <a:endParaRPr lang="zh-CN" altLang="en-US" sz="2000" b="0" dirty="0">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38188" y="4786322"/>
            <a:ext cx="187325" cy="182562"/>
            <a:chOff x="1239" y="1515"/>
            <a:chExt cx="115" cy="115"/>
          </a:xfrm>
        </p:grpSpPr>
        <p:sp>
          <p:nvSpPr>
            <p:cNvPr id="55312"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5313"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7"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44042"/>
                                        </p:tgtEl>
                                        <p:attrNameLst>
                                          <p:attrName>style.visibility</p:attrName>
                                        </p:attrNameLst>
                                      </p:cBhvr>
                                      <p:to>
                                        <p:strVal val="visible"/>
                                      </p:to>
                                    </p:set>
                                    <p:anim calcmode="lin" valueType="num">
                                      <p:cBhvr>
                                        <p:cTn id="21" dur="500" fill="hold"/>
                                        <p:tgtEl>
                                          <p:spTgt spid="44042"/>
                                        </p:tgtEl>
                                        <p:attrNameLst>
                                          <p:attrName>ppt_w</p:attrName>
                                        </p:attrNameLst>
                                      </p:cBhvr>
                                      <p:tavLst>
                                        <p:tav tm="0">
                                          <p:val>
                                            <p:fltVal val="0"/>
                                          </p:val>
                                        </p:tav>
                                        <p:tav tm="100000">
                                          <p:val>
                                            <p:strVal val="#ppt_w"/>
                                          </p:val>
                                        </p:tav>
                                      </p:tavLst>
                                    </p:anim>
                                    <p:anim calcmode="lin" valueType="num">
                                      <p:cBhvr>
                                        <p:cTn id="22" dur="500" fill="hold"/>
                                        <p:tgtEl>
                                          <p:spTgt spid="44042"/>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4042"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rgbClr val="0070C0"/>
            </a:solidFill>
            <a:prstDash val="sysDot"/>
            <a:round/>
          </a:ln>
          <a:effectLst/>
        </p:spPr>
        <p:txBody>
          <a:bodyPr wrap="none" anchor="ctr"/>
          <a:lstStyle/>
          <a:p>
            <a:pPr>
              <a:defRPr/>
            </a:pPr>
            <a:endParaRPr lang="zh-CN" altLang="en-US" sz="2800"/>
          </a:p>
        </p:txBody>
      </p:sp>
      <p:sp>
        <p:nvSpPr>
          <p:cNvPr id="1075202" name="Rectangle 2"/>
          <p:cNvSpPr>
            <a:spLocks noChangeArrowheads="1"/>
          </p:cNvSpPr>
          <p:nvPr/>
        </p:nvSpPr>
        <p:spPr bwMode="auto">
          <a:xfrm>
            <a:off x="7239000" y="357188"/>
            <a:ext cx="2143125"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defRPr/>
            </a:pPr>
            <a:r>
              <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rPr>
              <a:t>统计范围</a:t>
            </a:r>
            <a:endPar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075645"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报表要求</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2293" name="Text Box 50"/>
          <p:cNvSpPr txBox="1">
            <a:spLocks noChangeArrowheads="1"/>
          </p:cNvSpPr>
          <p:nvPr/>
        </p:nvSpPr>
        <p:spPr bwMode="auto">
          <a:xfrm>
            <a:off x="809625" y="1328738"/>
            <a:ext cx="5761038" cy="457200"/>
          </a:xfrm>
          <a:prstGeom prst="rect">
            <a:avLst/>
          </a:prstGeom>
          <a:noFill/>
          <a:ln w="12700">
            <a:noFill/>
            <a:miter lim="800000"/>
            <a:headEnd type="none" w="sm" len="sm"/>
            <a:tailEnd type="none" w="sm" len="sm"/>
          </a:ln>
        </p:spPr>
        <p:txBody>
          <a:bodyPr>
            <a:spAutoFit/>
          </a:bodyPr>
          <a:lstStyle/>
          <a:p>
            <a:pPr>
              <a:spcBef>
                <a:spcPct val="50000"/>
              </a:spcBef>
            </a:pPr>
            <a:r>
              <a:rPr lang="zh-CN" altLang="en-US" sz="2400" dirty="0">
                <a:solidFill>
                  <a:srgbClr val="0070C0"/>
                </a:solidFill>
                <a:ea typeface="黑体" panose="02010609060101010101" pitchFamily="2" charset="-122"/>
              </a:rPr>
              <a:t>全部规模以</a:t>
            </a:r>
            <a:r>
              <a:rPr lang="zh-CN" altLang="en-US" sz="2400" dirty="0">
                <a:solidFill>
                  <a:srgbClr val="FF0000"/>
                </a:solidFill>
                <a:ea typeface="黑体" panose="02010609060101010101" pitchFamily="2" charset="-122"/>
              </a:rPr>
              <a:t>上</a:t>
            </a:r>
            <a:r>
              <a:rPr lang="zh-CN" altLang="en-US" sz="2400" dirty="0">
                <a:solidFill>
                  <a:srgbClr val="0070C0"/>
                </a:solidFill>
                <a:ea typeface="黑体" panose="02010609060101010101" pitchFamily="2" charset="-122"/>
              </a:rPr>
              <a:t>工业法人单位</a:t>
            </a:r>
            <a:endParaRPr lang="zh-CN" altLang="en-US" sz="2400" dirty="0">
              <a:solidFill>
                <a:srgbClr val="0070C0"/>
              </a:solidFill>
              <a:ea typeface="黑体" panose="02010609060101010101" pitchFamily="2" charset="-122"/>
            </a:endParaRPr>
          </a:p>
        </p:txBody>
      </p:sp>
      <p:graphicFrame>
        <p:nvGraphicFramePr>
          <p:cNvPr id="19" name="Group 463"/>
          <p:cNvGraphicFramePr>
            <a:graphicFrameLocks noGrp="1"/>
          </p:cNvGraphicFramePr>
          <p:nvPr>
            <p:ph/>
          </p:nvPr>
        </p:nvGraphicFramePr>
        <p:xfrm>
          <a:off x="809596" y="2143117"/>
          <a:ext cx="8001056" cy="3429022"/>
        </p:xfrm>
        <a:graphic>
          <a:graphicData uri="http://schemas.openxmlformats.org/drawingml/2006/table">
            <a:tbl>
              <a:tblPr/>
              <a:tblGrid>
                <a:gridCol w="2511768"/>
                <a:gridCol w="4107139"/>
                <a:gridCol w="1382149"/>
              </a:tblGrid>
              <a:tr h="478680">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rPr>
                        <a:t>规上工业法人单位</a:t>
                      </a:r>
                      <a:endPar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21" marB="45721"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rPr>
                        <a:t>报表</a:t>
                      </a:r>
                      <a:endPar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21" marB="45721"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sm" len="sm"/>
                      <a:tailEnd type="none" w="sm" len="sm"/>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rPr>
                        <a:t>频次</a:t>
                      </a:r>
                      <a:endPar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21" marB="45721" anchor="ctr" horzOverflow="overflow">
                    <a:lnL w="6350" cap="flat" cmpd="sng" algn="ctr">
                      <a:solidFill>
                        <a:schemeClr val="tx1"/>
                      </a:solidFill>
                      <a:prstDash val="solid"/>
                      <a:round/>
                      <a:headEnd type="none" w="sm" len="sm"/>
                      <a:tailEnd type="none" w="sm" len="sm"/>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843607">
                <a:tc rowSpan="2">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l" defTabSz="914400" rtl="0" eaLnBrk="1" fontAlgn="ctr" latinLnBrk="0" hangingPunct="1">
                        <a:lnSpc>
                          <a:spcPct val="100000"/>
                        </a:lnSpc>
                        <a:spcBef>
                          <a:spcPct val="0"/>
                        </a:spcBef>
                        <a:spcAft>
                          <a:spcPct val="0"/>
                        </a:spcAft>
                        <a:buClrTx/>
                        <a:buSzTx/>
                        <a:buFontTx/>
                        <a:buNone/>
                      </a:pPr>
                      <a:r>
                        <a:rPr kumimoji="0" lang="zh-CN" altLang="en-US" sz="1700" b="0" i="0" u="none" strike="noStrike"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全部规模以上</a:t>
                      </a:r>
                      <a:endParaRPr kumimoji="0" lang="zh-CN" altLang="en-US" sz="1700" b="0" i="0" u="none" strike="noStrike"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txBody>
                  <a:tcPr marT="45721" marB="45721"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l" defTabSz="914400" rtl="0" eaLnBrk="1" fontAlgn="ctr" latinLnBrk="0" hangingPunct="1">
                        <a:lnSpc>
                          <a:spcPct val="100000"/>
                        </a:lnSpc>
                        <a:spcBef>
                          <a:spcPct val="0"/>
                        </a:spcBef>
                        <a:spcAft>
                          <a:spcPct val="0"/>
                        </a:spcAft>
                        <a:buClrTx/>
                        <a:buSzTx/>
                        <a:buFontTx/>
                        <a:buNone/>
                        <a:defRPr/>
                      </a:pPr>
                      <a:r>
                        <a:rPr kumimoji="0" lang="en-US" altLang="zh-CN" sz="1700" b="1" i="0" u="none" strike="noStrike" kern="1200" cap="none" normalizeH="0" baseline="0" dirty="0">
                          <a:ln>
                            <a:noFill/>
                          </a:ln>
                          <a:solidFill>
                            <a:srgbClr val="0033CC"/>
                          </a:solidFill>
                          <a:effectLst/>
                          <a:latin typeface="黑体" panose="02010609060101010101" pitchFamily="2" charset="-122"/>
                          <a:ea typeface="黑体" panose="02010609060101010101" pitchFamily="2" charset="-122"/>
                          <a:cs typeface="+mn-cs"/>
                        </a:rPr>
                        <a:t>205-1</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r>
                        <a:rPr kumimoji="0" lang="zh-CN" altLang="en-US"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rPr>
                        <a:t>能源购进、消费与库存</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endPar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endParaRPr>
                    </a:p>
                  </a:txBody>
                  <a:tcPr marT="45721" marB="45721"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ctr" defTabSz="914400" rtl="0" eaLnBrk="1" fontAlgn="ctr" latinLnBrk="0" hangingPunct="1">
                        <a:lnSpc>
                          <a:spcPct val="100000"/>
                        </a:lnSpc>
                        <a:spcBef>
                          <a:spcPct val="0"/>
                        </a:spcBef>
                        <a:spcAft>
                          <a:spcPct val="0"/>
                        </a:spcAft>
                        <a:buClrTx/>
                        <a:buSzTx/>
                        <a:buFontTx/>
                        <a:buNone/>
                        <a:defRPr/>
                      </a:pPr>
                      <a:r>
                        <a:rPr kumimoji="0" lang="zh-CN" altLang="en-US"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rPr>
                        <a:t>月报</a:t>
                      </a:r>
                      <a:endParaRPr kumimoji="0" lang="en-US" altLang="zh-CN"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21" marB="45721" anchor="ctr" horzOverflow="overflow">
                    <a:lnL w="635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r h="1042906">
                <a:tc vMerge="1">
                  <a:tcPr/>
                </a:tc>
                <a:tc>
                  <a:txBody>
                    <a:bodyPr/>
                    <a:lstStyle/>
                    <a:p>
                      <a:pPr marL="469900" marR="0" lvl="0" indent="-469900" algn="l" defTabSz="914400" rtl="0" eaLnBrk="1" fontAlgn="ctr" latinLnBrk="0" hangingPunct="1">
                        <a:lnSpc>
                          <a:spcPct val="100000"/>
                        </a:lnSpc>
                        <a:spcBef>
                          <a:spcPct val="0"/>
                        </a:spcBef>
                        <a:spcAft>
                          <a:spcPct val="0"/>
                        </a:spcAft>
                        <a:buClrTx/>
                        <a:buSzTx/>
                        <a:buFontTx/>
                        <a:buNone/>
                        <a:defRPr/>
                      </a:pPr>
                      <a:r>
                        <a:rPr kumimoji="0" lang="en-US" altLang="zh-CN" sz="1700" b="1" i="0" u="none" strike="noStrike" kern="1200" cap="none" normalizeH="0" baseline="0" dirty="0">
                          <a:ln>
                            <a:noFill/>
                          </a:ln>
                          <a:solidFill>
                            <a:srgbClr val="0033CC"/>
                          </a:solidFill>
                          <a:effectLst/>
                          <a:latin typeface="黑体" panose="02010609060101010101" pitchFamily="2" charset="-122"/>
                          <a:ea typeface="黑体" panose="02010609060101010101" pitchFamily="2" charset="-122"/>
                          <a:cs typeface="+mn-cs"/>
                        </a:rPr>
                        <a:t>BJ205-8 </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r>
                        <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工业企业京外能源消费</a:t>
                      </a:r>
                      <a:r>
                        <a:rPr kumimoji="0" lang="zh-CN" altLang="en-US"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rPr>
                        <a:t>情况</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endParaRPr kumimoji="0" lang="en-US" altLang="zh-CN" sz="1700" b="1" i="0" u="none" strike="noStrike" kern="1200" cap="none" normalizeH="0" baseline="0" dirty="0">
                        <a:ln>
                          <a:noFill/>
                        </a:ln>
                        <a:solidFill>
                          <a:srgbClr val="0033CC"/>
                        </a:solidFill>
                        <a:effectLst/>
                        <a:latin typeface="黑体" panose="02010609060101010101" pitchFamily="2" charset="-122"/>
                        <a:ea typeface="黑体" panose="02010609060101010101" pitchFamily="2" charset="-122"/>
                        <a:cs typeface="+mn-cs"/>
                      </a:endParaRPr>
                    </a:p>
                  </a:txBody>
                  <a:tcPr marT="45721" marB="45721"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469900" marR="0" lvl="0" indent="-469900" algn="l" defTabSz="914400" rtl="0" eaLnBrk="1" fontAlgn="ctr" latinLnBrk="0" hangingPunct="1">
                        <a:lnSpc>
                          <a:spcPct val="100000"/>
                        </a:lnSpc>
                        <a:spcBef>
                          <a:spcPct val="0"/>
                        </a:spcBef>
                        <a:spcAft>
                          <a:spcPct val="0"/>
                        </a:spcAft>
                        <a:buClrTx/>
                        <a:buSzTx/>
                        <a:buFontTx/>
                        <a:buNone/>
                        <a:defRPr/>
                      </a:pPr>
                      <a:r>
                        <a:rPr kumimoji="0" lang="en-US" altLang="zh-CN"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rPr>
                        <a:t>12</a:t>
                      </a:r>
                      <a:r>
                        <a:rPr kumimoji="0" lang="zh-CN" altLang="en-US"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rPr>
                        <a:t>月报一次</a:t>
                      </a:r>
                      <a:endParaRPr kumimoji="0" lang="zh-CN" altLang="en-US"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21" marB="45721" anchor="ctr" horzOverflow="overflow">
                    <a:lnL w="635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063829">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l" defTabSz="914400" rtl="0" eaLnBrk="1" fontAlgn="ctr" latinLnBrk="0" hangingPunct="1">
                        <a:lnSpc>
                          <a:spcPct val="100000"/>
                        </a:lnSpc>
                        <a:spcBef>
                          <a:spcPct val="0"/>
                        </a:spcBef>
                        <a:spcAft>
                          <a:spcPct val="0"/>
                        </a:spcAft>
                        <a:buClrTx/>
                        <a:buSzTx/>
                        <a:buFontTx/>
                        <a:buNone/>
                      </a:pPr>
                      <a:r>
                        <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有</a:t>
                      </a:r>
                      <a:r>
                        <a:rPr kumimoji="0" lang="zh-CN" altLang="en-US"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加工转换</a:t>
                      </a:r>
                      <a:r>
                        <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或</a:t>
                      </a:r>
                      <a:r>
                        <a:rPr kumimoji="0" lang="zh-CN" altLang="en-US"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回收利用</a:t>
                      </a:r>
                      <a:endParaRPr kumimoji="0" lang="en-US" altLang="zh-CN"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endParaRPr>
                    </a:p>
                  </a:txBody>
                  <a:tcPr marT="45721" marB="45721"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l" defTabSz="914400" rtl="0" eaLnBrk="1" fontAlgn="ctr" latinLnBrk="0" hangingPunct="1">
                        <a:lnSpc>
                          <a:spcPct val="100000"/>
                        </a:lnSpc>
                        <a:spcBef>
                          <a:spcPct val="0"/>
                        </a:spcBef>
                        <a:spcAft>
                          <a:spcPct val="0"/>
                        </a:spcAft>
                        <a:buClrTx/>
                        <a:buSzTx/>
                        <a:buFontTx/>
                        <a:buNone/>
                        <a:defRPr/>
                      </a:pPr>
                      <a:r>
                        <a:rPr kumimoji="0" lang="en-US" altLang="zh-CN" sz="1700" b="1" i="0" u="none" strike="noStrike" kern="1200" cap="none" normalizeH="0" baseline="0" dirty="0">
                          <a:ln>
                            <a:noFill/>
                          </a:ln>
                          <a:solidFill>
                            <a:srgbClr val="0033CC"/>
                          </a:solidFill>
                          <a:effectLst/>
                          <a:latin typeface="黑体" panose="02010609060101010101" pitchFamily="2" charset="-122"/>
                          <a:ea typeface="黑体" panose="02010609060101010101" pitchFamily="2" charset="-122"/>
                          <a:cs typeface="+mn-cs"/>
                        </a:rPr>
                        <a:t>205-2</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r>
                        <a:rPr kumimoji="0" lang="zh-CN" altLang="zh-CN"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能源加工转换与回收利用</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endParaRPr kumimoji="0" lang="en-US" altLang="zh-CN" sz="1700" b="1" i="0" u="none" strike="noStrike" kern="1200" cap="none" normalizeH="0" baseline="0" dirty="0">
                        <a:ln>
                          <a:noFill/>
                        </a:ln>
                        <a:solidFill>
                          <a:srgbClr val="0033CC"/>
                        </a:solidFill>
                        <a:effectLst/>
                        <a:latin typeface="黑体" panose="02010609060101010101" pitchFamily="2" charset="-122"/>
                        <a:ea typeface="黑体" panose="02010609060101010101" pitchFamily="2" charset="-122"/>
                        <a:cs typeface="+mn-cs"/>
                      </a:endParaRPr>
                    </a:p>
                  </a:txBody>
                  <a:tcPr marT="45721" marB="45721"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ctr" defTabSz="914400" rtl="0" eaLnBrk="1" fontAlgn="ctr" latinLnBrk="0" hangingPunct="1">
                        <a:lnSpc>
                          <a:spcPct val="100000"/>
                        </a:lnSpc>
                        <a:spcBef>
                          <a:spcPct val="0"/>
                        </a:spcBef>
                        <a:spcAft>
                          <a:spcPct val="0"/>
                        </a:spcAft>
                        <a:buClrTx/>
                        <a:buSzTx/>
                        <a:buFontTx/>
                        <a:buNone/>
                        <a:defRPr/>
                      </a:pPr>
                      <a:r>
                        <a:rPr kumimoji="0" lang="zh-CN" altLang="en-US"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rPr>
                        <a:t>月报</a:t>
                      </a:r>
                      <a:endPar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endParaRPr>
                    </a:p>
                  </a:txBody>
                  <a:tcPr marT="45721" marB="45721" anchor="ctr" horzOverflow="overflow">
                    <a:lnL w="635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2" name="组合 10"/>
          <p:cNvGrpSpPr/>
          <p:nvPr/>
        </p:nvGrpSpPr>
        <p:grpSpPr>
          <a:xfrm>
            <a:off x="666720" y="1460488"/>
            <a:ext cx="182562" cy="182562"/>
            <a:chOff x="1966913" y="2303463"/>
            <a:chExt cx="182562" cy="182562"/>
          </a:xfrm>
        </p:grpSpPr>
        <p:sp>
          <p:nvSpPr>
            <p:cNvPr id="12" name="AutoShape 6"/>
            <p:cNvSpPr>
              <a:spLocks noChangeArrowheads="1"/>
            </p:cNvSpPr>
            <p:nvPr/>
          </p:nvSpPr>
          <p:spPr bwMode="gray">
            <a:xfrm rot="2700000">
              <a:off x="1966913" y="2303463"/>
              <a:ext cx="182562" cy="182562"/>
            </a:xfrm>
            <a:prstGeom prst="rtTriangle">
              <a:avLst/>
            </a:prstGeom>
            <a:solidFill>
              <a:srgbClr val="808080"/>
            </a:solidFill>
            <a:ln w="9525" algn="ctr">
              <a:noFill/>
              <a:miter lim="800000"/>
            </a:ln>
          </p:spPr>
          <p:txBody>
            <a:bodyPr rot="10800000" vert="eaVert" wrap="none" anchor="ctr"/>
            <a:lstStyle/>
            <a:p>
              <a:endParaRPr lang="zh-CN" altLang="en-US" sz="2800" b="0">
                <a:latin typeface="黑体" panose="02010609060101010101" pitchFamily="2" charset="-122"/>
                <a:ea typeface="黑体" panose="02010609060101010101" pitchFamily="2" charset="-122"/>
              </a:endParaRPr>
            </a:p>
          </p:txBody>
        </p:sp>
        <p:sp>
          <p:nvSpPr>
            <p:cNvPr id="13" name="AutoShape 7"/>
            <p:cNvSpPr>
              <a:spLocks noChangeArrowheads="1"/>
            </p:cNvSpPr>
            <p:nvPr/>
          </p:nvSpPr>
          <p:spPr bwMode="gray">
            <a:xfrm rot="18900000" flipH="1">
              <a:off x="1966913" y="2303463"/>
              <a:ext cx="182562" cy="182562"/>
            </a:xfrm>
            <a:prstGeom prst="rtTriangle">
              <a:avLst/>
            </a:prstGeom>
            <a:solidFill>
              <a:srgbClr val="00B0F0"/>
            </a:solidFill>
            <a:ln w="9525" algn="ctr">
              <a:noFill/>
              <a:miter lim="800000"/>
            </a:ln>
          </p:spPr>
          <p:txBody>
            <a:bodyPr vert="eaVert" wrap="none" anchor="ctr"/>
            <a:lstStyle/>
            <a:p>
              <a:endParaRPr lang="zh-CN" altLang="en-US" sz="2800" b="0">
                <a:latin typeface="黑体" panose="02010609060101010101" pitchFamily="2" charset="-122"/>
                <a:ea typeface="黑体" panose="0201060906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38092" y="1214422"/>
            <a:ext cx="9435742" cy="5357850"/>
            <a:chOff x="238092" y="1214422"/>
            <a:chExt cx="9435742" cy="5357850"/>
          </a:xfrm>
        </p:grpSpPr>
        <p:pic>
          <p:nvPicPr>
            <p:cNvPr id="15"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16" name="矩形 15"/>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7" name="矩形 16"/>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19" name="矩形 18"/>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309662" y="5072076"/>
            <a:ext cx="3500483" cy="285750"/>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r>
              <a:rPr lang="en-US" altLang="zh-CN" sz="2800" dirty="0"/>
              <a:t>                             </a:t>
            </a:r>
            <a:endParaRPr lang="zh-CN" altLang="en-US" sz="2800" dirty="0"/>
          </a:p>
        </p:txBody>
      </p:sp>
      <p:grpSp>
        <p:nvGrpSpPr>
          <p:cNvPr id="2" name="Group 12"/>
          <p:cNvGrpSpPr/>
          <p:nvPr/>
        </p:nvGrpSpPr>
        <p:grpSpPr bwMode="auto">
          <a:xfrm>
            <a:off x="5524525" y="4071938"/>
            <a:ext cx="3000375" cy="1149350"/>
            <a:chOff x="4572" y="709"/>
            <a:chExt cx="1575" cy="724"/>
          </a:xfrm>
        </p:grpSpPr>
        <p:sp>
          <p:nvSpPr>
            <p:cNvPr id="4404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56331" name="Text Box 6"/>
            <p:cNvSpPr txBox="1">
              <a:spLocks noChangeArrowheads="1"/>
            </p:cNvSpPr>
            <p:nvPr/>
          </p:nvSpPr>
          <p:spPr bwMode="auto">
            <a:xfrm>
              <a:off x="4617" y="754"/>
              <a:ext cx="1530" cy="679"/>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综合能源消费量</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cxnSp>
        <p:nvCxnSpPr>
          <p:cNvPr id="21" name="直接箭头连接符 20"/>
          <p:cNvCxnSpPr>
            <a:stCxn id="11" idx="3"/>
          </p:cNvCxnSpPr>
          <p:nvPr/>
        </p:nvCxnSpPr>
        <p:spPr bwMode="auto">
          <a:xfrm flipV="1">
            <a:off x="4810145" y="4714889"/>
            <a:ext cx="857250" cy="500062"/>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14" name="AutoShape 11"/>
          <p:cNvSpPr>
            <a:spLocks noChangeArrowheads="1"/>
          </p:cNvSpPr>
          <p:nvPr/>
        </p:nvSpPr>
        <p:spPr bwMode="auto">
          <a:xfrm>
            <a:off x="1309662" y="6000770"/>
            <a:ext cx="3500483" cy="285750"/>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r>
              <a:rPr lang="en-US" altLang="zh-CN" sz="2800" dirty="0"/>
              <a:t>    </a:t>
            </a:r>
            <a:endParaRPr lang="zh-CN" altLang="en-US" sz="2800" dirty="0"/>
          </a:p>
        </p:txBody>
      </p:sp>
      <p:cxnSp>
        <p:nvCxnSpPr>
          <p:cNvPr id="18" name="直接箭头连接符 17"/>
          <p:cNvCxnSpPr>
            <a:stCxn id="14" idx="3"/>
          </p:cNvCxnSpPr>
          <p:nvPr/>
        </p:nvCxnSpPr>
        <p:spPr bwMode="auto">
          <a:xfrm flipV="1">
            <a:off x="4810145" y="4786335"/>
            <a:ext cx="857250" cy="1357310"/>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par>
                                <p:cTn id="14" presetID="3" presetClass="entr" presetSubtype="1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par>
                                <p:cTn id="17" presetID="1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Bottom)">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38092" y="1214422"/>
            <a:ext cx="9435742" cy="5357850"/>
            <a:chOff x="238092" y="1214422"/>
            <a:chExt cx="9435742" cy="5357850"/>
          </a:xfrm>
        </p:grpSpPr>
        <p:pic>
          <p:nvPicPr>
            <p:cNvPr id="24" name="Picture 1"/>
            <p:cNvPicPr>
              <a:picLocks noChangeAspect="1" noChangeArrowheads="1"/>
            </p:cNvPicPr>
            <p:nvPr/>
          </p:nvPicPr>
          <p:blipFill>
            <a:blip r:embed="rId1"/>
            <a:srcRect/>
            <a:stretch>
              <a:fillRect/>
            </a:stretch>
          </p:blipFill>
          <p:spPr bwMode="auto">
            <a:xfrm>
              <a:off x="238092" y="1214422"/>
              <a:ext cx="9435742" cy="5357850"/>
            </a:xfrm>
            <a:prstGeom prst="rect">
              <a:avLst/>
            </a:prstGeom>
            <a:noFill/>
            <a:ln w="9525">
              <a:noFill/>
              <a:miter lim="800000"/>
              <a:headEnd/>
              <a:tailEnd/>
            </a:ln>
            <a:effectLst/>
          </p:spPr>
        </p:pic>
        <p:sp>
          <p:nvSpPr>
            <p:cNvPr id="27" name="矩形 26"/>
            <p:cNvSpPr/>
            <p:nvPr/>
          </p:nvSpPr>
          <p:spPr bwMode="auto">
            <a:xfrm>
              <a:off x="8481392" y="2708920"/>
              <a:ext cx="144016" cy="14401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30" name="矩形 29"/>
            <p:cNvSpPr/>
            <p:nvPr/>
          </p:nvSpPr>
          <p:spPr bwMode="auto">
            <a:xfrm>
              <a:off x="4089818" y="3749366"/>
              <a:ext cx="431134" cy="183690"/>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sp>
          <p:nvSpPr>
            <p:cNvPr id="31" name="矩形 30"/>
            <p:cNvSpPr/>
            <p:nvPr/>
          </p:nvSpPr>
          <p:spPr bwMode="auto">
            <a:xfrm>
              <a:off x="8409384" y="2423169"/>
              <a:ext cx="1008112" cy="285751"/>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bg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grpSp>
        <p:nvGrpSpPr>
          <p:cNvPr id="2" name="组合 21"/>
          <p:cNvGrpSpPr/>
          <p:nvPr/>
        </p:nvGrpSpPr>
        <p:grpSpPr bwMode="auto">
          <a:xfrm>
            <a:off x="738188" y="1000108"/>
            <a:ext cx="8858282" cy="3578889"/>
            <a:chOff x="738188" y="1214429"/>
            <a:chExt cx="8858282" cy="3214703"/>
          </a:xfrm>
        </p:grpSpPr>
        <p:grpSp>
          <p:nvGrpSpPr>
            <p:cNvPr id="3" name="组合 20"/>
            <p:cNvGrpSpPr/>
            <p:nvPr/>
          </p:nvGrpSpPr>
          <p:grpSpPr bwMode="auto">
            <a:xfrm>
              <a:off x="738188" y="1214429"/>
              <a:ext cx="8858282" cy="3214703"/>
              <a:chOff x="738188" y="1214422"/>
              <a:chExt cx="8858282" cy="3214703"/>
            </a:xfrm>
          </p:grpSpPr>
          <p:sp>
            <p:nvSpPr>
              <p:cNvPr id="48145" name="AutoShape 136"/>
              <p:cNvSpPr>
                <a:spLocks noChangeArrowheads="1"/>
              </p:cNvSpPr>
              <p:nvPr/>
            </p:nvSpPr>
            <p:spPr bwMode="auto">
              <a:xfrm>
                <a:off x="738188" y="1214438"/>
                <a:ext cx="8715375" cy="3214687"/>
              </a:xfrm>
              <a:prstGeom prst="wedgeRoundRectCallout">
                <a:avLst>
                  <a:gd name="adj1" fmla="val -25663"/>
                  <a:gd name="adj2" fmla="val 62290"/>
                  <a:gd name="adj3" fmla="val 16667"/>
                </a:avLst>
              </a:prstGeom>
              <a:solidFill>
                <a:srgbClr val="CCECFF"/>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defRPr/>
                </a:pPr>
                <a:endParaRPr lang="zh-CN" altLang="en-US" sz="2800">
                  <a:solidFill>
                    <a:srgbClr val="FFFF99"/>
                  </a:solidFill>
                  <a:ea typeface="方正姚体" panose="02010601030101010101" pitchFamily="2" charset="-122"/>
                </a:endParaRPr>
              </a:p>
            </p:txBody>
          </p:sp>
          <p:sp>
            <p:nvSpPr>
              <p:cNvPr id="45" name="Text Box 137"/>
              <p:cNvSpPr txBox="1">
                <a:spLocks noChangeArrowheads="1"/>
              </p:cNvSpPr>
              <p:nvPr/>
            </p:nvSpPr>
            <p:spPr bwMode="auto">
              <a:xfrm>
                <a:off x="1309720" y="1214422"/>
                <a:ext cx="8286750" cy="3054854"/>
              </a:xfrm>
              <a:prstGeom prst="rect">
                <a:avLst/>
              </a:prstGeom>
              <a:noFill/>
              <a:ln w="9525" algn="ctr">
                <a:noFill/>
                <a:miter lim="800000"/>
              </a:ln>
            </p:spPr>
            <p:txBody>
              <a:bodyPr anchor="ctr">
                <a:spAutoFit/>
              </a:bodyPr>
              <a:lstStyle/>
              <a:p>
                <a:pPr>
                  <a:lnSpc>
                    <a:spcPts val="2800"/>
                  </a:lnSpc>
                  <a:spcAft>
                    <a:spcPts val="600"/>
                  </a:spcAft>
                  <a:defRPr/>
                </a:pP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上年</a:t>
                </a:r>
                <a:r>
                  <a:rPr lang="zh-CN" altLang="en-US" sz="2000" b="0" dirty="0" smtClean="0">
                    <a:solidFill>
                      <a:schemeClr val="accent2">
                        <a:lumMod val="60000"/>
                        <a:lumOff val="40000"/>
                      </a:schemeClr>
                    </a:solidFill>
                    <a:latin typeface="微软雅黑" panose="020B0503020204020204" pitchFamily="34" charset="-122"/>
                    <a:ea typeface="微软雅黑" panose="020B0503020204020204" pitchFamily="34" charset="-122"/>
                  </a:rPr>
                  <a:t>同期</a:t>
                </a:r>
                <a:r>
                  <a:rPr lang="zh-CN" altLang="en-US" sz="2000" b="0" dirty="0" smtClean="0">
                    <a:latin typeface="微软雅黑" panose="020B0503020204020204" pitchFamily="34" charset="-122"/>
                    <a:ea typeface="微软雅黑" panose="020B0503020204020204" pitchFamily="34" charset="-122"/>
                  </a:rPr>
                  <a:t>制度</a:t>
                </a:r>
                <a:r>
                  <a:rPr lang="zh-CN" altLang="en-US" sz="2000" b="0" dirty="0">
                    <a:latin typeface="微软雅黑" panose="020B0503020204020204" pitchFamily="34" charset="-122"/>
                    <a:ea typeface="微软雅黑" panose="020B0503020204020204" pitchFamily="34" charset="-122"/>
                  </a:rPr>
                  <a:t>表样中</a:t>
                </a:r>
                <a:r>
                  <a:rPr lang="zh-CN" altLang="en-US" sz="2000" b="0" dirty="0">
                    <a:solidFill>
                      <a:srgbClr val="FF0000"/>
                    </a:solidFill>
                    <a:latin typeface="微软雅黑" panose="020B0503020204020204" pitchFamily="34" charset="-122"/>
                    <a:ea typeface="微软雅黑" panose="020B0503020204020204" pitchFamily="34" charset="-122"/>
                  </a:rPr>
                  <a:t>标灰</a:t>
                </a:r>
                <a:r>
                  <a:rPr lang="zh-CN" altLang="en-US" sz="2000" b="0" dirty="0">
                    <a:latin typeface="微软雅黑" panose="020B0503020204020204" pitchFamily="34" charset="-122"/>
                    <a:ea typeface="微软雅黑" panose="020B0503020204020204" pitchFamily="34" charset="-122"/>
                  </a:rPr>
                  <a:t>处</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 非新增</a:t>
                </a:r>
                <a:r>
                  <a:rPr lang="zh-CN" altLang="en-US" sz="2000" b="0" dirty="0" smtClean="0">
                    <a:latin typeface="微软雅黑" panose="020B0503020204020204" pitchFamily="34" charset="-122"/>
                    <a:ea typeface="微软雅黑" panose="020B0503020204020204" pitchFamily="34" charset="-122"/>
                  </a:rPr>
                  <a:t>单位</a:t>
                </a:r>
                <a:endParaRPr lang="en-US" altLang="zh-CN" sz="2000" b="0" dirty="0" smtClean="0">
                  <a:latin typeface="微软雅黑" panose="020B0503020204020204" pitchFamily="34" charset="-122"/>
                  <a:ea typeface="微软雅黑" panose="020B0503020204020204" pitchFamily="34" charset="-122"/>
                </a:endParaRPr>
              </a:p>
              <a:p>
                <a:pPr>
                  <a:lnSpc>
                    <a:spcPts val="2800"/>
                  </a:lnSpc>
                  <a:defRPr/>
                </a:pPr>
                <a:r>
                  <a:rPr lang="en-US" altLang="zh-CN" sz="2000" b="0" dirty="0" smtClean="0">
                    <a:solidFill>
                      <a:schemeClr val="accent2">
                        <a:lumMod val="60000"/>
                        <a:lumOff val="40000"/>
                      </a:schemeClr>
                    </a:solidFill>
                    <a:latin typeface="微软雅黑" panose="020B0503020204020204" pitchFamily="34" charset="-122"/>
                    <a:ea typeface="微软雅黑" panose="020B0503020204020204" pitchFamily="34" charset="-122"/>
                  </a:rPr>
                  <a:t> </a:t>
                </a:r>
                <a:r>
                  <a:rPr lang="zh-CN" altLang="en-US" sz="2000" b="0" dirty="0" smtClean="0">
                    <a:solidFill>
                      <a:srgbClr val="FF0000"/>
                    </a:solidFill>
                    <a:latin typeface="微软雅黑" panose="020B0503020204020204" pitchFamily="34" charset="-122"/>
                    <a:ea typeface="微软雅黑" panose="020B0503020204020204" pitchFamily="34" charset="-122"/>
                  </a:rPr>
                  <a:t>自动</a:t>
                </a:r>
                <a:r>
                  <a:rPr lang="zh-CN" altLang="en-US" sz="2000" b="0" dirty="0">
                    <a:solidFill>
                      <a:srgbClr val="FF0000"/>
                    </a:solidFill>
                    <a:latin typeface="微软雅黑" panose="020B0503020204020204" pitchFamily="34" charset="-122"/>
                    <a:ea typeface="微软雅黑" panose="020B0503020204020204" pitchFamily="34" charset="-122"/>
                  </a:rPr>
                  <a:t>带出，不得修改</a:t>
                </a:r>
                <a:endParaRPr lang="en-US" altLang="zh-CN" sz="2000" b="0" dirty="0">
                  <a:solidFill>
                    <a:srgbClr val="FF0000"/>
                  </a:solidFill>
                  <a:latin typeface="微软雅黑" panose="020B0503020204020204" pitchFamily="34" charset="-122"/>
                  <a:ea typeface="微软雅黑" panose="020B0503020204020204" pitchFamily="34" charset="-122"/>
                </a:endParaRPr>
              </a:p>
              <a:p>
                <a:pPr marL="457200" indent="-457200">
                  <a:lnSpc>
                    <a:spcPts val="2800"/>
                  </a:lnSpc>
                  <a:defRPr/>
                </a:pPr>
                <a:r>
                  <a:rPr lang="zh-CN" altLang="en-US" sz="2000" b="0" dirty="0">
                    <a:latin typeface="微软雅黑" panose="020B0503020204020204" pitchFamily="34" charset="-122"/>
                    <a:ea typeface="微软雅黑" panose="020B0503020204020204" pitchFamily="34" charset="-122"/>
                  </a:rPr>
                  <a:t> 有特殊情况</a:t>
                </a:r>
                <a:r>
                  <a:rPr lang="en-US" altLang="zh-CN" sz="2000" b="0" dirty="0">
                    <a:latin typeface="微软雅黑" panose="020B0503020204020204" pitchFamily="34" charset="-122"/>
                    <a:ea typeface="微软雅黑" panose="020B0503020204020204" pitchFamily="34" charset="-122"/>
                  </a:rPr>
                  <a:t>(</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兼并重组</a:t>
                </a:r>
                <a:r>
                  <a:rPr lang="zh-CN" altLang="en-US" sz="2000" b="0" dirty="0">
                    <a:latin typeface="微软雅黑" panose="020B0503020204020204" pitchFamily="34" charset="-122"/>
                    <a:ea typeface="微软雅黑" panose="020B0503020204020204" pitchFamily="34" charset="-122"/>
                  </a:rPr>
                  <a:t>等</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经国家统计局审核通过后可修改</a:t>
                </a:r>
                <a:endParaRPr lang="en-US" altLang="zh-CN" sz="2000" b="0" dirty="0">
                  <a:latin typeface="微软雅黑" panose="020B0503020204020204" pitchFamily="34" charset="-122"/>
                  <a:ea typeface="微软雅黑" panose="020B0503020204020204" pitchFamily="34" charset="-122"/>
                </a:endParaRPr>
              </a:p>
              <a:p>
                <a:pPr marL="457200" indent="-457200">
                  <a:lnSpc>
                    <a:spcPts val="2800"/>
                  </a:lnSpc>
                  <a:defRPr/>
                </a:pPr>
                <a:endParaRPr lang="zh-CN" altLang="en-US" sz="2000" b="0" dirty="0">
                  <a:latin typeface="微软雅黑" panose="020B0503020204020204" pitchFamily="34" charset="-122"/>
                  <a:ea typeface="微软雅黑" panose="020B0503020204020204" pitchFamily="34"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 新增</a:t>
                </a:r>
                <a:r>
                  <a:rPr lang="zh-CN" altLang="en-US" sz="2000" b="0" dirty="0" smtClean="0">
                    <a:latin typeface="微软雅黑" panose="020B0503020204020204" pitchFamily="34" charset="-122"/>
                    <a:ea typeface="微软雅黑" panose="020B0503020204020204" pitchFamily="34" charset="-122"/>
                  </a:rPr>
                  <a:t>单位</a:t>
                </a:r>
                <a:endParaRPr lang="en-US" altLang="zh-CN" sz="2000" b="0" dirty="0" smtClean="0">
                  <a:latin typeface="微软雅黑" panose="020B0503020204020204" pitchFamily="34" charset="-122"/>
                  <a:ea typeface="微软雅黑" panose="020B0503020204020204" pitchFamily="34" charset="-122"/>
                </a:endParaRPr>
              </a:p>
              <a:p>
                <a:pPr>
                  <a:lnSpc>
                    <a:spcPts val="2800"/>
                  </a:lnSpc>
                  <a:defRPr/>
                </a:pPr>
                <a:r>
                  <a:rPr lang="en-US" altLang="zh-CN" sz="2000" b="0" dirty="0" smtClean="0">
                    <a:solidFill>
                      <a:schemeClr val="accent2">
                        <a:lumMod val="60000"/>
                        <a:lumOff val="40000"/>
                      </a:schemeClr>
                    </a:solidFill>
                    <a:latin typeface="微软雅黑" panose="020B0503020204020204" pitchFamily="34" charset="-122"/>
                    <a:ea typeface="微软雅黑" panose="020B0503020204020204" pitchFamily="34" charset="-122"/>
                  </a:rPr>
                  <a:t> </a:t>
                </a:r>
                <a:r>
                  <a:rPr lang="zh-CN" altLang="en-US" sz="2000" b="0" dirty="0" smtClean="0">
                    <a:solidFill>
                      <a:srgbClr val="FF0000"/>
                    </a:solidFill>
                    <a:latin typeface="微软雅黑" panose="020B0503020204020204" pitchFamily="34" charset="-122"/>
                    <a:ea typeface="微软雅黑" panose="020B0503020204020204" pitchFamily="34" charset="-122"/>
                  </a:rPr>
                  <a:t>手工</a:t>
                </a:r>
                <a:r>
                  <a:rPr lang="zh-CN" altLang="en-US" sz="2000" b="0" dirty="0">
                    <a:solidFill>
                      <a:srgbClr val="FF0000"/>
                    </a:solidFill>
                    <a:latin typeface="微软雅黑" panose="020B0503020204020204" pitchFamily="34" charset="-122"/>
                    <a:ea typeface="微软雅黑" panose="020B0503020204020204" pitchFamily="34" charset="-122"/>
                  </a:rPr>
                  <a:t>计算，自行</a:t>
                </a:r>
                <a:r>
                  <a:rPr lang="zh-CN" altLang="en-US" sz="2000" b="0" dirty="0" smtClean="0">
                    <a:solidFill>
                      <a:srgbClr val="FF0000"/>
                    </a:solidFill>
                    <a:latin typeface="微软雅黑" panose="020B0503020204020204" pitchFamily="34" charset="-122"/>
                    <a:ea typeface="微软雅黑" panose="020B0503020204020204" pitchFamily="34" charset="-122"/>
                  </a:rPr>
                  <a:t>填报</a:t>
                </a:r>
                <a:endParaRPr lang="en-US" altLang="zh-CN" sz="2000" b="0" dirty="0" smtClean="0">
                  <a:solidFill>
                    <a:srgbClr val="FF0000"/>
                  </a:solidFill>
                  <a:latin typeface="微软雅黑" panose="020B0503020204020204" pitchFamily="34" charset="-122"/>
                  <a:ea typeface="微软雅黑" panose="020B0503020204020204" pitchFamily="34" charset="-122"/>
                </a:endParaRPr>
              </a:p>
              <a:p>
                <a:pPr>
                  <a:lnSpc>
                    <a:spcPts val="2800"/>
                  </a:lnSpc>
                  <a:defRPr/>
                </a:pPr>
                <a:r>
                  <a:rPr lang="zh-CN" altLang="en-US" sz="2000" b="0" dirty="0" smtClean="0">
                    <a:latin typeface="微软雅黑" panose="020B0503020204020204" pitchFamily="34" charset="-122"/>
                    <a:ea typeface="微软雅黑" panose="020B0503020204020204" pitchFamily="34" charset="-122"/>
                  </a:rPr>
                  <a:t> 同期数自动带出前，均算作新增单位</a:t>
                </a:r>
                <a:endParaRPr lang="en-US" altLang="zh-CN" sz="2000" b="0" dirty="0" smtClean="0">
                  <a:solidFill>
                    <a:srgbClr val="FF0000"/>
                  </a:solidFill>
                  <a:latin typeface="微软雅黑" panose="020B0503020204020204" pitchFamily="34" charset="-122"/>
                  <a:ea typeface="微软雅黑" panose="020B0503020204020204" pitchFamily="34" charset="-122"/>
                </a:endParaRPr>
              </a:p>
              <a:p>
                <a:pPr>
                  <a:lnSpc>
                    <a:spcPts val="2800"/>
                  </a:lnSpc>
                  <a:defRPr/>
                </a:pPr>
                <a:r>
                  <a:rPr lang="zh-CN" altLang="en-US" sz="2000" b="0" dirty="0" smtClean="0">
                    <a:latin typeface="微软雅黑" panose="020B0503020204020204" pitchFamily="34" charset="-122"/>
                    <a:ea typeface="微软雅黑" panose="020B0503020204020204" pitchFamily="34" charset="-122"/>
                  </a:rPr>
                  <a:t> 综合能源消费量</a:t>
                </a:r>
                <a:r>
                  <a:rPr lang="zh-CN" altLang="en-US" sz="2000" b="0" dirty="0" smtClean="0">
                    <a:solidFill>
                      <a:srgbClr val="FF0000"/>
                    </a:solidFill>
                    <a:latin typeface="微软雅黑" panose="020B0503020204020204" pitchFamily="34" charset="-122"/>
                    <a:ea typeface="微软雅黑" panose="020B0503020204020204" pitchFamily="34" charset="-122"/>
                  </a:rPr>
                  <a:t>（当月）</a:t>
                </a:r>
                <a:r>
                  <a:rPr lang="zh-CN" altLang="en-US" sz="2000" b="0" dirty="0" smtClean="0">
                    <a:latin typeface="微软雅黑" panose="020B0503020204020204" pitchFamily="34" charset="-122"/>
                    <a:ea typeface="微软雅黑" panose="020B0503020204020204" pitchFamily="34" charset="-122"/>
                  </a:rPr>
                  <a:t>须手工计算，</a:t>
                </a:r>
                <a:r>
                  <a:rPr lang="zh-CN" altLang="en-US" sz="2000" b="0" dirty="0" smtClean="0">
                    <a:solidFill>
                      <a:schemeClr val="accent2">
                        <a:lumMod val="60000"/>
                        <a:lumOff val="40000"/>
                      </a:schemeClr>
                    </a:solidFill>
                    <a:latin typeface="微软雅黑" panose="020B0503020204020204" pitchFamily="34" charset="-122"/>
                    <a:ea typeface="微软雅黑" panose="020B0503020204020204" pitchFamily="34" charset="-122"/>
                  </a:rPr>
                  <a:t>不要漏填</a:t>
                </a:r>
                <a:endParaRPr lang="en-US" altLang="zh-CN" sz="2000" b="0" dirty="0" smtClean="0">
                  <a:solidFill>
                    <a:schemeClr val="accent2">
                      <a:lumMod val="60000"/>
                      <a:lumOff val="40000"/>
                    </a:schemeClr>
                  </a:solidFill>
                  <a:latin typeface="微软雅黑" panose="020B0503020204020204" pitchFamily="34" charset="-122"/>
                  <a:ea typeface="微软雅黑" panose="020B0503020204020204" pitchFamily="34" charset="-122"/>
                </a:endParaRPr>
              </a:p>
            </p:txBody>
          </p:sp>
        </p:grpSp>
        <p:grpSp>
          <p:nvGrpSpPr>
            <p:cNvPr id="4" name="Group 47"/>
            <p:cNvGrpSpPr/>
            <p:nvPr/>
          </p:nvGrpSpPr>
          <p:grpSpPr bwMode="auto">
            <a:xfrm>
              <a:off x="1095375" y="1758942"/>
              <a:ext cx="203200" cy="196850"/>
              <a:chOff x="1239" y="1271"/>
              <a:chExt cx="115" cy="124"/>
            </a:xfrm>
          </p:grpSpPr>
          <p:sp>
            <p:nvSpPr>
              <p:cNvPr id="60431" name="AutoShape 48"/>
              <p:cNvSpPr>
                <a:spLocks noChangeArrowheads="1"/>
              </p:cNvSpPr>
              <p:nvPr/>
            </p:nvSpPr>
            <p:spPr bwMode="gray">
              <a:xfrm rot="2700000">
                <a:off x="1239" y="1280"/>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0432" name="AutoShape 49"/>
              <p:cNvSpPr>
                <a:spLocks noChangeArrowheads="1"/>
              </p:cNvSpPr>
              <p:nvPr/>
            </p:nvSpPr>
            <p:spPr bwMode="gray">
              <a:xfrm rot="18900000" flipH="1">
                <a:off x="1239" y="1271"/>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7" name="Group 47"/>
            <p:cNvGrpSpPr/>
            <p:nvPr/>
          </p:nvGrpSpPr>
          <p:grpSpPr bwMode="auto">
            <a:xfrm>
              <a:off x="1095375" y="3201990"/>
              <a:ext cx="203200" cy="182562"/>
              <a:chOff x="1239" y="1487"/>
              <a:chExt cx="115" cy="115"/>
            </a:xfrm>
          </p:grpSpPr>
          <p:sp>
            <p:nvSpPr>
              <p:cNvPr id="60429" name="AutoShape 48"/>
              <p:cNvSpPr>
                <a:spLocks noChangeArrowheads="1"/>
              </p:cNvSpPr>
              <p:nvPr/>
            </p:nvSpPr>
            <p:spPr bwMode="gray">
              <a:xfrm rot="2700000">
                <a:off x="1239" y="1487"/>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0430" name="AutoShape 49"/>
              <p:cNvSpPr>
                <a:spLocks noChangeArrowheads="1"/>
              </p:cNvSpPr>
              <p:nvPr/>
            </p:nvSpPr>
            <p:spPr bwMode="gray">
              <a:xfrm rot="18900000" flipH="1">
                <a:off x="1239" y="1487"/>
                <a:ext cx="115" cy="115"/>
              </a:xfrm>
              <a:prstGeom prst="rtTriangle">
                <a:avLst/>
              </a:prstGeom>
              <a:solidFill>
                <a:srgbClr val="92D050"/>
              </a:solidFill>
              <a:ln w="9525" algn="ctr">
                <a:noFill/>
                <a:miter lim="800000"/>
              </a:ln>
            </p:spPr>
            <p:txBody>
              <a:bodyPr wrap="none" anchor="ctr"/>
              <a:lstStyle/>
              <a:p>
                <a:endParaRPr lang="zh-CN" altLang="en-US" sz="2800"/>
              </a:p>
            </p:txBody>
          </p:sp>
        </p:grpSp>
      </p:grpSp>
      <p:sp>
        <p:nvSpPr>
          <p:cNvPr id="26" name="AutoShape 11"/>
          <p:cNvSpPr>
            <a:spLocks noChangeArrowheads="1"/>
          </p:cNvSpPr>
          <p:nvPr/>
        </p:nvSpPr>
        <p:spPr bwMode="auto">
          <a:xfrm>
            <a:off x="1309662" y="5072074"/>
            <a:ext cx="3500462" cy="285752"/>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25" name="AutoShape 11"/>
          <p:cNvSpPr>
            <a:spLocks noChangeArrowheads="1"/>
          </p:cNvSpPr>
          <p:nvPr/>
        </p:nvSpPr>
        <p:spPr bwMode="auto">
          <a:xfrm>
            <a:off x="1309662" y="6000768"/>
            <a:ext cx="3500462" cy="285749"/>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28" name="AutoShape 11"/>
          <p:cNvSpPr>
            <a:spLocks noChangeArrowheads="1"/>
          </p:cNvSpPr>
          <p:nvPr/>
        </p:nvSpPr>
        <p:spPr bwMode="auto">
          <a:xfrm>
            <a:off x="380968" y="5072074"/>
            <a:ext cx="857250" cy="285750"/>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22" name="AutoShape 11"/>
          <p:cNvSpPr>
            <a:spLocks noChangeArrowheads="1"/>
          </p:cNvSpPr>
          <p:nvPr/>
        </p:nvSpPr>
        <p:spPr bwMode="auto">
          <a:xfrm>
            <a:off x="5524504" y="5072074"/>
            <a:ext cx="4071966" cy="285752"/>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29" name="AutoShape 11"/>
          <p:cNvSpPr>
            <a:spLocks noChangeArrowheads="1"/>
          </p:cNvSpPr>
          <p:nvPr/>
        </p:nvSpPr>
        <p:spPr bwMode="auto">
          <a:xfrm>
            <a:off x="5667380" y="6000769"/>
            <a:ext cx="3929090" cy="285752"/>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8" name="组合 22"/>
          <p:cNvGrpSpPr/>
          <p:nvPr/>
        </p:nvGrpSpPr>
        <p:grpSpPr bwMode="auto">
          <a:xfrm>
            <a:off x="5238752" y="4786322"/>
            <a:ext cx="3500437" cy="857250"/>
            <a:chOff x="5453063" y="5214938"/>
            <a:chExt cx="3500437" cy="857250"/>
          </a:xfrm>
        </p:grpSpPr>
        <p:sp>
          <p:nvSpPr>
            <p:cNvPr id="48147" name="AutoShape 136"/>
            <p:cNvSpPr>
              <a:spLocks noChangeArrowheads="1"/>
            </p:cNvSpPr>
            <p:nvPr/>
          </p:nvSpPr>
          <p:spPr bwMode="auto">
            <a:xfrm>
              <a:off x="5453063" y="5214938"/>
              <a:ext cx="3429000" cy="852487"/>
            </a:xfrm>
            <a:prstGeom prst="wedgeRoundRectCallout">
              <a:avLst>
                <a:gd name="adj1" fmla="val -61965"/>
                <a:gd name="adj2" fmla="val 105787"/>
                <a:gd name="adj3" fmla="val 16667"/>
              </a:avLst>
            </a:prstGeom>
            <a:solidFill>
              <a:srgbClr val="FFFF99"/>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defRPr/>
              </a:pPr>
              <a:endParaRPr lang="zh-CN" altLang="en-US" sz="2800">
                <a:solidFill>
                  <a:srgbClr val="FFFF99"/>
                </a:solidFill>
                <a:ea typeface="方正姚体" panose="02010601030101010101" pitchFamily="2" charset="-122"/>
              </a:endParaRPr>
            </a:p>
          </p:txBody>
        </p:sp>
        <p:sp>
          <p:nvSpPr>
            <p:cNvPr id="42" name="Text Box 137"/>
            <p:cNvSpPr txBox="1">
              <a:spLocks noChangeArrowheads="1"/>
            </p:cNvSpPr>
            <p:nvPr/>
          </p:nvSpPr>
          <p:spPr bwMode="auto">
            <a:xfrm>
              <a:off x="5453063" y="5241925"/>
              <a:ext cx="3500437" cy="830263"/>
            </a:xfrm>
            <a:prstGeom prst="rect">
              <a:avLst/>
            </a:prstGeom>
            <a:noFill/>
            <a:ln w="9525" algn="ctr">
              <a:noFill/>
              <a:miter lim="800000"/>
            </a:ln>
          </p:spPr>
          <p:txBody>
            <a:bodyPr anchor="ctr">
              <a:spAutoFit/>
            </a:bodyPr>
            <a:lstStyle/>
            <a:p>
              <a:pPr algn="ctr">
                <a:defRPr/>
              </a:pPr>
              <a:r>
                <a:rPr lang="zh-CN" altLang="en-US" sz="2400" b="0" dirty="0">
                  <a:solidFill>
                    <a:schemeClr val="accent2">
                      <a:lumMod val="60000"/>
                      <a:lumOff val="40000"/>
                    </a:schemeClr>
                  </a:solidFill>
                  <a:latin typeface="黑体" panose="02010609060101010101" pitchFamily="2" charset="-122"/>
                  <a:ea typeface="黑体" panose="02010609060101010101" pitchFamily="2" charset="-122"/>
                </a:rPr>
                <a:t>本期</a:t>
              </a:r>
              <a:r>
                <a:rPr lang="zh-CN" altLang="en-US" sz="2400" b="0" dirty="0">
                  <a:latin typeface="黑体" panose="02010609060101010101" pitchFamily="2" charset="-122"/>
                  <a:ea typeface="黑体" panose="02010609060101010101" pitchFamily="2" charset="-122"/>
                </a:rPr>
                <a:t>综合能源消费量：</a:t>
              </a:r>
              <a:r>
                <a:rPr lang="zh-CN" altLang="en-US" sz="2400" dirty="0">
                  <a:latin typeface="仿宋_GB2312" pitchFamily="49" charset="-122"/>
                  <a:ea typeface="仿宋_GB2312" pitchFamily="49" charset="-122"/>
                </a:rPr>
                <a:t>点“</a:t>
              </a:r>
              <a:r>
                <a:rPr lang="zh-CN" altLang="en-US" sz="2400" dirty="0">
                  <a:solidFill>
                    <a:schemeClr val="accent2">
                      <a:lumMod val="60000"/>
                      <a:lumOff val="40000"/>
                    </a:schemeClr>
                  </a:solidFill>
                  <a:latin typeface="仿宋_GB2312" pitchFamily="49" charset="-122"/>
                  <a:ea typeface="仿宋_GB2312" pitchFamily="49" charset="-122"/>
                </a:rPr>
                <a:t>计算</a:t>
              </a:r>
              <a:r>
                <a:rPr lang="zh-CN" altLang="en-US" sz="2400" dirty="0">
                  <a:latin typeface="仿宋_GB2312" pitchFamily="49" charset="-122"/>
                  <a:ea typeface="仿宋_GB2312" pitchFamily="49" charset="-122"/>
                </a:rPr>
                <a:t>”自动生成</a:t>
              </a:r>
              <a:endParaRPr lang="zh-CN" altLang="en-US" sz="2400" dirty="0">
                <a:latin typeface="仿宋_GB2312" pitchFamily="49" charset="-122"/>
                <a:ea typeface="仿宋_GB2312" pitchFamily="49" charset="-122"/>
              </a:endParaRPr>
            </a:p>
          </p:txBody>
        </p:sp>
      </p:grpSp>
      <p:sp>
        <p:nvSpPr>
          <p:cNvPr id="9"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linds(horizontal)">
                                      <p:cBhvr>
                                        <p:cTn id="16" dur="500"/>
                                        <p:tgtEl>
                                          <p:spTgt spid="2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linds(horizontal)">
                                      <p:cBhvr>
                                        <p:cTn id="19" dur="500"/>
                                        <p:tgtEl>
                                          <p:spTgt spid="28"/>
                                        </p:tgtEl>
                                      </p:cBhvr>
                                    </p:animEffect>
                                  </p:childTnLst>
                                </p:cTn>
                              </p:par>
                            </p:childTnLst>
                          </p:cTn>
                        </p:par>
                        <p:par>
                          <p:cTn id="20" fill="hold">
                            <p:stCondLst>
                              <p:cond delay="500"/>
                            </p:stCondLst>
                            <p:childTnLst>
                              <p:par>
                                <p:cTn id="21" presetID="3" presetClass="entr" presetSubtype="1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linds(horizontal)">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linds(horizontal)">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28" grpId="0" animBg="1"/>
      <p:bldP spid="22" grpId="0" animBg="1"/>
      <p:bldP spid="2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3143250" cy="1149350"/>
            <a:chOff x="4572" y="709"/>
            <a:chExt cx="1665" cy="724"/>
          </a:xfrm>
        </p:grpSpPr>
        <p:sp>
          <p:nvSpPr>
            <p:cNvPr id="4507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57361" name="Text Box 6"/>
            <p:cNvSpPr txBox="1">
              <a:spLocks noChangeArrowheads="1"/>
            </p:cNvSpPr>
            <p:nvPr/>
          </p:nvSpPr>
          <p:spPr bwMode="auto">
            <a:xfrm>
              <a:off x="4617" y="754"/>
              <a:ext cx="1620" cy="679"/>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综合能源消费量</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21" name="TextBox 20"/>
          <p:cNvSpPr txBox="1"/>
          <p:nvPr/>
        </p:nvSpPr>
        <p:spPr>
          <a:xfrm>
            <a:off x="928724" y="2071678"/>
            <a:ext cx="7596176" cy="2241639"/>
          </a:xfrm>
          <a:prstGeom prst="rect">
            <a:avLst/>
          </a:prstGeom>
          <a:noFill/>
        </p:spPr>
        <p:txBody>
          <a:bodyPr wrap="square">
            <a:spAutoFit/>
          </a:bodyPr>
          <a:lstStyle/>
          <a:p>
            <a:pPr>
              <a:spcAft>
                <a:spcPts val="1200"/>
              </a:spcAft>
              <a:defRPr/>
            </a:pPr>
            <a:r>
              <a:rPr lang="zh-CN" altLang="en-US" sz="2000" b="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实物计量与标准计量</a:t>
            </a:r>
            <a:endParaRPr lang="en-US" altLang="zh-CN" sz="2000" b="0" dirty="0">
              <a:latin typeface="微软雅黑" panose="020B0503020204020204" pitchFamily="34" charset="-122"/>
              <a:ea typeface="微软雅黑" panose="020B0503020204020204" pitchFamily="34" charset="-122"/>
            </a:endParaRPr>
          </a:p>
          <a:p>
            <a:pPr>
              <a:lnSpc>
                <a:spcPts val="2500"/>
              </a:lnSpc>
              <a:spcAft>
                <a:spcPts val="600"/>
              </a:spcAft>
              <a:defRPr/>
            </a:pPr>
            <a:r>
              <a:rPr lang="zh-CN" altLang="en-US" sz="2000" b="0" dirty="0">
                <a:latin typeface="微软雅黑" panose="020B0503020204020204" pitchFamily="34" charset="-122"/>
                <a:ea typeface="微软雅黑" panose="020B0503020204020204" pitchFamily="34" charset="-122"/>
              </a:rPr>
              <a:t>①</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实物量</a:t>
            </a:r>
            <a:r>
              <a:rPr lang="zh-CN" altLang="en-US"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a:p>
            <a:pPr marL="342900" indent="-342900" eaLnBrk="0" hangingPunct="0">
              <a:lnSpc>
                <a:spcPct val="120000"/>
              </a:lnSpc>
              <a:spcBef>
                <a:spcPts val="0"/>
              </a:spcBef>
              <a:spcAft>
                <a:spcPts val="1200"/>
              </a:spcAft>
              <a:buClr>
                <a:schemeClr val="hlink"/>
              </a:buClr>
              <a:buSzPct val="70000"/>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能源按各自</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不同</a:t>
            </a:r>
            <a:r>
              <a:rPr lang="zh-CN" altLang="en-US" sz="2000" b="0" dirty="0">
                <a:latin typeface="微软雅黑" panose="020B0503020204020204" pitchFamily="34" charset="-122"/>
                <a:ea typeface="微软雅黑" panose="020B0503020204020204" pitchFamily="34" charset="-122"/>
              </a:rPr>
              <a:t>的计量单位计量，如电</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万千瓦时</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、汽油</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吨</a:t>
            </a:r>
            <a:r>
              <a:rPr lang="en-US" altLang="zh-CN"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a:p>
            <a:pPr>
              <a:lnSpc>
                <a:spcPts val="2500"/>
              </a:lnSpc>
              <a:spcAft>
                <a:spcPts val="600"/>
              </a:spcAft>
              <a:defRPr/>
            </a:pPr>
            <a:r>
              <a:rPr lang="zh-CN" altLang="en-US" sz="2000" b="0" kern="0" dirty="0">
                <a:latin typeface="微软雅黑" panose="020B0503020204020204" pitchFamily="34" charset="-122"/>
                <a:ea typeface="微软雅黑" panose="020B0503020204020204" pitchFamily="34" charset="-122"/>
              </a:rPr>
              <a:t>②</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标准量</a:t>
            </a:r>
            <a:r>
              <a:rPr lang="zh-CN" altLang="en-US"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a:p>
            <a:pPr marL="342900" indent="-342900" eaLnBrk="0" hangingPunct="0">
              <a:lnSpc>
                <a:spcPct val="120000"/>
              </a:lnSpc>
              <a:spcBef>
                <a:spcPts val="0"/>
              </a:spcBef>
              <a:buClr>
                <a:schemeClr val="hlink"/>
              </a:buClr>
              <a:buSzPct val="70000"/>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能源全部按照其热值折成</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统一</a:t>
            </a:r>
            <a:r>
              <a:rPr lang="zh-CN" altLang="en-US" sz="2000" b="0" dirty="0">
                <a:latin typeface="微软雅黑" panose="020B0503020204020204" pitchFamily="34" charset="-122"/>
                <a:ea typeface="微软雅黑" panose="020B0503020204020204" pitchFamily="34" charset="-122"/>
              </a:rPr>
              <a:t>的计量单位换算计量（吨标准煤）</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192338"/>
            <a:ext cx="187325" cy="182562"/>
            <a:chOff x="1239" y="1515"/>
            <a:chExt cx="115" cy="115"/>
          </a:xfrm>
        </p:grpSpPr>
        <p:sp>
          <p:nvSpPr>
            <p:cNvPr id="57358"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7359"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46090" name="TextBox 19"/>
          <p:cNvSpPr txBox="1">
            <a:spLocks noChangeArrowheads="1"/>
          </p:cNvSpPr>
          <p:nvPr/>
        </p:nvSpPr>
        <p:spPr bwMode="auto">
          <a:xfrm>
            <a:off x="1023970" y="4857760"/>
            <a:ext cx="8572500" cy="769441"/>
          </a:xfrm>
          <a:prstGeom prst="rect">
            <a:avLst/>
          </a:prstGeom>
          <a:noFill/>
          <a:ln w="9525">
            <a:noFill/>
            <a:miter lim="800000"/>
          </a:ln>
        </p:spPr>
        <p:txBody>
          <a:bodyPr>
            <a:spAutoFit/>
          </a:bodyPr>
          <a:lstStyle/>
          <a:p>
            <a:pPr marL="342900" indent="-342900" algn="just" eaLnBrk="0" hangingPunct="0">
              <a:spcBef>
                <a:spcPct val="20000"/>
              </a:spcBef>
              <a:buClr>
                <a:schemeClr val="hlink"/>
              </a:buClr>
              <a:buSzPct val="70000"/>
            </a:pPr>
            <a:r>
              <a:rPr lang="zh-CN" altLang="en-US" sz="2000" b="0" dirty="0">
                <a:latin typeface="微软雅黑" panose="020B0503020204020204" pitchFamily="34" charset="-122"/>
                <a:ea typeface="微软雅黑" panose="020B0503020204020204" pitchFamily="34" charset="-122"/>
              </a:rPr>
              <a:t>实物计量与标准计量关系</a:t>
            </a:r>
            <a:endParaRPr lang="en-US" altLang="zh-CN" sz="2000" b="0" dirty="0">
              <a:latin typeface="微软雅黑" panose="020B0503020204020204" pitchFamily="34" charset="-122"/>
              <a:ea typeface="微软雅黑" panose="020B0503020204020204" pitchFamily="34" charset="-122"/>
            </a:endParaRPr>
          </a:p>
          <a:p>
            <a:pPr marL="342900" indent="-342900" algn="ctr" eaLnBrk="0" hangingPunct="0">
              <a:spcBef>
                <a:spcPct val="20000"/>
              </a:spcBef>
              <a:buClr>
                <a:schemeClr val="hlink"/>
              </a:buClr>
              <a:buSzPct val="70000"/>
            </a:pPr>
            <a:r>
              <a:rPr lang="zh-CN" altLang="en-US" sz="2000" b="0" dirty="0">
                <a:latin typeface="微软雅黑" panose="020B0503020204020204" pitchFamily="34" charset="-122"/>
                <a:ea typeface="微软雅黑" panose="020B0503020204020204" pitchFamily="34" charset="-122"/>
              </a:rPr>
              <a:t>  </a:t>
            </a:r>
            <a:r>
              <a:rPr lang="zh-CN" altLang="en-US" sz="2000" b="0" dirty="0">
                <a:solidFill>
                  <a:srgbClr val="0070C0"/>
                </a:solidFill>
                <a:latin typeface="微软雅黑" panose="020B0503020204020204" pitchFamily="34" charset="-122"/>
                <a:ea typeface="微软雅黑" panose="020B0503020204020204" pitchFamily="34" charset="-122"/>
              </a:rPr>
              <a:t>标煤量</a:t>
            </a:r>
            <a:r>
              <a:rPr lang="en-US" altLang="zh-CN" sz="2000" b="0" dirty="0">
                <a:solidFill>
                  <a:srgbClr val="0070C0"/>
                </a:solidFill>
                <a:latin typeface="微软雅黑" panose="020B0503020204020204" pitchFamily="34" charset="-122"/>
                <a:ea typeface="微软雅黑" panose="020B0503020204020204" pitchFamily="34" charset="-122"/>
              </a:rPr>
              <a:t>= </a:t>
            </a:r>
            <a:r>
              <a:rPr lang="zh-CN" altLang="en-US" sz="2000" b="0" dirty="0">
                <a:solidFill>
                  <a:srgbClr val="0070C0"/>
                </a:solidFill>
                <a:latin typeface="微软雅黑" panose="020B0503020204020204" pitchFamily="34" charset="-122"/>
                <a:ea typeface="微软雅黑" panose="020B0503020204020204" pitchFamily="34" charset="-122"/>
              </a:rPr>
              <a:t>实物量</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en-US" sz="2000" b="0" dirty="0">
                <a:solidFill>
                  <a:srgbClr val="0070C0"/>
                </a:solidFill>
                <a:latin typeface="微软雅黑" panose="020B0503020204020204" pitchFamily="34" charset="-122"/>
                <a:ea typeface="微软雅黑" panose="020B0503020204020204" pitchFamily="34" charset="-122"/>
              </a:rPr>
              <a:t>折标煤系数</a:t>
            </a:r>
            <a:endParaRPr lang="en-US" altLang="zh-CN" sz="2000" b="0" dirty="0">
              <a:solidFill>
                <a:srgbClr val="0070C0"/>
              </a:solidFill>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65147" y="4929198"/>
            <a:ext cx="187325" cy="182562"/>
            <a:chOff x="1239" y="1515"/>
            <a:chExt cx="115" cy="115"/>
          </a:xfrm>
        </p:grpSpPr>
        <p:sp>
          <p:nvSpPr>
            <p:cNvPr id="5735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735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7"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46090"/>
                                        </p:tgtEl>
                                        <p:attrNameLst>
                                          <p:attrName>style.visibility</p:attrName>
                                        </p:attrNameLst>
                                      </p:cBhvr>
                                      <p:to>
                                        <p:strVal val="visible"/>
                                      </p:to>
                                    </p:set>
                                    <p:anim calcmode="lin" valueType="num">
                                      <p:cBhvr>
                                        <p:cTn id="19" dur="500" fill="hold"/>
                                        <p:tgtEl>
                                          <p:spTgt spid="46090"/>
                                        </p:tgtEl>
                                        <p:attrNameLst>
                                          <p:attrName>ppt_w</p:attrName>
                                        </p:attrNameLst>
                                      </p:cBhvr>
                                      <p:tavLst>
                                        <p:tav tm="0">
                                          <p:val>
                                            <p:fltVal val="0"/>
                                          </p:val>
                                        </p:tav>
                                        <p:tav tm="100000">
                                          <p:val>
                                            <p:strVal val="#ppt_w"/>
                                          </p:val>
                                        </p:tav>
                                      </p:tavLst>
                                    </p:anim>
                                    <p:anim calcmode="lin" valueType="num">
                                      <p:cBhvr>
                                        <p:cTn id="20" dur="500" fill="hold"/>
                                        <p:tgtEl>
                                          <p:spTgt spid="46090"/>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609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58375" name="Group 12"/>
          <p:cNvGrpSpPr/>
          <p:nvPr/>
        </p:nvGrpSpPr>
        <p:grpSpPr bwMode="auto">
          <a:xfrm>
            <a:off x="381000" y="1143000"/>
            <a:ext cx="3143250" cy="1149350"/>
            <a:chOff x="4572" y="709"/>
            <a:chExt cx="1665" cy="724"/>
          </a:xfrm>
        </p:grpSpPr>
        <p:sp>
          <p:nvSpPr>
            <p:cNvPr id="4609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58381" name="Text Box 6"/>
            <p:cNvSpPr txBox="1">
              <a:spLocks noChangeArrowheads="1"/>
            </p:cNvSpPr>
            <p:nvPr/>
          </p:nvSpPr>
          <p:spPr bwMode="auto">
            <a:xfrm>
              <a:off x="4617" y="754"/>
              <a:ext cx="1620" cy="679"/>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综合能源消费量</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sp>
        <p:nvSpPr>
          <p:cNvPr id="36874" name="TextBox 19"/>
          <p:cNvSpPr txBox="1">
            <a:spLocks noChangeArrowheads="1"/>
          </p:cNvSpPr>
          <p:nvPr/>
        </p:nvSpPr>
        <p:spPr bwMode="auto">
          <a:xfrm>
            <a:off x="952532" y="2185468"/>
            <a:ext cx="8572500" cy="3600986"/>
          </a:xfrm>
          <a:prstGeom prst="rect">
            <a:avLst/>
          </a:prstGeom>
          <a:noFill/>
          <a:ln w="9525">
            <a:noFill/>
            <a:miter lim="800000"/>
          </a:ln>
        </p:spPr>
        <p:txBody>
          <a:bodyPr>
            <a:spAutoFit/>
          </a:bodyPr>
          <a:lstStyle/>
          <a:p>
            <a:pPr marL="342900" indent="-342900" algn="just" eaLnBrk="0" hangingPunct="0">
              <a:spcBef>
                <a:spcPct val="20000"/>
              </a:spcBef>
              <a:buClr>
                <a:schemeClr val="hlink"/>
              </a:buClr>
              <a:buSzPct val="70000"/>
              <a:defRPr/>
            </a:pPr>
            <a:r>
              <a:rPr lang="zh-CN" altLang="en-US" sz="2000" b="0" dirty="0">
                <a:latin typeface="微软雅黑" panose="020B0503020204020204" pitchFamily="34" charset="-122"/>
                <a:ea typeface="微软雅黑" panose="020B0503020204020204" pitchFamily="34" charset="-122"/>
              </a:rPr>
              <a:t>综合能源消费量的计算：</a:t>
            </a:r>
            <a:endParaRPr lang="en-US" altLang="zh-CN" sz="2000" b="0" dirty="0">
              <a:latin typeface="微软雅黑" panose="020B0503020204020204" pitchFamily="34" charset="-122"/>
              <a:ea typeface="微软雅黑" panose="020B0503020204020204" pitchFamily="34" charset="-122"/>
            </a:endParaRPr>
          </a:p>
          <a:p>
            <a:pPr marL="342900" indent="-342900" algn="just" eaLnBrk="0" hangingPunct="0">
              <a:spcBef>
                <a:spcPct val="20000"/>
              </a:spcBef>
              <a:buClr>
                <a:schemeClr val="hlink"/>
              </a:buClr>
              <a:buSzPct val="70000"/>
              <a:defRPr/>
            </a:pPr>
            <a:endParaRPr lang="en-US" altLang="zh-CN" sz="2000" b="0" dirty="0">
              <a:latin typeface="微软雅黑" panose="020B0503020204020204" pitchFamily="34" charset="-122"/>
              <a:ea typeface="微软雅黑" panose="020B0503020204020204" pitchFamily="34" charset="-122"/>
            </a:endParaRPr>
          </a:p>
          <a:p>
            <a:pPr marL="342900" indent="-342900" algn="just" eaLnBrk="0" hangingPunct="0">
              <a:spcBef>
                <a:spcPct val="20000"/>
              </a:spcBef>
              <a:spcAft>
                <a:spcPts val="1200"/>
              </a:spcAft>
              <a:buClr>
                <a:schemeClr val="hlink"/>
              </a:buClr>
              <a:buSzPct val="70000"/>
              <a:buFont typeface="Wingdings" panose="05000000000000000000" pitchFamily="2" charset="2"/>
              <a:buNone/>
              <a:defRPr/>
            </a:pP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无</a:t>
            </a:r>
            <a:r>
              <a:rPr lang="zh-CN" altLang="en-US" sz="2000" b="0" dirty="0">
                <a:latin typeface="微软雅黑" panose="020B0503020204020204" pitchFamily="34" charset="-122"/>
                <a:ea typeface="微软雅黑" panose="020B0503020204020204" pitchFamily="34" charset="-122"/>
              </a:rPr>
              <a:t>能源加工转换或回收利用的企业：</a:t>
            </a:r>
            <a:endParaRPr lang="en-US" altLang="zh-CN" sz="2000" b="0" dirty="0">
              <a:latin typeface="微软雅黑" panose="020B0503020204020204" pitchFamily="34" charset="-122"/>
              <a:ea typeface="微软雅黑" panose="020B0503020204020204" pitchFamily="34" charset="-122"/>
            </a:endParaRPr>
          </a:p>
          <a:p>
            <a:pPr marL="342900" indent="-342900" algn="ctr" eaLnBrk="0" hangingPunct="0">
              <a:spcBef>
                <a:spcPct val="20000"/>
              </a:spcBef>
              <a:buClr>
                <a:schemeClr val="hlink"/>
              </a:buClr>
              <a:buSzPct val="70000"/>
              <a:buFont typeface="Wingdings" panose="05000000000000000000" pitchFamily="2" charset="2"/>
              <a:buNone/>
              <a:defRPr/>
            </a:pPr>
            <a:r>
              <a:rPr lang="zh-CN" altLang="en-US" sz="2000" b="0" dirty="0">
                <a:solidFill>
                  <a:srgbClr val="0070C0"/>
                </a:solidFill>
                <a:latin typeface="微软雅黑" panose="020B0503020204020204" pitchFamily="34" charset="-122"/>
                <a:ea typeface="微软雅黑" panose="020B0503020204020204" pitchFamily="34" charset="-122"/>
              </a:rPr>
              <a:t>综合能源消费量 </a:t>
            </a:r>
            <a:r>
              <a:rPr lang="en-US" altLang="zh-CN" sz="2000" b="0" dirty="0">
                <a:solidFill>
                  <a:srgbClr val="0070C0"/>
                </a:solidFill>
                <a:latin typeface="微软雅黑" panose="020B0503020204020204" pitchFamily="34" charset="-122"/>
                <a:ea typeface="微软雅黑" panose="020B0503020204020204" pitchFamily="34" charset="-122"/>
              </a:rPr>
              <a:t>= </a:t>
            </a:r>
            <a:r>
              <a:rPr lang="zh-CN" altLang="en-US" sz="2000" b="0" dirty="0">
                <a:solidFill>
                  <a:srgbClr val="0070C0"/>
                </a:solidFill>
                <a:latin typeface="微软雅黑" panose="020B0503020204020204" pitchFamily="34" charset="-122"/>
                <a:ea typeface="微软雅黑" panose="020B0503020204020204" pitchFamily="34" charset="-122"/>
              </a:rPr>
              <a:t>各种能源品种</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工业生产消费</a:t>
            </a:r>
            <a:r>
              <a:rPr lang="zh-CN" altLang="en-US" sz="2000" b="0" dirty="0">
                <a:solidFill>
                  <a:srgbClr val="0070C0"/>
                </a:solidFill>
                <a:latin typeface="微软雅黑" panose="020B0503020204020204" pitchFamily="34" charset="-122"/>
                <a:ea typeface="微软雅黑" panose="020B0503020204020204" pitchFamily="34" charset="-122"/>
              </a:rPr>
              <a:t>标准量的合计</a:t>
            </a:r>
            <a:endParaRPr lang="en-US" altLang="zh-CN" sz="2000" b="0" dirty="0">
              <a:solidFill>
                <a:srgbClr val="0070C0"/>
              </a:solidFill>
              <a:latin typeface="微软雅黑" panose="020B0503020204020204" pitchFamily="34" charset="-122"/>
              <a:ea typeface="微软雅黑" panose="020B0503020204020204" pitchFamily="34" charset="-122"/>
            </a:endParaRPr>
          </a:p>
          <a:p>
            <a:pPr marL="342900" indent="-342900" algn="just" eaLnBrk="0" hangingPunct="0">
              <a:spcBef>
                <a:spcPct val="20000"/>
              </a:spcBef>
              <a:buClr>
                <a:schemeClr val="hlink"/>
              </a:buClr>
              <a:buSzPct val="70000"/>
              <a:buFont typeface="Wingdings" panose="05000000000000000000" pitchFamily="2" charset="2"/>
              <a:buNone/>
              <a:defRPr/>
            </a:pPr>
            <a:endParaRPr lang="en-US" altLang="zh-CN" sz="2000" b="0" dirty="0">
              <a:latin typeface="微软雅黑" panose="020B0503020204020204" pitchFamily="34" charset="-122"/>
              <a:ea typeface="微软雅黑" panose="020B0503020204020204" pitchFamily="34" charset="-122"/>
            </a:endParaRPr>
          </a:p>
          <a:p>
            <a:pPr marL="342900" indent="-342900" algn="just" eaLnBrk="0" hangingPunct="0">
              <a:spcBef>
                <a:spcPts val="0"/>
              </a:spcBef>
              <a:spcAft>
                <a:spcPts val="1200"/>
              </a:spcAft>
              <a:buClr>
                <a:schemeClr val="hlink"/>
              </a:buClr>
              <a:buSzPct val="70000"/>
              <a:buFont typeface="Wingdings" panose="05000000000000000000" pitchFamily="2" charset="2"/>
              <a:buNone/>
              <a:defRPr/>
            </a:pPr>
            <a:r>
              <a:rPr lang="zh-CN" altLang="en-US" sz="2000" b="0" dirty="0">
                <a:solidFill>
                  <a:srgbClr val="FF0000"/>
                </a:solidFill>
                <a:latin typeface="微软雅黑" panose="020B0503020204020204" pitchFamily="34" charset="-122"/>
                <a:ea typeface="微软雅黑" panose="020B0503020204020204" pitchFamily="34" charset="-122"/>
              </a:rPr>
              <a:t>有</a:t>
            </a:r>
            <a:r>
              <a:rPr lang="zh-CN" altLang="en-US" sz="2000" b="0" dirty="0">
                <a:latin typeface="微软雅黑" panose="020B0503020204020204" pitchFamily="34" charset="-122"/>
                <a:ea typeface="微软雅黑" panose="020B0503020204020204" pitchFamily="34" charset="-122"/>
              </a:rPr>
              <a:t>能源加工转换或回收利用的企业：</a:t>
            </a:r>
            <a:endParaRPr lang="en-US" altLang="zh-CN" sz="2000" b="0" dirty="0">
              <a:latin typeface="微软雅黑" panose="020B0503020204020204" pitchFamily="34" charset="-122"/>
              <a:ea typeface="微软雅黑" panose="020B0503020204020204" pitchFamily="34" charset="-122"/>
            </a:endParaRPr>
          </a:p>
          <a:p>
            <a:pPr marL="342900" indent="-342900" algn="ctr" eaLnBrk="0" hangingPunct="0">
              <a:spcBef>
                <a:spcPct val="20000"/>
              </a:spcBef>
              <a:buClr>
                <a:schemeClr val="hlink"/>
              </a:buClr>
              <a:buSzPct val="70000"/>
              <a:defRPr/>
            </a:pPr>
            <a:r>
              <a:rPr lang="zh-CN" altLang="en-US" sz="2000" b="0" dirty="0">
                <a:solidFill>
                  <a:srgbClr val="0070C0"/>
                </a:solidFill>
                <a:latin typeface="微软雅黑" panose="020B0503020204020204" pitchFamily="34" charset="-122"/>
                <a:ea typeface="微软雅黑" panose="020B0503020204020204" pitchFamily="34" charset="-122"/>
              </a:rPr>
              <a:t>综合能源消费量 </a:t>
            </a:r>
            <a:r>
              <a:rPr lang="en-US" altLang="zh-CN" sz="2000" b="0" dirty="0">
                <a:solidFill>
                  <a:srgbClr val="0070C0"/>
                </a:solidFill>
                <a:latin typeface="微软雅黑" panose="020B0503020204020204" pitchFamily="34" charset="-122"/>
                <a:ea typeface="微软雅黑" panose="020B0503020204020204" pitchFamily="34" charset="-122"/>
              </a:rPr>
              <a:t>= </a:t>
            </a:r>
            <a:r>
              <a:rPr lang="zh-CN" altLang="en-US" sz="2000" b="0" dirty="0">
                <a:solidFill>
                  <a:srgbClr val="0070C0"/>
                </a:solidFill>
                <a:latin typeface="微软雅黑" panose="020B0503020204020204" pitchFamily="34" charset="-122"/>
                <a:ea typeface="微软雅黑" panose="020B0503020204020204" pitchFamily="34" charset="-122"/>
              </a:rPr>
              <a:t>各种能源品种</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工业生产消费</a:t>
            </a:r>
            <a:r>
              <a:rPr lang="zh-CN" altLang="en-US" sz="2000" b="0" dirty="0">
                <a:solidFill>
                  <a:srgbClr val="0070C0"/>
                </a:solidFill>
                <a:latin typeface="微软雅黑" panose="020B0503020204020204" pitchFamily="34" charset="-122"/>
                <a:ea typeface="微软雅黑" panose="020B0503020204020204" pitchFamily="34" charset="-122"/>
              </a:rPr>
              <a:t>标准量的合计</a:t>
            </a:r>
            <a:endParaRPr lang="en-US" altLang="zh-CN" sz="2000" b="0" dirty="0">
              <a:solidFill>
                <a:srgbClr val="0070C0"/>
              </a:solidFill>
              <a:latin typeface="微软雅黑" panose="020B0503020204020204" pitchFamily="34" charset="-122"/>
              <a:ea typeface="微软雅黑" panose="020B0503020204020204" pitchFamily="34" charset="-122"/>
            </a:endParaRPr>
          </a:p>
          <a:p>
            <a:pPr marL="342900" indent="-342900" algn="just" eaLnBrk="0" hangingPunct="0">
              <a:spcBef>
                <a:spcPct val="20000"/>
              </a:spcBef>
              <a:buClr>
                <a:schemeClr val="hlink"/>
              </a:buClr>
              <a:buSzPct val="70000"/>
              <a:defRPr/>
            </a:pPr>
            <a:r>
              <a:rPr lang="en-US" altLang="zh-CN" sz="2000" b="0" dirty="0">
                <a:solidFill>
                  <a:srgbClr val="0070C0"/>
                </a:solidFill>
                <a:latin typeface="微软雅黑" panose="020B0503020204020204" pitchFamily="34" charset="-122"/>
                <a:ea typeface="微软雅黑" panose="020B0503020204020204" pitchFamily="34" charset="-122"/>
              </a:rPr>
              <a:t>       </a:t>
            </a:r>
            <a:r>
              <a:rPr lang="en-US" altLang="zh-CN" sz="2000" b="0">
                <a:solidFill>
                  <a:srgbClr val="0070C0"/>
                </a:solidFill>
                <a:latin typeface="微软雅黑" panose="020B0503020204020204" pitchFamily="34" charset="-122"/>
                <a:ea typeface="微软雅黑" panose="020B0503020204020204" pitchFamily="34" charset="-122"/>
              </a:rPr>
              <a:t>   </a:t>
            </a:r>
            <a:r>
              <a:rPr lang="en-US" altLang="zh-CN" sz="2000" b="0" dirty="0">
                <a:solidFill>
                  <a:srgbClr val="0070C0"/>
                </a:solidFill>
                <a:latin typeface="微软雅黑" panose="020B0503020204020204" pitchFamily="34" charset="-122"/>
                <a:ea typeface="微软雅黑" panose="020B0503020204020204" pitchFamily="34" charset="-122"/>
              </a:rPr>
              <a:t>       -</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能源加工转换产出</a:t>
            </a:r>
            <a:r>
              <a:rPr lang="zh-CN" altLang="en-US" sz="2000" b="0" dirty="0">
                <a:solidFill>
                  <a:srgbClr val="0070C0"/>
                </a:solidFill>
                <a:latin typeface="微软雅黑" panose="020B0503020204020204" pitchFamily="34" charset="-122"/>
                <a:ea typeface="微软雅黑" panose="020B0503020204020204" pitchFamily="34" charset="-122"/>
              </a:rPr>
              <a:t>合计</a:t>
            </a:r>
            <a:r>
              <a:rPr lang="zh-CN" altLang="en-US" sz="2000" b="0" i="1" dirty="0">
                <a:latin typeface="微软雅黑" panose="020B0503020204020204" pitchFamily="34" charset="-122"/>
                <a:ea typeface="微软雅黑" panose="020B0503020204020204" pitchFamily="34" charset="-122"/>
              </a:rPr>
              <a:t>（取自</a:t>
            </a:r>
            <a:r>
              <a:rPr lang="en-US" altLang="zh-CN" sz="2000" b="0" i="1" dirty="0">
                <a:latin typeface="微软雅黑" panose="020B0503020204020204" pitchFamily="34" charset="-122"/>
                <a:ea typeface="微软雅黑" panose="020B0503020204020204" pitchFamily="34" charset="-122"/>
              </a:rPr>
              <a:t>205-2</a:t>
            </a:r>
            <a:r>
              <a:rPr lang="zh-CN" altLang="en-US" sz="2000" b="0" i="1" dirty="0">
                <a:latin typeface="微软雅黑" panose="020B0503020204020204" pitchFamily="34" charset="-122"/>
                <a:ea typeface="微软雅黑" panose="020B0503020204020204" pitchFamily="34" charset="-122"/>
              </a:rPr>
              <a:t>表）</a:t>
            </a:r>
            <a:endParaRPr lang="en-US" altLang="zh-CN" sz="2000" b="0" i="1" dirty="0">
              <a:latin typeface="微软雅黑" panose="020B0503020204020204" pitchFamily="34" charset="-122"/>
              <a:ea typeface="微软雅黑" panose="020B0503020204020204" pitchFamily="34" charset="-122"/>
            </a:endParaRPr>
          </a:p>
          <a:p>
            <a:pPr marL="342900" indent="-342900" algn="just" eaLnBrk="0" hangingPunct="0">
              <a:spcBef>
                <a:spcPct val="20000"/>
              </a:spcBef>
              <a:buClr>
                <a:schemeClr val="hlink"/>
              </a:buClr>
              <a:buSzPct val="70000"/>
              <a:defRPr/>
            </a:pPr>
            <a:r>
              <a:rPr lang="en-US" altLang="zh-CN" sz="2000" b="0" dirty="0">
                <a:solidFill>
                  <a:srgbClr val="0070C0"/>
                </a:solidFill>
                <a:latin typeface="微软雅黑" panose="020B0503020204020204" pitchFamily="34" charset="-122"/>
                <a:ea typeface="微软雅黑" panose="020B0503020204020204" pitchFamily="34" charset="-122"/>
              </a:rPr>
              <a:t>                 -</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回收利用</a:t>
            </a:r>
            <a:r>
              <a:rPr lang="zh-CN" altLang="en-US" sz="2000" b="0" dirty="0">
                <a:solidFill>
                  <a:srgbClr val="0070C0"/>
                </a:solidFill>
                <a:latin typeface="微软雅黑" panose="020B0503020204020204" pitchFamily="34" charset="-122"/>
                <a:ea typeface="微软雅黑" panose="020B0503020204020204" pitchFamily="34" charset="-122"/>
              </a:rPr>
              <a:t>合计</a:t>
            </a:r>
            <a:r>
              <a:rPr lang="zh-CN" altLang="en-US" sz="2000" b="0" i="1" dirty="0">
                <a:latin typeface="微软雅黑" panose="020B0503020204020204" pitchFamily="34" charset="-122"/>
                <a:ea typeface="微软雅黑" panose="020B0503020204020204" pitchFamily="34" charset="-122"/>
              </a:rPr>
              <a:t>（取自</a:t>
            </a:r>
            <a:r>
              <a:rPr lang="en-US" altLang="zh-CN" sz="2000" b="0" i="1" dirty="0">
                <a:latin typeface="微软雅黑" panose="020B0503020204020204" pitchFamily="34" charset="-122"/>
                <a:ea typeface="微软雅黑" panose="020B0503020204020204" pitchFamily="34" charset="-122"/>
              </a:rPr>
              <a:t>205-2</a:t>
            </a:r>
            <a:r>
              <a:rPr lang="zh-CN" altLang="en-US" sz="2000" b="0" i="1" dirty="0">
                <a:latin typeface="微软雅黑" panose="020B0503020204020204" pitchFamily="34" charset="-122"/>
                <a:ea typeface="微软雅黑" panose="020B0503020204020204" pitchFamily="34" charset="-122"/>
              </a:rPr>
              <a:t>表）</a:t>
            </a:r>
            <a:endParaRPr lang="en-US" altLang="zh-CN" sz="2000" b="0" i="1"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241550"/>
            <a:ext cx="187325" cy="182563"/>
            <a:chOff x="1239" y="1515"/>
            <a:chExt cx="115" cy="115"/>
          </a:xfrm>
        </p:grpSpPr>
        <p:sp>
          <p:nvSpPr>
            <p:cNvPr id="58378"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58379"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6874"/>
                                        </p:tgtEl>
                                        <p:attrNameLst>
                                          <p:attrName>style.visibility</p:attrName>
                                        </p:attrNameLst>
                                      </p:cBhvr>
                                      <p:to>
                                        <p:strVal val="visible"/>
                                      </p:to>
                                    </p:set>
                                    <p:anim calcmode="lin" valueType="num">
                                      <p:cBhvr>
                                        <p:cTn id="7" dur="500" fill="hold"/>
                                        <p:tgtEl>
                                          <p:spTgt spid="36874"/>
                                        </p:tgtEl>
                                        <p:attrNameLst>
                                          <p:attrName>ppt_w</p:attrName>
                                        </p:attrNameLst>
                                      </p:cBhvr>
                                      <p:tavLst>
                                        <p:tav tm="0">
                                          <p:val>
                                            <p:fltVal val="0"/>
                                          </p:val>
                                        </p:tav>
                                        <p:tav tm="100000">
                                          <p:val>
                                            <p:strVal val="#ppt_w"/>
                                          </p:val>
                                        </p:tav>
                                      </p:tavLst>
                                    </p:anim>
                                    <p:anim calcmode="lin" valueType="num">
                                      <p:cBhvr>
                                        <p:cTn id="8" dur="500" fill="hold"/>
                                        <p:tgtEl>
                                          <p:spTgt spid="36874"/>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7" name="Picture 1"/>
          <p:cNvPicPr>
            <a:picLocks noChangeAspect="1" noChangeArrowheads="1"/>
          </p:cNvPicPr>
          <p:nvPr/>
        </p:nvPicPr>
        <p:blipFill>
          <a:blip r:embed="rId1"/>
          <a:srcRect/>
          <a:stretch>
            <a:fillRect/>
          </a:stretch>
        </p:blipFill>
        <p:spPr bwMode="auto">
          <a:xfrm>
            <a:off x="523844" y="1214422"/>
            <a:ext cx="8929750" cy="5184903"/>
          </a:xfrm>
          <a:prstGeom prst="rect">
            <a:avLst/>
          </a:prstGeom>
          <a:noFill/>
          <a:ln w="9525">
            <a:noFill/>
            <a:miter lim="800000"/>
            <a:headEnd/>
            <a:tailEnd/>
          </a:ln>
          <a:effectLst/>
        </p:spPr>
      </p:pic>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205-1</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6" name="Rectangle 3"/>
          <p:cNvSpPr>
            <a:spLocks noChangeArrowheads="1"/>
          </p:cNvSpPr>
          <p:nvPr/>
        </p:nvSpPr>
        <p:spPr bwMode="auto">
          <a:xfrm>
            <a:off x="7881958" y="2643182"/>
            <a:ext cx="714380" cy="1714512"/>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zh-CN" altLang="en-US" sz="2800">
              <a:solidFill>
                <a:srgbClr val="003366"/>
              </a:solidFill>
            </a:endParaRPr>
          </a:p>
        </p:txBody>
      </p:sp>
      <p:grpSp>
        <p:nvGrpSpPr>
          <p:cNvPr id="3" name="组合 21"/>
          <p:cNvGrpSpPr/>
          <p:nvPr/>
        </p:nvGrpSpPr>
        <p:grpSpPr bwMode="auto">
          <a:xfrm>
            <a:off x="7596206" y="1285860"/>
            <a:ext cx="1857375" cy="684213"/>
            <a:chOff x="7596206" y="1571612"/>
            <a:chExt cx="1857388" cy="684211"/>
          </a:xfrm>
        </p:grpSpPr>
        <p:sp>
          <p:nvSpPr>
            <p:cNvPr id="47126" name="AutoShape 136"/>
            <p:cNvSpPr>
              <a:spLocks noChangeArrowheads="1"/>
            </p:cNvSpPr>
            <p:nvPr/>
          </p:nvSpPr>
          <p:spPr bwMode="auto">
            <a:xfrm>
              <a:off x="7596206" y="1571612"/>
              <a:ext cx="1857388" cy="684211"/>
            </a:xfrm>
            <a:prstGeom prst="wedgeRoundRectCallout">
              <a:avLst>
                <a:gd name="adj1" fmla="val -17048"/>
                <a:gd name="adj2" fmla="val 151597"/>
                <a:gd name="adj3" fmla="val 16667"/>
              </a:avLst>
            </a:prstGeom>
            <a:solidFill>
              <a:srgbClr val="FFFF99"/>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defRPr/>
              </a:pPr>
              <a:endParaRPr lang="zh-CN" altLang="en-US" sz="2800">
                <a:solidFill>
                  <a:srgbClr val="FFFF99"/>
                </a:solidFill>
                <a:ea typeface="方正姚体" panose="02010601030101010101" pitchFamily="2" charset="-122"/>
              </a:endParaRPr>
            </a:p>
          </p:txBody>
        </p:sp>
        <p:sp>
          <p:nvSpPr>
            <p:cNvPr id="59415" name="Text Box 137"/>
            <p:cNvSpPr txBox="1">
              <a:spLocks noChangeArrowheads="1"/>
            </p:cNvSpPr>
            <p:nvPr/>
          </p:nvSpPr>
          <p:spPr bwMode="auto">
            <a:xfrm>
              <a:off x="7667645" y="1714488"/>
              <a:ext cx="1785949" cy="461665"/>
            </a:xfrm>
            <a:prstGeom prst="rect">
              <a:avLst/>
            </a:prstGeom>
            <a:noFill/>
            <a:ln w="9525" algn="ctr">
              <a:noFill/>
              <a:miter lim="800000"/>
            </a:ln>
          </p:spPr>
          <p:txBody>
            <a:bodyPr anchor="ctr">
              <a:spAutoFit/>
            </a:bodyPr>
            <a:lstStyle/>
            <a:p>
              <a:r>
                <a:rPr lang="zh-CN" altLang="en-US" sz="2400" b="0">
                  <a:latin typeface="黑体" panose="02010609060101010101" pitchFamily="2" charset="-122"/>
                  <a:ea typeface="黑体" panose="02010609060101010101" pitchFamily="2" charset="-122"/>
                </a:rPr>
                <a:t>折标煤系数</a:t>
              </a:r>
              <a:endParaRPr lang="zh-CN" altLang="en-US" sz="2400" b="0">
                <a:latin typeface="黑体" panose="02010609060101010101" pitchFamily="2" charset="-122"/>
                <a:ea typeface="黑体" panose="02010609060101010101" pitchFamily="2" charset="-122"/>
              </a:endParaRPr>
            </a:p>
          </p:txBody>
        </p:sp>
      </p:grpSp>
      <p:sp>
        <p:nvSpPr>
          <p:cNvPr id="23" name="Rectangle 3"/>
          <p:cNvSpPr>
            <a:spLocks noChangeArrowheads="1"/>
          </p:cNvSpPr>
          <p:nvPr/>
        </p:nvSpPr>
        <p:spPr bwMode="auto">
          <a:xfrm>
            <a:off x="4953000" y="2643182"/>
            <a:ext cx="785818" cy="1714512"/>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zh-CN" altLang="en-US" sz="2800">
              <a:solidFill>
                <a:srgbClr val="003366"/>
              </a:solidFill>
            </a:endParaRPr>
          </a:p>
        </p:txBody>
      </p:sp>
      <p:grpSp>
        <p:nvGrpSpPr>
          <p:cNvPr id="4" name="组合 27"/>
          <p:cNvGrpSpPr/>
          <p:nvPr/>
        </p:nvGrpSpPr>
        <p:grpSpPr bwMode="auto">
          <a:xfrm>
            <a:off x="5453066" y="857232"/>
            <a:ext cx="1857375" cy="684213"/>
            <a:chOff x="5167314" y="1000108"/>
            <a:chExt cx="1857365" cy="684211"/>
          </a:xfrm>
        </p:grpSpPr>
        <p:sp>
          <p:nvSpPr>
            <p:cNvPr id="47124" name="AutoShape 136"/>
            <p:cNvSpPr>
              <a:spLocks noChangeArrowheads="1"/>
            </p:cNvSpPr>
            <p:nvPr/>
          </p:nvSpPr>
          <p:spPr bwMode="auto">
            <a:xfrm>
              <a:off x="5167314" y="1000108"/>
              <a:ext cx="1857365" cy="684211"/>
            </a:xfrm>
            <a:prstGeom prst="wedgeRoundRectCallout">
              <a:avLst>
                <a:gd name="adj1" fmla="val -38269"/>
                <a:gd name="adj2" fmla="val 249176"/>
                <a:gd name="adj3" fmla="val 16667"/>
              </a:avLst>
            </a:prstGeom>
            <a:solidFill>
              <a:srgbClr val="FFFF99"/>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defRPr/>
              </a:pPr>
              <a:endParaRPr lang="zh-CN" altLang="en-US" sz="2800">
                <a:solidFill>
                  <a:srgbClr val="FFFF99"/>
                </a:solidFill>
                <a:ea typeface="方正姚体" panose="02010601030101010101" pitchFamily="2" charset="-122"/>
              </a:endParaRPr>
            </a:p>
          </p:txBody>
        </p:sp>
        <p:sp>
          <p:nvSpPr>
            <p:cNvPr id="59413" name="Text Box 137"/>
            <p:cNvSpPr txBox="1">
              <a:spLocks noChangeArrowheads="1"/>
            </p:cNvSpPr>
            <p:nvPr/>
          </p:nvSpPr>
          <p:spPr bwMode="auto">
            <a:xfrm>
              <a:off x="5167314" y="1109947"/>
              <a:ext cx="1785949" cy="461665"/>
            </a:xfrm>
            <a:prstGeom prst="rect">
              <a:avLst/>
            </a:prstGeom>
            <a:noFill/>
            <a:ln w="9525" algn="ctr">
              <a:noFill/>
              <a:miter lim="800000"/>
            </a:ln>
          </p:spPr>
          <p:txBody>
            <a:bodyPr anchor="ctr">
              <a:spAutoFit/>
            </a:bodyPr>
            <a:lstStyle/>
            <a:p>
              <a:pPr algn="ctr"/>
              <a:r>
                <a:rPr lang="zh-CN" altLang="en-US" sz="2400" b="0">
                  <a:latin typeface="黑体" panose="02010609060101010101" pitchFamily="2" charset="-122"/>
                  <a:ea typeface="黑体" panose="02010609060101010101" pitchFamily="2" charset="-122"/>
                </a:rPr>
                <a:t>实物量</a:t>
              </a:r>
              <a:endParaRPr lang="zh-CN" altLang="en-US" sz="2400" b="0">
                <a:latin typeface="黑体" panose="02010609060101010101" pitchFamily="2" charset="-122"/>
                <a:ea typeface="黑体" panose="02010609060101010101" pitchFamily="2" charset="-122"/>
              </a:endParaRPr>
            </a:p>
          </p:txBody>
        </p:sp>
      </p:grpSp>
      <p:sp>
        <p:nvSpPr>
          <p:cNvPr id="29" name="Rectangle 3"/>
          <p:cNvSpPr>
            <a:spLocks noChangeArrowheads="1"/>
          </p:cNvSpPr>
          <p:nvPr/>
        </p:nvSpPr>
        <p:spPr bwMode="auto">
          <a:xfrm>
            <a:off x="4953000" y="4429132"/>
            <a:ext cx="714369" cy="500066"/>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zh-CN" altLang="en-US" sz="2800">
              <a:solidFill>
                <a:srgbClr val="003366"/>
              </a:solidFill>
            </a:endParaRPr>
          </a:p>
        </p:txBody>
      </p:sp>
      <p:grpSp>
        <p:nvGrpSpPr>
          <p:cNvPr id="7" name="组合 24"/>
          <p:cNvGrpSpPr/>
          <p:nvPr/>
        </p:nvGrpSpPr>
        <p:grpSpPr bwMode="auto">
          <a:xfrm>
            <a:off x="2881298" y="3071810"/>
            <a:ext cx="1857375" cy="684212"/>
            <a:chOff x="1952625" y="2643188"/>
            <a:chExt cx="1857375" cy="684212"/>
          </a:xfrm>
        </p:grpSpPr>
        <p:sp>
          <p:nvSpPr>
            <p:cNvPr id="47122" name="AutoShape 136"/>
            <p:cNvSpPr>
              <a:spLocks noChangeArrowheads="1"/>
            </p:cNvSpPr>
            <p:nvPr/>
          </p:nvSpPr>
          <p:spPr bwMode="auto">
            <a:xfrm>
              <a:off x="1952625" y="2643188"/>
              <a:ext cx="1857375" cy="684212"/>
            </a:xfrm>
            <a:prstGeom prst="wedgeRoundRectCallout">
              <a:avLst>
                <a:gd name="adj1" fmla="val 59412"/>
                <a:gd name="adj2" fmla="val 170690"/>
                <a:gd name="adj3" fmla="val 16667"/>
              </a:avLst>
            </a:prstGeom>
            <a:solidFill>
              <a:srgbClr val="FFFF99"/>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defRPr/>
              </a:pPr>
              <a:endParaRPr lang="zh-CN" altLang="en-US" sz="2800">
                <a:solidFill>
                  <a:srgbClr val="FFFF99"/>
                </a:solidFill>
                <a:ea typeface="方正姚体" panose="02010601030101010101" pitchFamily="2" charset="-122"/>
              </a:endParaRPr>
            </a:p>
          </p:txBody>
        </p:sp>
        <p:sp>
          <p:nvSpPr>
            <p:cNvPr id="59411" name="Text Box 137"/>
            <p:cNvSpPr txBox="1">
              <a:spLocks noChangeArrowheads="1"/>
            </p:cNvSpPr>
            <p:nvPr/>
          </p:nvSpPr>
          <p:spPr bwMode="auto">
            <a:xfrm>
              <a:off x="1952625" y="2714625"/>
              <a:ext cx="1785938" cy="461963"/>
            </a:xfrm>
            <a:prstGeom prst="rect">
              <a:avLst/>
            </a:prstGeom>
            <a:noFill/>
            <a:ln w="9525" algn="ctr">
              <a:noFill/>
              <a:miter lim="800000"/>
            </a:ln>
          </p:spPr>
          <p:txBody>
            <a:bodyPr anchor="ctr">
              <a:spAutoFit/>
            </a:bodyPr>
            <a:lstStyle/>
            <a:p>
              <a:pPr algn="ctr"/>
              <a:r>
                <a:rPr lang="zh-CN" altLang="en-US" sz="2400" b="0">
                  <a:latin typeface="黑体" panose="02010609060101010101" pitchFamily="2" charset="-122"/>
                  <a:ea typeface="黑体" panose="02010609060101010101" pitchFamily="2" charset="-122"/>
                </a:rPr>
                <a:t>标准量</a:t>
              </a:r>
              <a:endParaRPr lang="zh-CN" altLang="en-US" sz="2400" b="0">
                <a:latin typeface="黑体" panose="02010609060101010101" pitchFamily="2" charset="-122"/>
                <a:ea typeface="黑体" panose="02010609060101010101" pitchFamily="2" charset="-122"/>
              </a:endParaRPr>
            </a:p>
          </p:txBody>
        </p:sp>
      </p:grpSp>
      <p:sp>
        <p:nvSpPr>
          <p:cNvPr id="32" name="Rectangle 3"/>
          <p:cNvSpPr>
            <a:spLocks noChangeArrowheads="1"/>
          </p:cNvSpPr>
          <p:nvPr/>
        </p:nvSpPr>
        <p:spPr bwMode="auto">
          <a:xfrm>
            <a:off x="3167051" y="6072206"/>
            <a:ext cx="1000132" cy="357190"/>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zh-CN" altLang="en-US" sz="2800">
              <a:solidFill>
                <a:srgbClr val="003366"/>
              </a:solidFill>
            </a:endParaRPr>
          </a:p>
        </p:txBody>
      </p:sp>
      <p:cxnSp>
        <p:nvCxnSpPr>
          <p:cNvPr id="48145" name="直接箭头连接符 32"/>
          <p:cNvCxnSpPr>
            <a:cxnSpLocks noChangeShapeType="1"/>
          </p:cNvCxnSpPr>
          <p:nvPr/>
        </p:nvCxnSpPr>
        <p:spPr bwMode="auto">
          <a:xfrm rot="10800000" flipV="1">
            <a:off x="3738554" y="4857759"/>
            <a:ext cx="1214446" cy="1214427"/>
          </a:xfrm>
          <a:prstGeom prst="straightConnector1">
            <a:avLst/>
          </a:prstGeom>
          <a:noFill/>
          <a:ln w="38100" algn="ctr">
            <a:solidFill>
              <a:srgbClr val="92D050"/>
            </a:solidFill>
            <a:round/>
            <a:headEnd type="none" w="sm" len="sm"/>
            <a:tailEnd type="arrow" w="med" len="med"/>
          </a:ln>
        </p:spPr>
      </p:cxnSp>
      <p:sp>
        <p:nvSpPr>
          <p:cNvPr id="39" name="Rectangle 3"/>
          <p:cNvSpPr>
            <a:spLocks noChangeArrowheads="1"/>
          </p:cNvSpPr>
          <p:nvPr/>
        </p:nvSpPr>
        <p:spPr bwMode="auto">
          <a:xfrm>
            <a:off x="4953000" y="4429132"/>
            <a:ext cx="714380" cy="428625"/>
          </a:xfrm>
          <a:prstGeom prst="rect">
            <a:avLst/>
          </a:prstGeom>
          <a:noFill/>
          <a:ln w="57150">
            <a:solidFill>
              <a:srgbClr val="92D050"/>
            </a:solidFill>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zh-CN" altLang="en-US" sz="2800">
              <a:solidFill>
                <a:srgbClr val="003366"/>
              </a:solidFill>
            </a:endParaRPr>
          </a:p>
        </p:txBody>
      </p:sp>
      <p:sp>
        <p:nvSpPr>
          <p:cNvPr id="26" name="TextBox 25"/>
          <p:cNvSpPr txBox="1"/>
          <p:nvPr/>
        </p:nvSpPr>
        <p:spPr>
          <a:xfrm>
            <a:off x="4881562" y="5000636"/>
            <a:ext cx="4857784" cy="1569660"/>
          </a:xfrm>
          <a:prstGeom prst="rect">
            <a:avLst/>
          </a:prstGeom>
          <a:solidFill>
            <a:schemeClr val="accent3">
              <a:lumMod val="85000"/>
            </a:schemeClr>
          </a:solidFill>
        </p:spPr>
        <p:txBody>
          <a:bodyPr wrap="square" rtlCol="0">
            <a:spAutoFit/>
          </a:bodyPr>
          <a:lstStyle/>
          <a:p>
            <a:pPr lvl="0"/>
            <a:r>
              <a:rPr lang="zh-CN" altLang="en-US" sz="2400" dirty="0">
                <a:latin typeface="仿宋_GB2312" pitchFamily="49" charset="-122"/>
                <a:ea typeface="仿宋_GB2312" pitchFamily="49" charset="-122"/>
              </a:rPr>
              <a:t>示例：</a:t>
            </a:r>
            <a:endParaRPr lang="en-US" altLang="zh-CN" sz="2400" dirty="0">
              <a:latin typeface="仿宋_GB2312" pitchFamily="49" charset="-122"/>
              <a:ea typeface="仿宋_GB2312" pitchFamily="49" charset="-122"/>
            </a:endParaRPr>
          </a:p>
          <a:p>
            <a:r>
              <a:rPr lang="zh-CN" altLang="en-US" sz="2400" dirty="0">
                <a:latin typeface="仿宋_GB2312" pitchFamily="49" charset="-122"/>
                <a:ea typeface="仿宋_GB2312" pitchFamily="49" charset="-122"/>
              </a:rPr>
              <a:t>综合能源消费量</a:t>
            </a:r>
            <a:r>
              <a:rPr lang="en-US" altLang="zh-CN" sz="2400" dirty="0">
                <a:latin typeface="仿宋_GB2312" pitchFamily="49" charset="-122"/>
                <a:ea typeface="仿宋_GB2312" pitchFamily="49" charset="-122"/>
              </a:rPr>
              <a:t>=</a:t>
            </a:r>
            <a:endParaRPr lang="en-US" altLang="zh-CN" sz="2400" dirty="0">
              <a:latin typeface="仿宋_GB2312" pitchFamily="49" charset="-122"/>
              <a:ea typeface="仿宋_GB2312" pitchFamily="49" charset="-122"/>
            </a:endParaRPr>
          </a:p>
          <a:p>
            <a:r>
              <a:rPr lang="en-US" altLang="zh-CN" sz="2400" dirty="0">
                <a:latin typeface="仿宋_GB2312" pitchFamily="49" charset="-122"/>
                <a:ea typeface="仿宋_GB2312" pitchFamily="49" charset="-122"/>
              </a:rPr>
              <a:t>1.4714*27.9+1.4571*72.4+1.229*301=516.48</a:t>
            </a:r>
            <a:endParaRPr lang="zh-CN" altLang="en-US" dirty="0"/>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800" decel="100000"/>
                                        <p:tgtEl>
                                          <p:spTgt spid="4"/>
                                        </p:tgtEl>
                                      </p:cBhvr>
                                    </p:animEffect>
                                    <p:anim calcmode="lin" valueType="num">
                                      <p:cBhvr>
                                        <p:cTn id="11" dur="800" decel="100000" fill="hold"/>
                                        <p:tgtEl>
                                          <p:spTgt spid="4"/>
                                        </p:tgtEl>
                                        <p:attrNameLst>
                                          <p:attrName>style.rotation</p:attrName>
                                        </p:attrNameLst>
                                      </p:cBhvr>
                                      <p:tavLst>
                                        <p:tav tm="0">
                                          <p:val>
                                            <p:fltVal val="-90"/>
                                          </p:val>
                                        </p:tav>
                                        <p:tav tm="100000">
                                          <p:val>
                                            <p:fltVal val="0"/>
                                          </p:val>
                                        </p:tav>
                                      </p:tavLst>
                                    </p:anim>
                                    <p:anim calcmode="lin" valueType="num">
                                      <p:cBhvr>
                                        <p:cTn id="12" dur="800" decel="100000" fill="hold"/>
                                        <p:tgtEl>
                                          <p:spTgt spid="4"/>
                                        </p:tgtEl>
                                        <p:attrNameLst>
                                          <p:attrName>ppt_x</p:attrName>
                                        </p:attrNameLst>
                                      </p:cBhvr>
                                      <p:tavLst>
                                        <p:tav tm="0">
                                          <p:val>
                                            <p:strVal val="#ppt_x+0.4"/>
                                          </p:val>
                                        </p:tav>
                                        <p:tav tm="100000">
                                          <p:val>
                                            <p:strVal val="#ppt_x-0.05"/>
                                          </p:val>
                                        </p:tav>
                                      </p:tavLst>
                                    </p:anim>
                                    <p:anim calcmode="lin" valueType="num">
                                      <p:cBhvr>
                                        <p:cTn id="13" dur="800" decel="100000" fill="hold"/>
                                        <p:tgtEl>
                                          <p:spTgt spid="4"/>
                                        </p:tgtEl>
                                        <p:attrNameLst>
                                          <p:attrName>ppt_y</p:attrName>
                                        </p:attrNameLst>
                                      </p:cBhvr>
                                      <p:tavLst>
                                        <p:tav tm="0">
                                          <p:val>
                                            <p:strVal val="#ppt_y-0.4"/>
                                          </p:val>
                                        </p:tav>
                                        <p:tav tm="100000">
                                          <p:val>
                                            <p:strVal val="#ppt_y+0.1"/>
                                          </p:val>
                                        </p:tav>
                                      </p:tavLst>
                                    </p:anim>
                                    <p:anim calcmode="lin" valueType="num">
                                      <p:cBhvr>
                                        <p:cTn id="14"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5"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par>
                                <p:cTn id="21" presetID="3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800" decel="100000"/>
                                        <p:tgtEl>
                                          <p:spTgt spid="3"/>
                                        </p:tgtEl>
                                      </p:cBhvr>
                                    </p:animEffect>
                                    <p:anim calcmode="lin" valueType="num">
                                      <p:cBhvr>
                                        <p:cTn id="24" dur="800" decel="100000" fill="hold"/>
                                        <p:tgtEl>
                                          <p:spTgt spid="3"/>
                                        </p:tgtEl>
                                        <p:attrNameLst>
                                          <p:attrName>style.rotation</p:attrName>
                                        </p:attrNameLst>
                                      </p:cBhvr>
                                      <p:tavLst>
                                        <p:tav tm="0">
                                          <p:val>
                                            <p:fltVal val="-90"/>
                                          </p:val>
                                        </p:tav>
                                        <p:tav tm="100000">
                                          <p:val>
                                            <p:fltVal val="0"/>
                                          </p:val>
                                        </p:tav>
                                      </p:tavLst>
                                    </p:anim>
                                    <p:anim calcmode="lin" valueType="num">
                                      <p:cBhvr>
                                        <p:cTn id="25" dur="800" decel="100000" fill="hold"/>
                                        <p:tgtEl>
                                          <p:spTgt spid="3"/>
                                        </p:tgtEl>
                                        <p:attrNameLst>
                                          <p:attrName>ppt_x</p:attrName>
                                        </p:attrNameLst>
                                      </p:cBhvr>
                                      <p:tavLst>
                                        <p:tav tm="0">
                                          <p:val>
                                            <p:strVal val="#ppt_x+0.4"/>
                                          </p:val>
                                        </p:tav>
                                        <p:tav tm="100000">
                                          <p:val>
                                            <p:strVal val="#ppt_x-0.05"/>
                                          </p:val>
                                        </p:tav>
                                      </p:tavLst>
                                    </p:anim>
                                    <p:anim calcmode="lin" valueType="num">
                                      <p:cBhvr>
                                        <p:cTn id="26" dur="800" decel="100000" fill="hold"/>
                                        <p:tgtEl>
                                          <p:spTgt spid="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blinds(horizontal)">
                                      <p:cBhvr>
                                        <p:cTn id="33" dur="500"/>
                                        <p:tgtEl>
                                          <p:spTgt spid="29"/>
                                        </p:tgtEl>
                                      </p:cBhvr>
                                    </p:animEffect>
                                  </p:childTnLst>
                                </p:cTn>
                              </p:par>
                            </p:childTnLst>
                          </p:cTn>
                        </p:par>
                        <p:par>
                          <p:cTn id="34" fill="hold">
                            <p:stCondLst>
                              <p:cond delay="500"/>
                            </p:stCondLst>
                            <p:childTnLst>
                              <p:par>
                                <p:cTn id="35" presetID="30"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800" decel="100000"/>
                                        <p:tgtEl>
                                          <p:spTgt spid="7"/>
                                        </p:tgtEl>
                                      </p:cBhvr>
                                    </p:animEffect>
                                    <p:anim calcmode="lin" valueType="num">
                                      <p:cBhvr>
                                        <p:cTn id="38" dur="800" decel="100000" fill="hold"/>
                                        <p:tgtEl>
                                          <p:spTgt spid="7"/>
                                        </p:tgtEl>
                                        <p:attrNameLst>
                                          <p:attrName>style.rotation</p:attrName>
                                        </p:attrNameLst>
                                      </p:cBhvr>
                                      <p:tavLst>
                                        <p:tav tm="0">
                                          <p:val>
                                            <p:fltVal val="-90"/>
                                          </p:val>
                                        </p:tav>
                                        <p:tav tm="100000">
                                          <p:val>
                                            <p:fltVal val="0"/>
                                          </p:val>
                                        </p:tav>
                                      </p:tavLst>
                                    </p:anim>
                                    <p:anim calcmode="lin" valueType="num">
                                      <p:cBhvr>
                                        <p:cTn id="39" dur="800" decel="100000" fill="hold"/>
                                        <p:tgtEl>
                                          <p:spTgt spid="7"/>
                                        </p:tgtEl>
                                        <p:attrNameLst>
                                          <p:attrName>ppt_x</p:attrName>
                                        </p:attrNameLst>
                                      </p:cBhvr>
                                      <p:tavLst>
                                        <p:tav tm="0">
                                          <p:val>
                                            <p:strVal val="#ppt_x+0.4"/>
                                          </p:val>
                                        </p:tav>
                                        <p:tav tm="100000">
                                          <p:val>
                                            <p:strVal val="#ppt_x-0.05"/>
                                          </p:val>
                                        </p:tav>
                                      </p:tavLst>
                                    </p:anim>
                                    <p:anim calcmode="lin" valueType="num">
                                      <p:cBhvr>
                                        <p:cTn id="40" dur="800" decel="100000" fill="hold"/>
                                        <p:tgtEl>
                                          <p:spTgt spid="7"/>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blinds(horizontal)">
                                      <p:cBhvr>
                                        <p:cTn id="47" dur="500"/>
                                        <p:tgtEl>
                                          <p:spTgt spid="39"/>
                                        </p:tgtEl>
                                      </p:cBhvr>
                                    </p:animEffect>
                                  </p:childTnLst>
                                </p:cTn>
                              </p:par>
                              <p:par>
                                <p:cTn id="48" presetID="3" presetClass="entr" presetSubtype="10" fill="hold" nodeType="withEffect">
                                  <p:stCondLst>
                                    <p:cond delay="0"/>
                                  </p:stCondLst>
                                  <p:childTnLst>
                                    <p:set>
                                      <p:cBhvr>
                                        <p:cTn id="49" dur="1" fill="hold">
                                          <p:stCondLst>
                                            <p:cond delay="0"/>
                                          </p:stCondLst>
                                        </p:cTn>
                                        <p:tgtEl>
                                          <p:spTgt spid="48145"/>
                                        </p:tgtEl>
                                        <p:attrNameLst>
                                          <p:attrName>style.visibility</p:attrName>
                                        </p:attrNameLst>
                                      </p:cBhvr>
                                      <p:to>
                                        <p:strVal val="visible"/>
                                      </p:to>
                                    </p:set>
                                    <p:animEffect transition="in" filter="blinds(horizontal)">
                                      <p:cBhvr>
                                        <p:cTn id="50" dur="500"/>
                                        <p:tgtEl>
                                          <p:spTgt spid="48145"/>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blinds(horizontal)">
                                      <p:cBhvr>
                                        <p:cTn id="53" dur="500"/>
                                        <p:tgtEl>
                                          <p:spTgt spid="32"/>
                                        </p:tgtEl>
                                      </p:cBhvr>
                                    </p:animEffect>
                                  </p:childTnLst>
                                </p:cTn>
                              </p:par>
                            </p:childTnLst>
                          </p:cTn>
                        </p:par>
                      </p:childTnLst>
                    </p:cTn>
                  </p:par>
                  <p:par>
                    <p:cTn id="54" fill="hold">
                      <p:stCondLst>
                        <p:cond delay="indefinite"/>
                      </p:stCondLst>
                      <p:childTnLst>
                        <p:par>
                          <p:cTn id="55" fill="hold">
                            <p:stCondLst>
                              <p:cond delay="0"/>
                            </p:stCondLst>
                            <p:childTnLst>
                              <p:par>
                                <p:cTn id="56" presetID="17" presetClass="entr" presetSubtype="10" fill="hold" grpId="0"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P spid="29" grpId="0" animBg="1"/>
      <p:bldP spid="32" grpId="0" animBg="1"/>
      <p:bldP spid="39" grpId="0" animBg="1"/>
      <p:bldP spid="2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TextBox 6"/>
          <p:cNvSpPr txBox="1">
            <a:spLocks noChangeArrowheads="1"/>
          </p:cNvSpPr>
          <p:nvPr/>
        </p:nvSpPr>
        <p:spPr bwMode="auto">
          <a:xfrm>
            <a:off x="1595438" y="2916238"/>
            <a:ext cx="7358090" cy="584200"/>
          </a:xfrm>
          <a:prstGeom prst="rect">
            <a:avLst/>
          </a:prstGeom>
          <a:noFill/>
          <a:ln w="9525">
            <a:noFill/>
            <a:miter lim="800000"/>
          </a:ln>
        </p:spPr>
        <p:txBody>
          <a:bodyPr wrap="square">
            <a:spAutoFit/>
          </a:bodyPr>
          <a:lstStyle/>
          <a:p>
            <a:pPr algn="ctr"/>
            <a:r>
              <a:rPr lang="en-US" altLang="zh-CN" dirty="0">
                <a:latin typeface="黑体" panose="02010609060101010101" pitchFamily="2" charset="-122"/>
                <a:ea typeface="黑体" panose="02010609060101010101" pitchFamily="2" charset="-122"/>
              </a:rPr>
              <a:t>2.</a:t>
            </a:r>
            <a:r>
              <a:rPr lang="zh-CN" altLang="en-US" dirty="0">
                <a:latin typeface="黑体" panose="02010609060101010101" pitchFamily="2" charset="-122"/>
                <a:ea typeface="黑体" panose="02010609060101010101" pitchFamily="2" charset="-122"/>
              </a:rPr>
              <a:t>能源加工转换与回收利用（</a:t>
            </a:r>
            <a:r>
              <a:rPr lang="en-US" altLang="zh-CN" dirty="0">
                <a:latin typeface="黑体" panose="02010609060101010101" pitchFamily="2" charset="-122"/>
                <a:ea typeface="黑体" panose="02010609060101010101" pitchFamily="2" charset="-122"/>
              </a:rPr>
              <a:t>205-2</a:t>
            </a:r>
            <a:r>
              <a:rPr lang="zh-CN" altLang="en-US" dirty="0">
                <a:latin typeface="黑体" panose="02010609060101010101" pitchFamily="2" charset="-122"/>
                <a:ea typeface="黑体" panose="02010609060101010101" pitchFamily="2" charset="-122"/>
              </a:rPr>
              <a:t>表）</a:t>
            </a:r>
            <a:endParaRPr lang="zh-CN" altLang="en-US" dirty="0">
              <a:latin typeface="黑体" panose="02010609060101010101" pitchFamily="2" charset="-122"/>
              <a:ea typeface="黑体" panose="02010609060101010101" pitchFamily="2" charset="-122"/>
            </a:endParaRPr>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66654" y="1214422"/>
            <a:ext cx="9501254" cy="5429288"/>
            <a:chOff x="166654" y="1214422"/>
            <a:chExt cx="9501254" cy="5429288"/>
          </a:xfrm>
        </p:grpSpPr>
        <p:pic>
          <p:nvPicPr>
            <p:cNvPr id="194561" name="Picture 1"/>
            <p:cNvPicPr>
              <a:picLocks noChangeAspect="1" noChangeArrowheads="1"/>
            </p:cNvPicPr>
            <p:nvPr/>
          </p:nvPicPr>
          <p:blipFill>
            <a:blip r:embed="rId1"/>
            <a:srcRect/>
            <a:stretch>
              <a:fillRect/>
            </a:stretch>
          </p:blipFill>
          <p:spPr bwMode="auto">
            <a:xfrm>
              <a:off x="166654" y="1214422"/>
              <a:ext cx="9501254" cy="5429288"/>
            </a:xfrm>
            <a:prstGeom prst="rect">
              <a:avLst/>
            </a:prstGeom>
            <a:noFill/>
            <a:ln w="9525">
              <a:noFill/>
              <a:miter lim="800000"/>
              <a:headEnd/>
              <a:tailEnd/>
            </a:ln>
            <a:effectLst/>
          </p:spPr>
        </p:pic>
        <p:sp>
          <p:nvSpPr>
            <p:cNvPr id="8" name="矩形 7"/>
            <p:cNvSpPr/>
            <p:nvPr/>
          </p:nvSpPr>
          <p:spPr bwMode="auto">
            <a:xfrm>
              <a:off x="8453462" y="2996952"/>
              <a:ext cx="290514" cy="17487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tx1"/>
                </a:solidFill>
                <a:effectLst/>
                <a:latin typeface="Verdana" panose="020B0604030504040204" pitchFamily="34" charset="0"/>
                <a:ea typeface="宋体" panose="02010600030101010101" pitchFamily="2" charset="-122"/>
              </a:endParaRPr>
            </a:p>
          </p:txBody>
        </p:sp>
        <p:sp>
          <p:nvSpPr>
            <p:cNvPr id="9" name="矩形 8"/>
            <p:cNvSpPr/>
            <p:nvPr/>
          </p:nvSpPr>
          <p:spPr bwMode="auto">
            <a:xfrm>
              <a:off x="8383450" y="2690681"/>
              <a:ext cx="962037" cy="23482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tx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7" name="AutoShape 11"/>
          <p:cNvSpPr>
            <a:spLocks noChangeArrowheads="1"/>
          </p:cNvSpPr>
          <p:nvPr/>
        </p:nvSpPr>
        <p:spPr bwMode="auto">
          <a:xfrm>
            <a:off x="3167050" y="3571876"/>
            <a:ext cx="5286412" cy="928694"/>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2771775" y="1993895"/>
            <a:ext cx="2449513" cy="792163"/>
            <a:chOff x="4572" y="709"/>
            <a:chExt cx="1543" cy="499"/>
          </a:xfrm>
        </p:grpSpPr>
        <p:sp>
          <p:nvSpPr>
            <p:cNvPr id="50194"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62483" name="Text Box 6"/>
            <p:cNvSpPr txBox="1">
              <a:spLocks noChangeArrowheads="1"/>
            </p:cNvSpPr>
            <p:nvPr/>
          </p:nvSpPr>
          <p:spPr bwMode="auto">
            <a:xfrm>
              <a:off x="4617" y="754"/>
              <a:ext cx="1485" cy="404"/>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加工转换投入</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cxnSp>
        <p:nvCxnSpPr>
          <p:cNvPr id="11" name="直接箭头连接符 10"/>
          <p:cNvCxnSpPr>
            <a:cxnSpLocks noChangeShapeType="1"/>
          </p:cNvCxnSpPr>
          <p:nvPr/>
        </p:nvCxnSpPr>
        <p:spPr bwMode="auto">
          <a:xfrm rot="10800000">
            <a:off x="4238620" y="2786059"/>
            <a:ext cx="1571636" cy="796929"/>
          </a:xfrm>
          <a:prstGeom prst="straightConnector1">
            <a:avLst/>
          </a:prstGeom>
          <a:noFill/>
          <a:ln w="28575" algn="ctr">
            <a:solidFill>
              <a:srgbClr val="FF3C3C"/>
            </a:solidFill>
            <a:round/>
            <a:headEnd type="none" w="sm" len="sm"/>
            <a:tailEnd type="arrow" w="med" len="med"/>
          </a:ln>
        </p:spPr>
      </p:cxnSp>
      <p:sp>
        <p:nvSpPr>
          <p:cNvPr id="15" name="AutoShape 11"/>
          <p:cNvSpPr>
            <a:spLocks noChangeArrowheads="1"/>
          </p:cNvSpPr>
          <p:nvPr/>
        </p:nvSpPr>
        <p:spPr bwMode="auto">
          <a:xfrm>
            <a:off x="3952868" y="3786190"/>
            <a:ext cx="4500594" cy="714380"/>
          </a:xfrm>
          <a:prstGeom prst="roundRect">
            <a:avLst>
              <a:gd name="adj" fmla="val 16667"/>
            </a:avLst>
          </a:prstGeom>
          <a:noFill/>
          <a:ln w="38100" algn="ctr">
            <a:solidFill>
              <a:srgbClr val="00B0F0"/>
            </a:solidFill>
            <a:round/>
          </a:ln>
        </p:spPr>
        <p:txBody>
          <a:bodyPr wrap="none" anchor="ctr"/>
          <a:lstStyle/>
          <a:p>
            <a:endParaRPr lang="zh-CN" altLang="en-US" sz="2800"/>
          </a:p>
        </p:txBody>
      </p:sp>
      <p:cxnSp>
        <p:nvCxnSpPr>
          <p:cNvPr id="51209" name="直接箭头连接符 32"/>
          <p:cNvCxnSpPr>
            <a:cxnSpLocks noChangeShapeType="1"/>
          </p:cNvCxnSpPr>
          <p:nvPr/>
        </p:nvCxnSpPr>
        <p:spPr bwMode="auto">
          <a:xfrm rot="16200000" flipH="1">
            <a:off x="5736431" y="4822039"/>
            <a:ext cx="642937" cy="0"/>
          </a:xfrm>
          <a:prstGeom prst="straightConnector1">
            <a:avLst/>
          </a:prstGeom>
          <a:noFill/>
          <a:ln w="38100" algn="ctr">
            <a:solidFill>
              <a:srgbClr val="00B0F0"/>
            </a:solidFill>
            <a:round/>
            <a:headEnd type="none" w="sm" len="sm"/>
            <a:tailEnd type="arrow" w="med" len="med"/>
          </a:ln>
        </p:spPr>
      </p:cxnSp>
      <p:grpSp>
        <p:nvGrpSpPr>
          <p:cNvPr id="3" name="Group 12"/>
          <p:cNvGrpSpPr/>
          <p:nvPr/>
        </p:nvGrpSpPr>
        <p:grpSpPr bwMode="auto">
          <a:xfrm>
            <a:off x="4414838" y="5114932"/>
            <a:ext cx="3071812" cy="792163"/>
            <a:chOff x="4572" y="709"/>
            <a:chExt cx="1543" cy="499"/>
          </a:xfrm>
        </p:grpSpPr>
        <p:sp>
          <p:nvSpPr>
            <p:cNvPr id="5019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62481" name="Text Box 6"/>
            <p:cNvSpPr txBox="1">
              <a:spLocks noChangeArrowheads="1"/>
            </p:cNvSpPr>
            <p:nvPr/>
          </p:nvSpPr>
          <p:spPr bwMode="auto">
            <a:xfrm>
              <a:off x="4630" y="803"/>
              <a:ext cx="1485" cy="327"/>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en-US" altLang="zh-CN" sz="2800" dirty="0">
                  <a:solidFill>
                    <a:srgbClr val="000000"/>
                  </a:solidFill>
                  <a:latin typeface="黑体" panose="02010609060101010101" pitchFamily="2" charset="-122"/>
                  <a:ea typeface="黑体" panose="02010609060101010101" pitchFamily="2" charset="-122"/>
                </a:rPr>
                <a:t>8</a:t>
              </a:r>
              <a:r>
                <a:rPr lang="zh-CN" altLang="en-US" sz="2800" dirty="0">
                  <a:solidFill>
                    <a:srgbClr val="000000"/>
                  </a:solidFill>
                  <a:latin typeface="黑体" panose="02010609060101010101" pitchFamily="2" charset="-122"/>
                  <a:ea typeface="黑体" panose="02010609060101010101" pitchFamily="2" charset="-122"/>
                </a:rPr>
                <a:t>类加工转换类型</a:t>
              </a:r>
              <a:endParaRPr lang="zh-CN" altLang="en-US" sz="3600" i="1" dirty="0">
                <a:solidFill>
                  <a:srgbClr val="000000"/>
                </a:solidFill>
                <a:ea typeface="方正姚体" panose="02010601030101010101" pitchFamily="2" charset="-122"/>
              </a:endParaRPr>
            </a:p>
          </p:txBody>
        </p:sp>
      </p:grpSp>
      <p:sp>
        <p:nvSpPr>
          <p:cNvPr id="25" name="AutoShape 11"/>
          <p:cNvSpPr>
            <a:spLocks noChangeArrowheads="1"/>
          </p:cNvSpPr>
          <p:nvPr/>
        </p:nvSpPr>
        <p:spPr bwMode="auto">
          <a:xfrm>
            <a:off x="8453462" y="3357562"/>
            <a:ext cx="581025" cy="1071563"/>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4" name="Group 12"/>
          <p:cNvGrpSpPr/>
          <p:nvPr/>
        </p:nvGrpSpPr>
        <p:grpSpPr bwMode="auto">
          <a:xfrm>
            <a:off x="6751638" y="1993895"/>
            <a:ext cx="2449512" cy="792163"/>
            <a:chOff x="4572" y="709"/>
            <a:chExt cx="1543" cy="499"/>
          </a:xfrm>
        </p:grpSpPr>
        <p:sp>
          <p:nvSpPr>
            <p:cNvPr id="50190"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62479" name="Text Box 6"/>
            <p:cNvSpPr txBox="1">
              <a:spLocks noChangeArrowheads="1"/>
            </p:cNvSpPr>
            <p:nvPr/>
          </p:nvSpPr>
          <p:spPr bwMode="auto">
            <a:xfrm>
              <a:off x="4617" y="754"/>
              <a:ext cx="1485" cy="404"/>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加工转换产出</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cxnSp>
        <p:nvCxnSpPr>
          <p:cNvPr id="30" name="直接箭头连接符 29"/>
          <p:cNvCxnSpPr>
            <a:stCxn id="25" idx="0"/>
          </p:cNvCxnSpPr>
          <p:nvPr/>
        </p:nvCxnSpPr>
        <p:spPr bwMode="auto">
          <a:xfrm rot="16200000" flipV="1">
            <a:off x="8420124" y="3033710"/>
            <a:ext cx="500066" cy="147637"/>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1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linds(horizontal)">
                                      <p:cBhvr>
                                        <p:cTn id="10" dur="500"/>
                                        <p:tgtEl>
                                          <p:spTgt spid="25"/>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par>
                                <p:cTn id="15" presetID="3" presetClass="entr" presetSubtype="1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blinds(horizontal)">
                                      <p:cBhvr>
                                        <p:cTn id="17" dur="500"/>
                                        <p:tgtEl>
                                          <p:spTgt spid="30"/>
                                        </p:tgtEl>
                                      </p:cBhvr>
                                    </p:animEffect>
                                  </p:childTnLst>
                                </p:cTn>
                              </p:par>
                            </p:childTnLst>
                          </p:cTn>
                        </p:par>
                        <p:par>
                          <p:cTn id="18" fill="hold">
                            <p:stCondLst>
                              <p:cond delay="1000"/>
                            </p:stCondLst>
                            <p:childTnLst>
                              <p:par>
                                <p:cTn id="19" presetID="1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lide(fromBottom)">
                                      <p:cBhvr>
                                        <p:cTn id="21" dur="500"/>
                                        <p:tgtEl>
                                          <p:spTgt spid="2"/>
                                        </p:tgtEl>
                                      </p:cBhvr>
                                    </p:animEffect>
                                  </p:childTnLst>
                                </p:cTn>
                              </p:par>
                              <p:par>
                                <p:cTn id="22" presetID="12" presetClass="entr" presetSubtype="4"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lide(fromBottom)">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linds(horizontal)">
                                      <p:cBhvr>
                                        <p:cTn id="29" dur="500"/>
                                        <p:tgtEl>
                                          <p:spTgt spid="15"/>
                                        </p:tgtEl>
                                      </p:cBhvr>
                                    </p:animEffect>
                                  </p:childTnLst>
                                </p:cTn>
                              </p:par>
                            </p:childTnLst>
                          </p:cTn>
                        </p:par>
                        <p:par>
                          <p:cTn id="30" fill="hold">
                            <p:stCondLst>
                              <p:cond delay="500"/>
                            </p:stCondLst>
                            <p:childTnLst>
                              <p:par>
                                <p:cTn id="31" presetID="3" presetClass="entr" presetSubtype="10" fill="hold" nodeType="afterEffect">
                                  <p:stCondLst>
                                    <p:cond delay="0"/>
                                  </p:stCondLst>
                                  <p:childTnLst>
                                    <p:set>
                                      <p:cBhvr>
                                        <p:cTn id="32" dur="1" fill="hold">
                                          <p:stCondLst>
                                            <p:cond delay="0"/>
                                          </p:stCondLst>
                                        </p:cTn>
                                        <p:tgtEl>
                                          <p:spTgt spid="51209"/>
                                        </p:tgtEl>
                                        <p:attrNameLst>
                                          <p:attrName>style.visibility</p:attrName>
                                        </p:attrNameLst>
                                      </p:cBhvr>
                                      <p:to>
                                        <p:strVal val="visible"/>
                                      </p:to>
                                    </p:set>
                                    <p:animEffect transition="in" filter="blinds(horizontal)">
                                      <p:cBhvr>
                                        <p:cTn id="33" dur="500"/>
                                        <p:tgtEl>
                                          <p:spTgt spid="51209"/>
                                        </p:tgtEl>
                                      </p:cBhvr>
                                    </p:animEffect>
                                  </p:childTnLst>
                                </p:cTn>
                              </p:par>
                            </p:childTnLst>
                          </p:cTn>
                        </p:par>
                        <p:par>
                          <p:cTn id="34" fill="hold">
                            <p:stCondLst>
                              <p:cond delay="1000"/>
                            </p:stCondLst>
                            <p:childTnLst>
                              <p:par>
                                <p:cTn id="35" presetID="1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slide(fromBottom)">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2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500298" cy="792163"/>
            <a:chOff x="4572" y="709"/>
            <a:chExt cx="1766" cy="499"/>
          </a:xfrm>
        </p:grpSpPr>
        <p:sp>
          <p:nvSpPr>
            <p:cNvPr id="51220"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63509" name="Text Box 6"/>
            <p:cNvSpPr txBox="1">
              <a:spLocks noChangeArrowheads="1"/>
            </p:cNvSpPr>
            <p:nvPr/>
          </p:nvSpPr>
          <p:spPr bwMode="auto">
            <a:xfrm>
              <a:off x="4718" y="799"/>
              <a:ext cx="1620" cy="330"/>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dirty="0">
                  <a:solidFill>
                    <a:srgbClr val="000000"/>
                  </a:solidFill>
                  <a:latin typeface="黑体" panose="02010609060101010101" pitchFamily="2" charset="-122"/>
                  <a:ea typeface="黑体" panose="02010609060101010101" pitchFamily="2" charset="-122"/>
                </a:rPr>
                <a:t>加工转换</a:t>
              </a:r>
              <a:endParaRPr lang="zh-CN" altLang="en-US" sz="3600" i="1" dirty="0">
                <a:solidFill>
                  <a:srgbClr val="000000"/>
                </a:solidFill>
                <a:ea typeface="方正姚体" panose="02010601030101010101" pitchFamily="2" charset="-122"/>
              </a:endParaRPr>
            </a:p>
          </p:txBody>
        </p:sp>
      </p:grpSp>
      <p:sp>
        <p:nvSpPr>
          <p:cNvPr id="36874" name="TextBox 19"/>
          <p:cNvSpPr txBox="1">
            <a:spLocks noChangeArrowheads="1"/>
          </p:cNvSpPr>
          <p:nvPr/>
        </p:nvSpPr>
        <p:spPr bwMode="auto">
          <a:xfrm>
            <a:off x="881063" y="2071688"/>
            <a:ext cx="8572500" cy="461665"/>
          </a:xfrm>
          <a:prstGeom prst="rect">
            <a:avLst/>
          </a:prstGeom>
          <a:noFill/>
          <a:ln w="9525">
            <a:noFill/>
            <a:miter lim="800000"/>
          </a:ln>
        </p:spPr>
        <p:txBody>
          <a:bodyPr>
            <a:spAutoFit/>
          </a:bodyPr>
          <a:lstStyle/>
          <a:p>
            <a:pPr>
              <a:spcAft>
                <a:spcPts val="1200"/>
              </a:spcAft>
              <a:defRPr/>
            </a:pPr>
            <a:r>
              <a:rPr lang="en-US" altLang="zh-CN"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指</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一种能源</a:t>
            </a:r>
            <a:r>
              <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一次能源</a:t>
            </a:r>
            <a:r>
              <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经一定工艺加工或转换成</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另外一种能源</a:t>
            </a:r>
            <a:r>
              <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二次能源</a:t>
            </a:r>
            <a:r>
              <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241550"/>
            <a:ext cx="187325" cy="182563"/>
            <a:chOff x="1239" y="1515"/>
            <a:chExt cx="115" cy="115"/>
          </a:xfrm>
        </p:grpSpPr>
        <p:sp>
          <p:nvSpPr>
            <p:cNvPr id="6350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350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4" name="TextBox 19"/>
          <p:cNvSpPr txBox="1">
            <a:spLocks noChangeArrowheads="1"/>
          </p:cNvSpPr>
          <p:nvPr/>
        </p:nvSpPr>
        <p:spPr bwMode="auto">
          <a:xfrm>
            <a:off x="881063" y="4572008"/>
            <a:ext cx="8572500" cy="1077218"/>
          </a:xfrm>
          <a:prstGeom prst="rect">
            <a:avLst/>
          </a:prstGeom>
          <a:noFill/>
          <a:ln w="9525">
            <a:noFill/>
            <a:miter lim="800000"/>
          </a:ln>
        </p:spPr>
        <p:txBody>
          <a:bodyPr>
            <a:spAutoFit/>
          </a:bodyPr>
          <a:lstStyle/>
          <a:p>
            <a:pPr>
              <a:defRP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加工转换投入与产出的能源品种须</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对应一致</a:t>
            </a:r>
            <a:r>
              <a:rPr lang="zh-CN" altLang="en-US"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a:p>
            <a:pPr>
              <a:defRPr/>
            </a:pPr>
            <a:r>
              <a:rPr lang="zh-CN" altLang="en-US" sz="2000" b="0" dirty="0">
                <a:latin typeface="微软雅黑" panose="020B0503020204020204" pitchFamily="34" charset="-122"/>
                <a:ea typeface="微软雅黑" panose="020B0503020204020204" pitchFamily="34" charset="-122"/>
              </a:rPr>
              <a:t> </a:t>
            </a:r>
            <a:endParaRPr lang="en-US" altLang="zh-CN" sz="2000" b="0" dirty="0">
              <a:latin typeface="微软雅黑" panose="020B0503020204020204" pitchFamily="34" charset="-122"/>
              <a:ea typeface="微软雅黑" panose="020B0503020204020204" pitchFamily="34" charset="-122"/>
            </a:endParaRPr>
          </a:p>
          <a:p>
            <a:pPr>
              <a:defRPr/>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遵守各类别加工转换填报规范，禁填项</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不</a:t>
            </a:r>
            <a:r>
              <a:rPr lang="zh-CN" altLang="en-US" sz="2000" b="0" dirty="0">
                <a:latin typeface="微软雅黑" panose="020B0503020204020204" pitchFamily="34" charset="-122"/>
                <a:ea typeface="微软雅黑" panose="020B0503020204020204" pitchFamily="34" charset="-122"/>
              </a:rPr>
              <a:t>应填报。</a:t>
            </a:r>
            <a:endParaRPr lang="zh-CN" altLang="en-US" sz="2000" b="0" dirty="0">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38188" y="4741871"/>
            <a:ext cx="187325" cy="182562"/>
            <a:chOff x="1239" y="1515"/>
            <a:chExt cx="115" cy="115"/>
          </a:xfrm>
        </p:grpSpPr>
        <p:sp>
          <p:nvSpPr>
            <p:cNvPr id="6350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350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9" name="TextBox 19"/>
          <p:cNvSpPr txBox="1">
            <a:spLocks noChangeArrowheads="1"/>
          </p:cNvSpPr>
          <p:nvPr/>
        </p:nvSpPr>
        <p:spPr bwMode="auto">
          <a:xfrm>
            <a:off x="952532" y="3643314"/>
            <a:ext cx="8572500" cy="400110"/>
          </a:xfrm>
          <a:prstGeom prst="rect">
            <a:avLst/>
          </a:prstGeom>
          <a:noFill/>
          <a:ln w="9525">
            <a:noFill/>
            <a:miter lim="800000"/>
          </a:ln>
        </p:spPr>
        <p:txBody>
          <a:bodyPr>
            <a:spAutoFit/>
          </a:bodyPr>
          <a:lstStyle/>
          <a:p>
            <a:pPr>
              <a:defRPr/>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加工转换</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效率</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累计效率、当月效率</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与同期比、与上期比，</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不</a:t>
            </a:r>
            <a:r>
              <a:rPr lang="zh-CN" altLang="en-US" sz="2000" b="0" dirty="0">
                <a:latin typeface="微软雅黑" panose="020B0503020204020204" pitchFamily="34" charset="-122"/>
                <a:ea typeface="微软雅黑" panose="020B0503020204020204" pitchFamily="34" charset="-122"/>
              </a:rPr>
              <a:t>应有较大变动</a:t>
            </a:r>
            <a:endParaRPr lang="zh-CN" altLang="en-US" sz="2000" b="0" dirty="0">
              <a:latin typeface="微软雅黑" panose="020B0503020204020204" pitchFamily="34" charset="-122"/>
              <a:ea typeface="微软雅黑" panose="020B0503020204020204" pitchFamily="34" charset="-122"/>
            </a:endParaRPr>
          </a:p>
        </p:txBody>
      </p:sp>
      <p:grpSp>
        <p:nvGrpSpPr>
          <p:cNvPr id="7" name="Group 47"/>
          <p:cNvGrpSpPr/>
          <p:nvPr/>
        </p:nvGrpSpPr>
        <p:grpSpPr bwMode="auto">
          <a:xfrm>
            <a:off x="738188" y="3714752"/>
            <a:ext cx="187325" cy="182563"/>
            <a:chOff x="1239" y="1515"/>
            <a:chExt cx="115" cy="115"/>
          </a:xfrm>
        </p:grpSpPr>
        <p:sp>
          <p:nvSpPr>
            <p:cNvPr id="63502"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3503"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2" name="TextBox 19"/>
          <p:cNvSpPr txBox="1">
            <a:spLocks noChangeArrowheads="1"/>
          </p:cNvSpPr>
          <p:nvPr/>
        </p:nvSpPr>
        <p:spPr bwMode="auto">
          <a:xfrm>
            <a:off x="881034" y="2814576"/>
            <a:ext cx="8572500" cy="400110"/>
          </a:xfrm>
          <a:prstGeom prst="rect">
            <a:avLst/>
          </a:prstGeom>
          <a:noFill/>
          <a:ln w="9525">
            <a:noFill/>
            <a:miter lim="800000"/>
          </a:ln>
        </p:spPr>
        <p:txBody>
          <a:bodyPr>
            <a:spAutoFit/>
          </a:bodyPr>
          <a:lstStyle/>
          <a:p>
            <a:pPr>
              <a:spcAft>
                <a:spcPts val="1200"/>
              </a:spcAft>
              <a:defRPr/>
            </a:pPr>
            <a:r>
              <a:rPr lang="zh-CN" altLang="en-US" sz="2000" b="0" dirty="0">
                <a:latin typeface="微软雅黑" panose="020B0503020204020204" pitchFamily="34" charset="-122"/>
                <a:ea typeface="微软雅黑" panose="020B0503020204020204" pitchFamily="34" charset="-122"/>
              </a:rPr>
              <a:t>  </a:t>
            </a:r>
            <a:r>
              <a:rPr lang="zh-CN" altLang="en-US" sz="2000" b="0" dirty="0">
                <a:solidFill>
                  <a:srgbClr val="FF0000"/>
                </a:solidFill>
                <a:latin typeface="微软雅黑" panose="020B0503020204020204" pitchFamily="34" charset="-122"/>
                <a:ea typeface="微软雅黑" panose="020B0503020204020204" pitchFamily="34" charset="-122"/>
              </a:rPr>
              <a:t>注意：</a:t>
            </a:r>
            <a:r>
              <a:rPr lang="zh-CN" altLang="en-US" sz="2000" b="0" dirty="0">
                <a:latin typeface="微软雅黑" panose="020B0503020204020204" pitchFamily="34" charset="-122"/>
                <a:ea typeface="微软雅黑" panose="020B0503020204020204" pitchFamily="34" charset="-122"/>
              </a:rPr>
              <a:t>用作加工转换的能源投入量</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不要计入</a:t>
            </a:r>
            <a:r>
              <a:rPr lang="en-US" altLang="zh-CN" sz="2000" b="0" dirty="0">
                <a:latin typeface="微软雅黑" panose="020B0503020204020204" pitchFamily="34" charset="-122"/>
                <a:ea typeface="微软雅黑" panose="020B0503020204020204" pitchFamily="34" charset="-122"/>
              </a:rPr>
              <a:t>205-1</a:t>
            </a:r>
            <a:r>
              <a:rPr lang="zh-CN" altLang="en-US" sz="2000" b="0" dirty="0">
                <a:latin typeface="微软雅黑" panose="020B0503020204020204" pitchFamily="34" charset="-122"/>
                <a:ea typeface="微软雅黑" panose="020B0503020204020204" pitchFamily="34" charset="-122"/>
              </a:rPr>
              <a:t>表“用于原材料”指标</a:t>
            </a:r>
            <a:endPar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grpSp>
        <p:nvGrpSpPr>
          <p:cNvPr id="23" name="Group 47"/>
          <p:cNvGrpSpPr/>
          <p:nvPr/>
        </p:nvGrpSpPr>
        <p:grpSpPr bwMode="auto">
          <a:xfrm>
            <a:off x="738158" y="2928934"/>
            <a:ext cx="187325" cy="182563"/>
            <a:chOff x="1239" y="1515"/>
            <a:chExt cx="115" cy="115"/>
          </a:xfrm>
        </p:grpSpPr>
        <p:sp>
          <p:nvSpPr>
            <p:cNvPr id="2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36874"/>
                                        </p:tgtEl>
                                        <p:attrNameLst>
                                          <p:attrName>style.visibility</p:attrName>
                                        </p:attrNameLst>
                                      </p:cBhvr>
                                      <p:to>
                                        <p:strVal val="visible"/>
                                      </p:to>
                                    </p:set>
                                    <p:anim calcmode="lin" valueType="num">
                                      <p:cBhvr>
                                        <p:cTn id="11" dur="500" fill="hold"/>
                                        <p:tgtEl>
                                          <p:spTgt spid="36874"/>
                                        </p:tgtEl>
                                        <p:attrNameLst>
                                          <p:attrName>ppt_w</p:attrName>
                                        </p:attrNameLst>
                                      </p:cBhvr>
                                      <p:tavLst>
                                        <p:tav tm="0">
                                          <p:val>
                                            <p:fltVal val="0"/>
                                          </p:val>
                                        </p:tav>
                                        <p:tav tm="100000">
                                          <p:val>
                                            <p:strVal val="#ppt_w"/>
                                          </p:val>
                                        </p:tav>
                                      </p:tavLst>
                                    </p:anim>
                                    <p:anim calcmode="lin" valueType="num">
                                      <p:cBhvr>
                                        <p:cTn id="12" dur="500" fill="hold"/>
                                        <p:tgtEl>
                                          <p:spTgt spid="36874"/>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strVal val="#ppt_h"/>
                                          </p:val>
                                        </p:tav>
                                        <p:tav tm="100000">
                                          <p:val>
                                            <p:strVal val="#ppt_h"/>
                                          </p:val>
                                        </p:tav>
                                      </p:tavLst>
                                    </p:anim>
                                  </p:childTnLst>
                                </p:cTn>
                              </p:par>
                              <p:par>
                                <p:cTn id="43" presetID="17" presetClass="entr" presetSubtype="1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p:bldP spid="14" grpId="0"/>
      <p:bldP spid="19" grpId="0"/>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4538669" cy="792163"/>
            <a:chOff x="4572" y="709"/>
            <a:chExt cx="1700" cy="499"/>
          </a:xfrm>
        </p:grpSpPr>
        <p:sp>
          <p:nvSpPr>
            <p:cNvPr id="52237"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64526" name="Text Box 6"/>
            <p:cNvSpPr txBox="1">
              <a:spLocks noChangeArrowheads="1"/>
            </p:cNvSpPr>
            <p:nvPr/>
          </p:nvSpPr>
          <p:spPr bwMode="auto">
            <a:xfrm>
              <a:off x="4652" y="754"/>
              <a:ext cx="1620" cy="407"/>
            </a:xfrm>
            <a:prstGeom prst="rect">
              <a:avLst/>
            </a:prstGeom>
            <a:noFill/>
            <a:ln w="9525" algn="ctr">
              <a:noFill/>
              <a:miter lim="800000"/>
            </a:ln>
          </p:spPr>
          <p:txBody>
            <a:bodyPr>
              <a:spAutoFit/>
            </a:bodyPr>
            <a:lstStyle/>
            <a:p>
              <a:pPr marL="342900" indent="-342900">
                <a:spcBef>
                  <a:spcPct val="50000"/>
                </a:spcBef>
                <a:buClr>
                  <a:schemeClr val="hlink"/>
                </a:buClr>
              </a:pPr>
              <a:r>
                <a:rPr lang="zh-CN" altLang="en-US" sz="2800" dirty="0">
                  <a:solidFill>
                    <a:srgbClr val="000000"/>
                  </a:solidFill>
                  <a:latin typeface="黑体" panose="02010609060101010101" pitchFamily="2" charset="-122"/>
                  <a:ea typeface="黑体" panose="02010609060101010101" pitchFamily="2" charset="-122"/>
                </a:rPr>
                <a:t>加工转换</a:t>
              </a:r>
              <a:r>
                <a:rPr lang="en-US" altLang="zh-CN" sz="3600" i="1" dirty="0">
                  <a:solidFill>
                    <a:srgbClr val="000000"/>
                  </a:solidFill>
                  <a:latin typeface="方正姚体" panose="02010601030101010101" pitchFamily="2" charset="-122"/>
                  <a:ea typeface="方正姚体" panose="02010601030101010101" pitchFamily="2" charset="-122"/>
                </a:rPr>
                <a:t>— </a:t>
              </a:r>
              <a:r>
                <a:rPr lang="zh-CN" altLang="en-US" sz="2800" dirty="0">
                  <a:solidFill>
                    <a:srgbClr val="000000"/>
                  </a:solidFill>
                  <a:latin typeface="黑体" panose="02010609060101010101" pitchFamily="2" charset="-122"/>
                  <a:ea typeface="黑体" panose="02010609060101010101" pitchFamily="2" charset="-122"/>
                </a:rPr>
                <a:t>火力发电</a:t>
              </a:r>
              <a:endParaRPr lang="zh-CN" altLang="en-US" sz="3600" i="1" dirty="0">
                <a:solidFill>
                  <a:srgbClr val="000000"/>
                </a:solidFill>
                <a:ea typeface="方正姚体" panose="02010601030101010101" pitchFamily="2" charset="-122"/>
              </a:endParaRPr>
            </a:p>
          </p:txBody>
        </p:sp>
      </p:grpSp>
      <p:sp>
        <p:nvSpPr>
          <p:cNvPr id="36874" name="TextBox 19"/>
          <p:cNvSpPr txBox="1">
            <a:spLocks noChangeArrowheads="1"/>
          </p:cNvSpPr>
          <p:nvPr/>
        </p:nvSpPr>
        <p:spPr bwMode="auto">
          <a:xfrm>
            <a:off x="989013" y="2928934"/>
            <a:ext cx="5464185" cy="2172903"/>
          </a:xfrm>
          <a:prstGeom prst="rect">
            <a:avLst/>
          </a:prstGeom>
          <a:solidFill>
            <a:srgbClr val="CCECFF"/>
          </a:solidFill>
          <a:ln w="9525">
            <a:noFill/>
            <a:miter lim="800000"/>
          </a:ln>
        </p:spPr>
        <p:txBody>
          <a:bodyPr wrap="square">
            <a:spAutoFit/>
          </a:bodyPr>
          <a:lstStyle/>
          <a:p>
            <a:pPr lvl="0">
              <a:lnSpc>
                <a:spcPct val="130000"/>
              </a:lnSpc>
              <a:defRPr/>
            </a:pPr>
            <a:r>
              <a:rPr lang="zh-CN" altLang="en-US" sz="2400" dirty="0">
                <a:latin typeface="黑体" panose="02010609060101010101" pitchFamily="2" charset="-122"/>
                <a:ea typeface="黑体" panose="02010609060101010101" pitchFamily="2" charset="-122"/>
              </a:rPr>
              <a:t>投入：</a:t>
            </a:r>
            <a:r>
              <a:rPr lang="zh-CN" altLang="en-US" sz="2000" b="0" dirty="0">
                <a:latin typeface="微软雅黑" panose="020B0503020204020204" pitchFamily="34" charset="-122"/>
                <a:ea typeface="微软雅黑" panose="020B0503020204020204" pitchFamily="34" charset="-122"/>
              </a:rPr>
              <a:t>原煤（无烟煤、炼焦烟煤、一般烟煤、褐煤）、其他洗煤、焦炉煤气、高炉煤气、天然气、液化天然气、燃料油、煤矸石（用于燃料）、城市生活垃圾（用于燃料）、</a:t>
            </a:r>
            <a:r>
              <a:rPr lang="zh-CN" altLang="en-US" sz="2000" b="0" dirty="0" smtClean="0">
                <a:latin typeface="微软雅黑" panose="020B0503020204020204" pitchFamily="34" charset="-122"/>
                <a:ea typeface="微软雅黑" panose="020B0503020204020204" pitchFamily="34" charset="-122"/>
              </a:rPr>
              <a:t>生物质能（用于燃料）、</a:t>
            </a:r>
            <a:r>
              <a:rPr lang="zh-CN" altLang="en-US" sz="2000" b="0" dirty="0">
                <a:latin typeface="微软雅黑" panose="020B0503020204020204" pitchFamily="34" charset="-122"/>
                <a:ea typeface="微软雅黑" panose="020B0503020204020204" pitchFamily="34" charset="-122"/>
              </a:rPr>
              <a:t>余热余压</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241550"/>
            <a:ext cx="187325" cy="182563"/>
            <a:chOff x="1239" y="1515"/>
            <a:chExt cx="115" cy="115"/>
          </a:xfrm>
        </p:grpSpPr>
        <p:sp>
          <p:nvSpPr>
            <p:cNvPr id="6452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452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3258" name="TextBox 19"/>
          <p:cNvSpPr txBox="1">
            <a:spLocks noChangeArrowheads="1"/>
          </p:cNvSpPr>
          <p:nvPr/>
        </p:nvSpPr>
        <p:spPr bwMode="auto">
          <a:xfrm>
            <a:off x="992188" y="2071678"/>
            <a:ext cx="8318530" cy="781752"/>
          </a:xfrm>
          <a:prstGeom prst="rect">
            <a:avLst/>
          </a:prstGeom>
          <a:noFill/>
          <a:ln w="9525">
            <a:noFill/>
            <a:miter lim="800000"/>
          </a:ln>
        </p:spPr>
        <p:txBody>
          <a:bodyPr wrap="square">
            <a:spAutoFit/>
          </a:bodyPr>
          <a:lstStyle/>
          <a:p>
            <a:pPr marL="0" marR="0" lvl="0" indent="0" algn="just" defTabSz="914400" eaLnBrk="1" fontAlgn="auto" latinLnBrk="0" hangingPunct="1">
              <a:lnSpc>
                <a:spcPts val="2800"/>
              </a:lnSpc>
              <a:spcBef>
                <a:spcPts val="0"/>
              </a:spcBef>
              <a:spcAft>
                <a:spcPts val="0"/>
              </a:spcAft>
              <a:buClrTx/>
              <a:buSzTx/>
              <a:buFontTx/>
              <a:buNone/>
              <a:defRPr/>
            </a:pPr>
            <a:r>
              <a:rPr lang="zh-CN" altLang="en-US" sz="2000" b="0" dirty="0">
                <a:latin typeface="微软雅黑" panose="020B0503020204020204" pitchFamily="34" charset="-122"/>
                <a:ea typeface="微软雅黑" panose="020B0503020204020204" pitchFamily="34" charset="-122"/>
              </a:rPr>
              <a:t>利用煤、石油、天然气等固体、液体、气体燃料燃烧时产生的热能，通过发电动力装置转换成电能的能源加工转换过程。</a:t>
            </a:r>
            <a:endParaRPr lang="zh-CN" altLang="en-US" sz="2000" b="0" dirty="0">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7167578" y="3357562"/>
            <a:ext cx="1490646" cy="512000"/>
          </a:xfrm>
          <a:prstGeom prst="rect">
            <a:avLst/>
          </a:prstGeom>
          <a:solidFill>
            <a:srgbClr val="CCECFF"/>
          </a:solidFill>
          <a:ln w="9525">
            <a:noFill/>
            <a:miter lim="800000"/>
          </a:ln>
        </p:spPr>
        <p:txBody>
          <a:bodyPr wrap="square">
            <a:spAutoFit/>
          </a:bodyPr>
          <a:lstStyle/>
          <a:p>
            <a:pPr lvl="0">
              <a:lnSpc>
                <a:spcPct val="130000"/>
              </a:lnSpc>
              <a:defRPr/>
            </a:pPr>
            <a:r>
              <a:rPr lang="zh-CN" altLang="en-US" sz="2400" dirty="0">
                <a:latin typeface="黑体" panose="02010609060101010101" pitchFamily="2" charset="-122"/>
                <a:ea typeface="黑体" panose="02010609060101010101" pitchFamily="2" charset="-122"/>
              </a:rPr>
              <a:t>产出：</a:t>
            </a:r>
            <a:r>
              <a:rPr lang="zh-CN" altLang="en-US" sz="2000" b="0" dirty="0">
                <a:latin typeface="微软雅黑" panose="020B0503020204020204" pitchFamily="34" charset="-122"/>
                <a:ea typeface="微软雅黑" panose="020B0503020204020204" pitchFamily="34" charset="-122"/>
              </a:rPr>
              <a:t>电</a:t>
            </a:r>
            <a:endParaRPr lang="zh-CN" altLang="en-US" sz="2000" b="0" dirty="0">
              <a:latin typeface="微软雅黑" panose="020B0503020204020204" pitchFamily="34" charset="-122"/>
              <a:ea typeface="微软雅黑" panose="020B0503020204020204" pitchFamily="34" charset="-122"/>
            </a:endParaRPr>
          </a:p>
        </p:txBody>
      </p:sp>
      <p:sp>
        <p:nvSpPr>
          <p:cNvPr id="22" name="TextBox 19"/>
          <p:cNvSpPr txBox="1">
            <a:spLocks noChangeArrowheads="1"/>
          </p:cNvSpPr>
          <p:nvPr/>
        </p:nvSpPr>
        <p:spPr bwMode="auto">
          <a:xfrm>
            <a:off x="809596" y="5143512"/>
            <a:ext cx="8356600" cy="1372683"/>
          </a:xfrm>
          <a:prstGeom prst="rect">
            <a:avLst/>
          </a:prstGeom>
          <a:noFill/>
          <a:ln w="9525">
            <a:noFill/>
            <a:miter lim="800000"/>
          </a:ln>
        </p:spPr>
        <p:txBody>
          <a:bodyPr>
            <a:spAutoFit/>
          </a:bodyPr>
          <a:lstStyle/>
          <a:p>
            <a:pPr lvl="0">
              <a:lnSpc>
                <a:spcPct val="130000"/>
              </a:lnSpc>
              <a:defRPr/>
            </a:pPr>
            <a:r>
              <a:rPr lang="zh-CN" altLang="en-US" sz="2400" dirty="0">
                <a:solidFill>
                  <a:srgbClr val="0070C0"/>
                </a:solidFill>
                <a:latin typeface="黑体" panose="02010609060101010101" pitchFamily="2" charset="-122"/>
                <a:ea typeface="黑体" panose="02010609060101010101" pitchFamily="2" charset="-122"/>
              </a:rPr>
              <a:t>注意：</a:t>
            </a:r>
            <a:r>
              <a:rPr lang="zh-CN" altLang="en-US" sz="2000" b="0" dirty="0">
                <a:latin typeface="微软雅黑" panose="020B0503020204020204" pitchFamily="34" charset="-122"/>
                <a:ea typeface="微软雅黑" panose="020B0503020204020204" pitchFamily="34" charset="-122"/>
              </a:rPr>
              <a:t>发电厂用电、发电机组</a:t>
            </a:r>
            <a:r>
              <a:rPr lang="zh-CN" altLang="en-US" sz="2000" b="0" dirty="0">
                <a:solidFill>
                  <a:srgbClr val="FF0000"/>
                </a:solidFill>
                <a:latin typeface="微软雅黑" panose="020B0503020204020204" pitchFamily="34" charset="-122"/>
                <a:ea typeface="微软雅黑" panose="020B0503020204020204" pitchFamily="34" charset="-122"/>
              </a:rPr>
              <a:t>点火燃料</a:t>
            </a:r>
            <a:endParaRPr lang="en-US" altLang="zh-CN" sz="2000" b="0" dirty="0">
              <a:solidFill>
                <a:srgbClr val="FF0000"/>
              </a:solidFill>
              <a:latin typeface="微软雅黑" panose="020B0503020204020204" pitchFamily="34" charset="-122"/>
              <a:ea typeface="微软雅黑" panose="020B0503020204020204" pitchFamily="34" charset="-122"/>
            </a:endParaRPr>
          </a:p>
          <a:p>
            <a:pPr lvl="0">
              <a:lnSpc>
                <a:spcPct val="130000"/>
              </a:lnSpc>
              <a:defRPr/>
            </a:pPr>
            <a:r>
              <a:rPr lang="en-US" altLang="zh-CN" sz="2000" b="0" dirty="0">
                <a:solidFill>
                  <a:srgbClr val="FF0000"/>
                </a:solidFill>
                <a:latin typeface="微软雅黑" panose="020B0503020204020204" pitchFamily="34" charset="-122"/>
                <a:ea typeface="微软雅黑" panose="020B0503020204020204" pitchFamily="34" charset="-122"/>
              </a:rPr>
              <a:t>             </a:t>
            </a:r>
            <a:r>
              <a:rPr lang="zh-CN" altLang="en-US" sz="2000" b="0" dirty="0">
                <a:solidFill>
                  <a:srgbClr val="FF0000"/>
                </a:solidFill>
                <a:latin typeface="微软雅黑" panose="020B0503020204020204" pitchFamily="34" charset="-122"/>
                <a:ea typeface="微软雅黑" panose="020B0503020204020204" pitchFamily="34" charset="-122"/>
              </a:rPr>
              <a:t>不</a:t>
            </a:r>
            <a:r>
              <a:rPr lang="zh-CN" altLang="en-US" sz="2000" b="0" dirty="0">
                <a:latin typeface="微软雅黑" panose="020B0503020204020204" pitchFamily="34" charset="-122"/>
                <a:ea typeface="微软雅黑" panose="020B0503020204020204" pitchFamily="34" charset="-122"/>
              </a:rPr>
              <a:t>填报</a:t>
            </a:r>
            <a:r>
              <a:rPr lang="en-US" altLang="zh-CN" sz="2000" b="0" dirty="0">
                <a:latin typeface="微软雅黑" panose="020B0503020204020204" pitchFamily="34" charset="-122"/>
                <a:ea typeface="微软雅黑" panose="020B0503020204020204" pitchFamily="34" charset="-122"/>
              </a:rPr>
              <a:t>205-2</a:t>
            </a:r>
            <a:r>
              <a:rPr lang="zh-CN" altLang="en-US" sz="2000" b="0" dirty="0">
                <a:latin typeface="微软雅黑" panose="020B0503020204020204" pitchFamily="34" charset="-122"/>
                <a:ea typeface="微软雅黑" panose="020B0503020204020204" pitchFamily="34" charset="-122"/>
              </a:rPr>
              <a:t>表火力发电投入</a:t>
            </a:r>
            <a:endParaRPr lang="en-US" altLang="zh-CN" sz="2000" b="0" dirty="0">
              <a:latin typeface="微软雅黑" panose="020B0503020204020204" pitchFamily="34" charset="-122"/>
              <a:ea typeface="微软雅黑" panose="020B0503020204020204" pitchFamily="34" charset="-122"/>
            </a:endParaRPr>
          </a:p>
          <a:p>
            <a:pPr lvl="0">
              <a:lnSpc>
                <a:spcPct val="130000"/>
              </a:lnSpc>
              <a:defRPr/>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填报</a:t>
            </a:r>
            <a:r>
              <a:rPr lang="en-US" altLang="zh-CN" sz="2000" b="0" dirty="0">
                <a:latin typeface="微软雅黑" panose="020B0503020204020204" pitchFamily="34" charset="-122"/>
                <a:ea typeface="微软雅黑" panose="020B0503020204020204" pitchFamily="34" charset="-122"/>
              </a:rPr>
              <a:t>205-1</a:t>
            </a:r>
            <a:r>
              <a:rPr lang="zh-CN" altLang="en-US" sz="2000" b="0" dirty="0">
                <a:latin typeface="微软雅黑" panose="020B0503020204020204" pitchFamily="34" charset="-122"/>
                <a:ea typeface="微软雅黑" panose="020B0503020204020204" pitchFamily="34" charset="-122"/>
              </a:rPr>
              <a:t>表相应的能源消费量</a:t>
            </a:r>
            <a:endParaRPr lang="zh-CN" altLang="en-US" sz="2000" b="0" dirty="0">
              <a:latin typeface="微软雅黑" panose="020B0503020204020204" pitchFamily="34" charset="-122"/>
              <a:ea typeface="微软雅黑" panose="020B0503020204020204" pitchFamily="34" charset="-122"/>
            </a:endParaRPr>
          </a:p>
        </p:txBody>
      </p:sp>
      <p:sp>
        <p:nvSpPr>
          <p:cNvPr id="27" name="右箭头 26"/>
          <p:cNvSpPr/>
          <p:nvPr/>
        </p:nvSpPr>
        <p:spPr bwMode="auto">
          <a:xfrm>
            <a:off x="6453198" y="3500438"/>
            <a:ext cx="571504" cy="214314"/>
          </a:xfrm>
          <a:prstGeom prst="rightArrow">
            <a:avLst/>
          </a:prstGeom>
          <a:solidFill>
            <a:srgbClr val="FF0000"/>
          </a:solidFill>
          <a:ln w="12700" cap="flat" cmpd="sng" algn="ctr">
            <a:solidFill>
              <a:srgbClr val="FF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tx1"/>
              </a:solidFill>
              <a:effectLst/>
              <a:latin typeface="Verdana" panose="020B0604030504040204" pitchFamily="34" charset="0"/>
              <a:ea typeface="宋体" panose="02010600030101010101" pitchFamily="2" charset="-122"/>
            </a:endParaRPr>
          </a:p>
        </p:txBody>
      </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53258"/>
                                        </p:tgtEl>
                                        <p:attrNameLst>
                                          <p:attrName>style.visibility</p:attrName>
                                        </p:attrNameLst>
                                      </p:cBhvr>
                                      <p:to>
                                        <p:strVal val="visible"/>
                                      </p:to>
                                    </p:set>
                                    <p:anim calcmode="lin" valueType="num">
                                      <p:cBhvr>
                                        <p:cTn id="11" dur="500" fill="hold"/>
                                        <p:tgtEl>
                                          <p:spTgt spid="53258"/>
                                        </p:tgtEl>
                                        <p:attrNameLst>
                                          <p:attrName>ppt_w</p:attrName>
                                        </p:attrNameLst>
                                      </p:cBhvr>
                                      <p:tavLst>
                                        <p:tav tm="0">
                                          <p:val>
                                            <p:fltVal val="0"/>
                                          </p:val>
                                        </p:tav>
                                        <p:tav tm="100000">
                                          <p:val>
                                            <p:strVal val="#ppt_w"/>
                                          </p:val>
                                        </p:tav>
                                      </p:tavLst>
                                    </p:anim>
                                    <p:anim calcmode="lin" valueType="num">
                                      <p:cBhvr>
                                        <p:cTn id="12" dur="500" fill="hold"/>
                                        <p:tgtEl>
                                          <p:spTgt spid="53258"/>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7" presetClass="entr" presetSubtype="1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36874"/>
                                        </p:tgtEl>
                                        <p:attrNameLst>
                                          <p:attrName>style.visibility</p:attrName>
                                        </p:attrNameLst>
                                      </p:cBhvr>
                                      <p:to>
                                        <p:strVal val="visible"/>
                                      </p:to>
                                    </p:set>
                                    <p:anim calcmode="lin" valueType="num">
                                      <p:cBhvr>
                                        <p:cTn id="22" dur="500" fill="hold"/>
                                        <p:tgtEl>
                                          <p:spTgt spid="36874"/>
                                        </p:tgtEl>
                                        <p:attrNameLst>
                                          <p:attrName>ppt_w</p:attrName>
                                        </p:attrNameLst>
                                      </p:cBhvr>
                                      <p:tavLst>
                                        <p:tav tm="0">
                                          <p:val>
                                            <p:fltVal val="0"/>
                                          </p:val>
                                        </p:tav>
                                        <p:tav tm="100000">
                                          <p:val>
                                            <p:strVal val="#ppt_w"/>
                                          </p:val>
                                        </p:tav>
                                      </p:tavLst>
                                    </p:anim>
                                    <p:anim calcmode="lin" valueType="num">
                                      <p:cBhvr>
                                        <p:cTn id="23" dur="500" fill="hold"/>
                                        <p:tgtEl>
                                          <p:spTgt spid="36874"/>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17" presetClass="entr" presetSubtype="1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strVal val="#ppt_h"/>
                                          </p:val>
                                        </p:tav>
                                        <p:tav tm="100000">
                                          <p:val>
                                            <p:strVal val="#ppt_h"/>
                                          </p:val>
                                        </p:tav>
                                      </p:tavLst>
                                    </p:anim>
                                  </p:childTnLst>
                                </p:cTn>
                              </p:par>
                            </p:childTnLst>
                          </p:cTn>
                        </p:par>
                        <p:par>
                          <p:cTn id="29" fill="hold">
                            <p:stCondLst>
                              <p:cond delay="1000"/>
                            </p:stCondLst>
                            <p:childTnLst>
                              <p:par>
                                <p:cTn id="30" presetID="17" presetClass="entr" presetSubtype="1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animBg="1"/>
      <p:bldP spid="53258" grpId="0"/>
      <p:bldP spid="18" grpId="0" animBg="1"/>
      <p:bldP spid="22" grpId="0"/>
      <p:bldP spid="2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3" name="Group 47"/>
          <p:cNvGrpSpPr/>
          <p:nvPr/>
        </p:nvGrpSpPr>
        <p:grpSpPr bwMode="auto">
          <a:xfrm>
            <a:off x="738188" y="2241550"/>
            <a:ext cx="187325" cy="182563"/>
            <a:chOff x="1239" y="1515"/>
            <a:chExt cx="115" cy="115"/>
          </a:xfrm>
        </p:grpSpPr>
        <p:sp>
          <p:nvSpPr>
            <p:cNvPr id="6452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452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3258" name="TextBox 19"/>
          <p:cNvSpPr txBox="1">
            <a:spLocks noChangeArrowheads="1"/>
          </p:cNvSpPr>
          <p:nvPr/>
        </p:nvSpPr>
        <p:spPr bwMode="auto">
          <a:xfrm>
            <a:off x="992188" y="2060575"/>
            <a:ext cx="8572500" cy="1422954"/>
          </a:xfrm>
          <a:prstGeom prst="rect">
            <a:avLst/>
          </a:prstGeom>
          <a:noFill/>
          <a:ln w="9525">
            <a:noFill/>
            <a:miter lim="800000"/>
          </a:ln>
        </p:spPr>
        <p:txBody>
          <a:bodyPr>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lang="zh-CN" altLang="en-US" sz="2000" b="0" dirty="0">
                <a:solidFill>
                  <a:srgbClr val="FF0000"/>
                </a:solidFill>
                <a:latin typeface="微软雅黑" panose="020B0503020204020204" pitchFamily="34" charset="-122"/>
                <a:ea typeface="微软雅黑" panose="020B0503020204020204" pitchFamily="34" charset="-122"/>
              </a:rPr>
              <a:t>火力发电煤耗：</a:t>
            </a:r>
            <a:endParaRPr lang="en-US" altLang="zh-CN" sz="2000" b="0" dirty="0">
              <a:solidFill>
                <a:srgbClr val="FF0000"/>
              </a:solidFill>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defRPr/>
            </a:pPr>
            <a:r>
              <a:rPr lang="zh-CN" altLang="en-US" sz="2000" b="0" dirty="0">
                <a:latin typeface="微软雅黑" panose="020B0503020204020204" pitchFamily="34" charset="-122"/>
                <a:ea typeface="微软雅黑" panose="020B0503020204020204" pitchFamily="34" charset="-122"/>
              </a:rPr>
              <a:t>火力发电厂每发一千瓦时的电力所消耗的标准煤量</a:t>
            </a:r>
            <a:endParaRPr lang="en-US" altLang="zh-CN" sz="2000" b="0" dirty="0">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defRPr/>
            </a:pPr>
            <a:r>
              <a:rPr lang="zh-CN" altLang="en-US" sz="2000" b="0" dirty="0">
                <a:latin typeface="微软雅黑" panose="020B0503020204020204" pitchFamily="34" charset="-122"/>
                <a:ea typeface="微软雅黑" panose="020B0503020204020204" pitchFamily="34" charset="-122"/>
              </a:rPr>
              <a:t>计量单位：克标准煤</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千瓦时</a:t>
            </a:r>
            <a:endParaRPr lang="en-US" altLang="zh-CN" sz="2000" b="0" dirty="0">
              <a:latin typeface="微软雅黑" panose="020B0503020204020204" pitchFamily="34" charset="-122"/>
              <a:ea typeface="微软雅黑" panose="020B0503020204020204" pitchFamily="34" charset="-122"/>
            </a:endParaRPr>
          </a:p>
        </p:txBody>
      </p:sp>
      <p:pic>
        <p:nvPicPr>
          <p:cNvPr id="19" name="Picture 2"/>
          <p:cNvPicPr>
            <a:picLocks noChangeAspect="1" noChangeArrowheads="1"/>
          </p:cNvPicPr>
          <p:nvPr/>
        </p:nvPicPr>
        <p:blipFill>
          <a:blip r:embed="rId1" cstate="print"/>
          <a:srcRect/>
          <a:stretch>
            <a:fillRect/>
          </a:stretch>
        </p:blipFill>
        <p:spPr bwMode="auto">
          <a:xfrm>
            <a:off x="1309662" y="3643314"/>
            <a:ext cx="7723006" cy="968646"/>
          </a:xfrm>
          <a:prstGeom prst="rect">
            <a:avLst/>
          </a:prstGeom>
          <a:noFill/>
          <a:ln w="9525">
            <a:noFill/>
            <a:miter lim="800000"/>
            <a:headEnd/>
            <a:tailEnd/>
          </a:ln>
          <a:effectLst/>
        </p:spPr>
      </p:pic>
      <p:grpSp>
        <p:nvGrpSpPr>
          <p:cNvPr id="20" name="Group 12"/>
          <p:cNvGrpSpPr/>
          <p:nvPr/>
        </p:nvGrpSpPr>
        <p:grpSpPr bwMode="auto">
          <a:xfrm>
            <a:off x="381000" y="1143000"/>
            <a:ext cx="4538669" cy="792163"/>
            <a:chOff x="4572" y="709"/>
            <a:chExt cx="1700" cy="499"/>
          </a:xfrm>
        </p:grpSpPr>
        <p:sp>
          <p:nvSpPr>
            <p:cNvPr id="21"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23" name="Text Box 6"/>
            <p:cNvSpPr txBox="1">
              <a:spLocks noChangeArrowheads="1"/>
            </p:cNvSpPr>
            <p:nvPr/>
          </p:nvSpPr>
          <p:spPr bwMode="auto">
            <a:xfrm>
              <a:off x="4652" y="754"/>
              <a:ext cx="1620" cy="407"/>
            </a:xfrm>
            <a:prstGeom prst="rect">
              <a:avLst/>
            </a:prstGeom>
            <a:noFill/>
            <a:ln w="9525" algn="ctr">
              <a:noFill/>
              <a:miter lim="800000"/>
            </a:ln>
          </p:spPr>
          <p:txBody>
            <a:bodyPr>
              <a:spAutoFit/>
            </a:bodyPr>
            <a:lstStyle/>
            <a:p>
              <a:pPr marL="342900" indent="-342900">
                <a:spcBef>
                  <a:spcPct val="50000"/>
                </a:spcBef>
                <a:buClr>
                  <a:schemeClr val="hlink"/>
                </a:buClr>
              </a:pPr>
              <a:r>
                <a:rPr lang="zh-CN" altLang="en-US" sz="2800" dirty="0">
                  <a:solidFill>
                    <a:srgbClr val="000000"/>
                  </a:solidFill>
                  <a:latin typeface="黑体" panose="02010609060101010101" pitchFamily="2" charset="-122"/>
                  <a:ea typeface="黑体" panose="02010609060101010101" pitchFamily="2" charset="-122"/>
                </a:rPr>
                <a:t>加工转换</a:t>
              </a:r>
              <a:r>
                <a:rPr lang="en-US" altLang="zh-CN" sz="3600" i="1" dirty="0">
                  <a:solidFill>
                    <a:srgbClr val="000000"/>
                  </a:solidFill>
                  <a:latin typeface="方正姚体" panose="02010601030101010101" pitchFamily="2" charset="-122"/>
                  <a:ea typeface="方正姚体" panose="02010601030101010101" pitchFamily="2" charset="-122"/>
                </a:rPr>
                <a:t>— </a:t>
              </a:r>
              <a:r>
                <a:rPr lang="zh-CN" altLang="en-US" sz="2800" dirty="0">
                  <a:solidFill>
                    <a:srgbClr val="000000"/>
                  </a:solidFill>
                  <a:latin typeface="黑体" panose="02010609060101010101" pitchFamily="2" charset="-122"/>
                  <a:ea typeface="黑体" panose="02010609060101010101" pitchFamily="2" charset="-122"/>
                </a:rPr>
                <a:t>火力发电</a:t>
              </a:r>
              <a:endParaRPr lang="zh-CN" altLang="en-US" sz="3600" i="1" dirty="0">
                <a:solidFill>
                  <a:srgbClr val="000000"/>
                </a:solidFill>
                <a:ea typeface="方正姚体" panose="02010601030101010101" pitchFamily="2" charset="-122"/>
              </a:endParaRPr>
            </a:p>
          </p:txBody>
        </p:sp>
      </p:gr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53258"/>
                                        </p:tgtEl>
                                        <p:attrNameLst>
                                          <p:attrName>style.visibility</p:attrName>
                                        </p:attrNameLst>
                                      </p:cBhvr>
                                      <p:to>
                                        <p:strVal val="visible"/>
                                      </p:to>
                                    </p:set>
                                    <p:anim calcmode="lin" valueType="num">
                                      <p:cBhvr>
                                        <p:cTn id="7" dur="500" fill="hold"/>
                                        <p:tgtEl>
                                          <p:spTgt spid="53258"/>
                                        </p:tgtEl>
                                        <p:attrNameLst>
                                          <p:attrName>ppt_w</p:attrName>
                                        </p:attrNameLst>
                                      </p:cBhvr>
                                      <p:tavLst>
                                        <p:tav tm="0">
                                          <p:val>
                                            <p:fltVal val="0"/>
                                          </p:val>
                                        </p:tav>
                                        <p:tav tm="100000">
                                          <p:val>
                                            <p:strVal val="#ppt_w"/>
                                          </p:val>
                                        </p:tav>
                                      </p:tavLst>
                                    </p:anim>
                                    <p:anim calcmode="lin" valueType="num">
                                      <p:cBhvr>
                                        <p:cTn id="8" dur="500" fill="hold"/>
                                        <p:tgtEl>
                                          <p:spTgt spid="53258"/>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17" presetClass="entr" presetSubtype="1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8"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rgbClr val="0070C0"/>
            </a:solidFill>
            <a:prstDash val="sysDot"/>
            <a:round/>
          </a:ln>
          <a:effectLst/>
        </p:spPr>
        <p:txBody>
          <a:bodyPr wrap="none" anchor="ctr"/>
          <a:lstStyle/>
          <a:p>
            <a:pPr>
              <a:defRPr/>
            </a:pPr>
            <a:endParaRPr lang="zh-CN" altLang="en-US" sz="2800"/>
          </a:p>
        </p:txBody>
      </p:sp>
      <p:sp>
        <p:nvSpPr>
          <p:cNvPr id="13317" name="Text Box 50"/>
          <p:cNvSpPr txBox="1">
            <a:spLocks noChangeArrowheads="1"/>
          </p:cNvSpPr>
          <p:nvPr/>
        </p:nvSpPr>
        <p:spPr bwMode="auto">
          <a:xfrm>
            <a:off x="809625" y="1328738"/>
            <a:ext cx="5761038" cy="457200"/>
          </a:xfrm>
          <a:prstGeom prst="rect">
            <a:avLst/>
          </a:prstGeom>
          <a:noFill/>
          <a:ln w="12700">
            <a:noFill/>
            <a:miter lim="800000"/>
            <a:headEnd type="none" w="sm" len="sm"/>
            <a:tailEnd type="none" w="sm" len="sm"/>
          </a:ln>
        </p:spPr>
        <p:txBody>
          <a:bodyPr>
            <a:spAutoFit/>
          </a:bodyPr>
          <a:lstStyle/>
          <a:p>
            <a:pPr>
              <a:spcBef>
                <a:spcPct val="50000"/>
              </a:spcBef>
            </a:pPr>
            <a:r>
              <a:rPr lang="zh-CN" altLang="en-US" sz="2400" dirty="0">
                <a:solidFill>
                  <a:srgbClr val="0070C0"/>
                </a:solidFill>
                <a:ea typeface="黑体" panose="02010609060101010101" pitchFamily="2" charset="-122"/>
              </a:rPr>
              <a:t>规模以</a:t>
            </a:r>
            <a:r>
              <a:rPr lang="zh-CN" altLang="en-US" sz="2400" dirty="0">
                <a:solidFill>
                  <a:srgbClr val="FF0000"/>
                </a:solidFill>
                <a:ea typeface="黑体" panose="02010609060101010101" pitchFamily="2" charset="-122"/>
              </a:rPr>
              <a:t>下</a:t>
            </a:r>
            <a:r>
              <a:rPr lang="zh-CN" altLang="en-US" sz="2400" dirty="0">
                <a:solidFill>
                  <a:srgbClr val="0070C0"/>
                </a:solidFill>
                <a:ea typeface="黑体" panose="02010609060101010101" pitchFamily="2" charset="-122"/>
              </a:rPr>
              <a:t>重点耗能工业法人单位</a:t>
            </a:r>
            <a:endParaRPr lang="zh-CN" altLang="en-US" sz="2400" dirty="0">
              <a:solidFill>
                <a:srgbClr val="0070C0"/>
              </a:solidFill>
              <a:ea typeface="黑体" panose="02010609060101010101" pitchFamily="2" charset="-122"/>
            </a:endParaRPr>
          </a:p>
        </p:txBody>
      </p:sp>
      <p:graphicFrame>
        <p:nvGraphicFramePr>
          <p:cNvPr id="19" name="Group 463"/>
          <p:cNvGraphicFramePr>
            <a:graphicFrameLocks noGrp="1"/>
          </p:cNvGraphicFramePr>
          <p:nvPr>
            <p:ph/>
          </p:nvPr>
        </p:nvGraphicFramePr>
        <p:xfrm>
          <a:off x="542925" y="2071678"/>
          <a:ext cx="8624916" cy="3000397"/>
        </p:xfrm>
        <a:graphic>
          <a:graphicData uri="http://schemas.openxmlformats.org/drawingml/2006/table">
            <a:tbl>
              <a:tblPr/>
              <a:tblGrid>
                <a:gridCol w="3091497"/>
                <a:gridCol w="4180261"/>
                <a:gridCol w="1353158"/>
              </a:tblGrid>
              <a:tr h="470447">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rPr>
                        <a:t>规下工业企业</a:t>
                      </a:r>
                      <a:endPar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19" marB="45719"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rPr>
                        <a:t>报表</a:t>
                      </a:r>
                      <a:endPar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21" marB="45721"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sm" len="sm"/>
                      <a:tailEnd type="none" w="sm" len="sm"/>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rPr>
                        <a:t>频次</a:t>
                      </a:r>
                      <a:endParaRPr kumimoji="0" lang="zh-CN" altLang="en-US" sz="1800" b="1"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21" marB="45721" anchor="ctr" horzOverflow="overflow">
                    <a:lnL w="6350" cap="flat" cmpd="sng" algn="ctr">
                      <a:solidFill>
                        <a:schemeClr val="tx1"/>
                      </a:solidFill>
                      <a:prstDash val="solid"/>
                      <a:round/>
                      <a:headEnd type="none" w="sm" len="sm"/>
                      <a:tailEnd type="none" w="sm" len="sm"/>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1186043">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l" defTabSz="914400" rtl="0" eaLnBrk="1" fontAlgn="ctr" latinLnBrk="0" hangingPunct="1">
                        <a:lnSpc>
                          <a:spcPct val="100000"/>
                        </a:lnSpc>
                        <a:spcBef>
                          <a:spcPct val="0"/>
                        </a:spcBef>
                        <a:spcAft>
                          <a:spcPct val="0"/>
                        </a:spcAft>
                        <a:buClrTx/>
                        <a:buSzTx/>
                        <a:buFontTx/>
                        <a:buNone/>
                      </a:pPr>
                      <a:r>
                        <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能耗</a:t>
                      </a:r>
                      <a:r>
                        <a:rPr kumimoji="0" lang="zh-CN" altLang="en-US"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超过</a:t>
                      </a:r>
                      <a:r>
                        <a:rPr kumimoji="0" lang="en-US" altLang="zh-CN"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5000</a:t>
                      </a:r>
                      <a:r>
                        <a:rPr kumimoji="0" lang="zh-CN" altLang="en-US"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吨</a:t>
                      </a:r>
                      <a:r>
                        <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标煤</a:t>
                      </a:r>
                      <a:endParaRPr kumimoji="0" lang="en-US" altLang="zh-CN"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endParaRPr>
                    </a:p>
                    <a:p>
                      <a:pPr marL="469900" marR="0" lvl="0" indent="-469900" algn="l" defTabSz="914400" rtl="0" eaLnBrk="1" fontAlgn="ctr" latinLnBrk="0" hangingPunct="1">
                        <a:lnSpc>
                          <a:spcPct val="100000"/>
                        </a:lnSpc>
                        <a:spcBef>
                          <a:spcPct val="0"/>
                        </a:spcBef>
                        <a:spcAft>
                          <a:spcPct val="0"/>
                        </a:spcAft>
                        <a:buClrTx/>
                        <a:buSzTx/>
                        <a:buFontTx/>
                        <a:buNone/>
                      </a:pPr>
                      <a:r>
                        <a:rPr kumimoji="0" lang="zh-CN" altLang="en-US" sz="1700" b="0" i="1" u="none" strike="noStrike" kern="1200" cap="none" normalizeH="0" baseline="0" dirty="0">
                          <a:ln>
                            <a:noFill/>
                          </a:ln>
                          <a:solidFill>
                            <a:srgbClr val="00B0F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或</a:t>
                      </a:r>
                      <a:r>
                        <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 有</a:t>
                      </a:r>
                      <a:r>
                        <a:rPr kumimoji="0" lang="zh-CN" altLang="en-US"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加工转换</a:t>
                      </a:r>
                      <a:r>
                        <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或</a:t>
                      </a:r>
                      <a:r>
                        <a:rPr kumimoji="0" lang="zh-CN" altLang="en-US"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回收利用</a:t>
                      </a:r>
                      <a:endParaRPr kumimoji="0" lang="zh-CN" altLang="en-US"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endParaRPr>
                    </a:p>
                  </a:txBody>
                  <a:tcPr marT="45719" marB="45719"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l" defTabSz="914400" rtl="0" eaLnBrk="1" fontAlgn="ctr" latinLnBrk="0" hangingPunct="1">
                        <a:lnSpc>
                          <a:spcPct val="100000"/>
                        </a:lnSpc>
                        <a:spcBef>
                          <a:spcPct val="0"/>
                        </a:spcBef>
                        <a:spcAft>
                          <a:spcPct val="0"/>
                        </a:spcAft>
                        <a:buClrTx/>
                        <a:buSzTx/>
                        <a:buFontTx/>
                        <a:buNone/>
                      </a:pPr>
                      <a:r>
                        <a:rPr kumimoji="0" lang="en-US" altLang="zh-CN" sz="1700" b="1" i="0" u="none" strike="noStrike" cap="none" normalizeH="0" baseline="0" dirty="0">
                          <a:ln>
                            <a:noFill/>
                          </a:ln>
                          <a:solidFill>
                            <a:srgbClr val="0033CC"/>
                          </a:solidFill>
                          <a:effectLst/>
                          <a:latin typeface="黑体" panose="02010609060101010101" pitchFamily="2" charset="-122"/>
                          <a:ea typeface="黑体" panose="02010609060101010101" pitchFamily="2" charset="-122"/>
                        </a:rPr>
                        <a:t>205-1B</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r>
                        <a:rPr kumimoji="0" lang="zh-CN" altLang="en-US"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rPr>
                        <a:t>能源购进、消费与库存</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endParaRPr kumimoji="0" lang="zh-CN" altLang="en-US" sz="1700" b="1" i="0" u="none" strike="noStrike" cap="none" normalizeH="0" baseline="0" dirty="0">
                        <a:ln>
                          <a:noFill/>
                        </a:ln>
                        <a:solidFill>
                          <a:srgbClr val="0033CC"/>
                        </a:solidFill>
                        <a:effectLst/>
                        <a:latin typeface="黑体" panose="02010609060101010101" pitchFamily="2" charset="-122"/>
                        <a:ea typeface="黑体" panose="02010609060101010101" pitchFamily="2" charset="-122"/>
                      </a:endParaRPr>
                    </a:p>
                  </a:txBody>
                  <a:tcPr marT="45719" marB="45719"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ctr" defTabSz="914400" rtl="0" eaLnBrk="1" fontAlgn="ctr" latinLnBrk="0" hangingPunct="1">
                        <a:lnSpc>
                          <a:spcPct val="100000"/>
                        </a:lnSpc>
                        <a:spcBef>
                          <a:spcPct val="0"/>
                        </a:spcBef>
                        <a:spcAft>
                          <a:spcPct val="0"/>
                        </a:spcAft>
                        <a:buClrTx/>
                        <a:buSzTx/>
                        <a:buFontTx/>
                        <a:buNone/>
                        <a:defRPr/>
                      </a:pPr>
                      <a:r>
                        <a:rPr kumimoji="0" lang="zh-CN" altLang="en-US"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rPr>
                        <a:t>月报</a:t>
                      </a:r>
                      <a:endParaRPr kumimoji="0" lang="en-US" altLang="zh-CN"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19" marB="45719" anchor="ctr" horzOverflow="overflow">
                    <a:lnL w="635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r h="1343907">
                <a:tc>
                  <a:txBody>
                    <a:bodyPr/>
                    <a:lstStyle/>
                    <a:p>
                      <a:pPr marL="469900" marR="0" lvl="0" indent="-469900" algn="l" defTabSz="914400" rtl="0" eaLnBrk="1" fontAlgn="ctr" latinLnBrk="0" hangingPunct="1">
                        <a:lnSpc>
                          <a:spcPct val="100000"/>
                        </a:lnSpc>
                        <a:spcBef>
                          <a:spcPct val="0"/>
                        </a:spcBef>
                        <a:spcAft>
                          <a:spcPct val="0"/>
                        </a:spcAft>
                        <a:buClrTx/>
                        <a:buSzTx/>
                        <a:buFontTx/>
                        <a:buNone/>
                        <a:defRPr/>
                      </a:pPr>
                      <a:r>
                        <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有</a:t>
                      </a:r>
                      <a:r>
                        <a:rPr kumimoji="0" lang="zh-CN" altLang="en-US"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加工转换</a:t>
                      </a:r>
                      <a:r>
                        <a:rPr kumimoji="0" lang="zh-CN" altLang="en-US"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或</a:t>
                      </a:r>
                      <a:r>
                        <a:rPr kumimoji="0" lang="zh-CN" altLang="en-US"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rPr>
                        <a:t>回收利用</a:t>
                      </a:r>
                      <a:endParaRPr kumimoji="0" lang="en-US" altLang="zh-CN" sz="1700" b="0" i="0" u="none" strike="noStrike" kern="1200" cap="none" normalizeH="0" baseline="0" dirty="0">
                        <a:ln>
                          <a:noFill/>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cs typeface="+mn-cs"/>
                      </a:endParaRPr>
                    </a:p>
                  </a:txBody>
                  <a:tcPr marT="45719" marB="45719"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l" defTabSz="914400" rtl="0" eaLnBrk="1" fontAlgn="ctr" latinLnBrk="0" hangingPunct="1">
                        <a:lnSpc>
                          <a:spcPct val="100000"/>
                        </a:lnSpc>
                        <a:spcBef>
                          <a:spcPct val="0"/>
                        </a:spcBef>
                        <a:spcAft>
                          <a:spcPct val="0"/>
                        </a:spcAft>
                        <a:buClrTx/>
                        <a:buSzTx/>
                        <a:buFontTx/>
                        <a:buNone/>
                        <a:defRPr/>
                      </a:pPr>
                      <a:r>
                        <a:rPr kumimoji="0" lang="en-US" altLang="zh-CN" sz="1700" b="1" i="0" u="none" strike="noStrike" kern="1200" cap="none" normalizeH="0" baseline="0" dirty="0">
                          <a:ln>
                            <a:noFill/>
                          </a:ln>
                          <a:solidFill>
                            <a:srgbClr val="0033CC"/>
                          </a:solidFill>
                          <a:effectLst/>
                          <a:latin typeface="黑体" panose="02010609060101010101" pitchFamily="2" charset="-122"/>
                          <a:ea typeface="黑体" panose="02010609060101010101" pitchFamily="2" charset="-122"/>
                          <a:cs typeface="+mn-cs"/>
                        </a:rPr>
                        <a:t>205-2B</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r>
                        <a:rPr kumimoji="0" lang="zh-CN" altLang="zh-CN" sz="1700" b="0"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能源加工转换与回收利用</a:t>
                      </a:r>
                      <a:r>
                        <a:rPr kumimoji="0" lang="en-US" altLang="zh-CN" sz="1700" b="1" i="0" u="none" strike="noStrike" kern="1200" cap="none" normalizeH="0" baseline="0" dirty="0">
                          <a:ln>
                            <a:noFill/>
                          </a:ln>
                          <a:solidFill>
                            <a:schemeClr val="tx1"/>
                          </a:solidFill>
                          <a:effectLst/>
                          <a:latin typeface="黑体" panose="02010609060101010101" pitchFamily="2" charset="-122"/>
                          <a:ea typeface="黑体" panose="02010609060101010101" pitchFamily="2" charset="-122"/>
                          <a:cs typeface="+mn-cs"/>
                        </a:rPr>
                        <a:t>》</a:t>
                      </a:r>
                      <a:endParaRPr kumimoji="0" lang="en-US" altLang="zh-CN" sz="1700" b="1" i="0" u="none" strike="noStrike" kern="1200" cap="none" normalizeH="0" baseline="0" dirty="0">
                        <a:ln>
                          <a:noFill/>
                        </a:ln>
                        <a:solidFill>
                          <a:srgbClr val="0033CC"/>
                        </a:solidFill>
                        <a:effectLst/>
                        <a:latin typeface="黑体" panose="02010609060101010101" pitchFamily="2" charset="-122"/>
                        <a:ea typeface="黑体" panose="02010609060101010101" pitchFamily="2" charset="-122"/>
                        <a:cs typeface="+mn-cs"/>
                      </a:endParaRPr>
                    </a:p>
                  </a:txBody>
                  <a:tcPr marT="45719" marB="45719"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marL="469900" indent="-469900">
                        <a:spcBef>
                          <a:spcPct val="20000"/>
                        </a:spcBef>
                        <a:buClr>
                          <a:schemeClr val="accent2"/>
                        </a:buClr>
                        <a:buFont typeface="Wingdings" panose="05000000000000000000" pitchFamily="2" charset="2"/>
                        <a:defRPr sz="2600">
                          <a:solidFill>
                            <a:schemeClr val="tx1"/>
                          </a:solidFill>
                          <a:latin typeface="Verdana" panose="020B0604030504040204" pitchFamily="34" charset="0"/>
                          <a:ea typeface="宋体" panose="02010600030101010101" pitchFamily="2" charset="-122"/>
                        </a:defRPr>
                      </a:lvl1pPr>
                      <a:lvl2pPr marL="908050" indent="-436880">
                        <a:spcBef>
                          <a:spcPct val="20000"/>
                        </a:spcBef>
                        <a:buClr>
                          <a:schemeClr val="accent2"/>
                        </a:buClr>
                        <a:buFont typeface="Wingdings" panose="05000000000000000000" pitchFamily="2" charset="2"/>
                        <a:defRPr sz="2200">
                          <a:solidFill>
                            <a:schemeClr val="tx1"/>
                          </a:solidFill>
                          <a:latin typeface="Verdana" panose="020B0604030504040204" pitchFamily="34" charset="0"/>
                          <a:ea typeface="宋体" panose="02010600030101010101" pitchFamily="2" charset="-122"/>
                        </a:defRPr>
                      </a:lvl2pPr>
                      <a:lvl3pPr marL="1304925" indent="-395605">
                        <a:spcBef>
                          <a:spcPct val="20000"/>
                        </a:spcBef>
                        <a:buClr>
                          <a:schemeClr val="accent2"/>
                        </a:buClr>
                        <a:buFont typeface="Wingdings" panose="05000000000000000000" pitchFamily="2" charset="2"/>
                        <a:defRPr sz="2100">
                          <a:solidFill>
                            <a:schemeClr val="tx1"/>
                          </a:solidFill>
                          <a:latin typeface="Verdana" panose="020B0604030504040204" pitchFamily="34" charset="0"/>
                          <a:ea typeface="宋体" panose="02010600030101010101" pitchFamily="2" charset="-122"/>
                        </a:defRPr>
                      </a:lvl3pPr>
                      <a:lvl4pPr marL="1694180" indent="-387350">
                        <a:spcBef>
                          <a:spcPct val="20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4pPr>
                      <a:lvl5pPr marL="2094230" indent="-398780">
                        <a:spcBef>
                          <a:spcPct val="25000"/>
                        </a:spcBef>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5pPr>
                      <a:lvl6pPr marL="25514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6pPr>
                      <a:lvl7pPr marL="30086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7pPr>
                      <a:lvl8pPr marL="34658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8pPr>
                      <a:lvl9pPr marL="3923030" indent="-398780" fontAlgn="base">
                        <a:spcBef>
                          <a:spcPct val="25000"/>
                        </a:spcBef>
                        <a:spcAft>
                          <a:spcPct val="0"/>
                        </a:spcAft>
                        <a:buClr>
                          <a:schemeClr val="accent2"/>
                        </a:buClr>
                        <a:buFont typeface="Wingdings" panose="05000000000000000000" pitchFamily="2" charset="2"/>
                        <a:defRPr>
                          <a:solidFill>
                            <a:schemeClr val="tx1"/>
                          </a:solidFill>
                          <a:latin typeface="Verdana" panose="020B0604030504040204" pitchFamily="34" charset="0"/>
                          <a:ea typeface="宋体" panose="02010600030101010101" pitchFamily="2" charset="-122"/>
                        </a:defRPr>
                      </a:lvl9pPr>
                    </a:lstStyle>
                    <a:p>
                      <a:pPr marL="469900" marR="0" lvl="0" indent="-469900" algn="ctr" defTabSz="914400" rtl="0" eaLnBrk="1" fontAlgn="ctr" latinLnBrk="0" hangingPunct="1">
                        <a:lnSpc>
                          <a:spcPct val="100000"/>
                        </a:lnSpc>
                        <a:spcBef>
                          <a:spcPct val="0"/>
                        </a:spcBef>
                        <a:spcAft>
                          <a:spcPct val="0"/>
                        </a:spcAft>
                        <a:buClrTx/>
                        <a:buSzTx/>
                        <a:buFontTx/>
                        <a:buNone/>
                        <a:defRPr/>
                      </a:pPr>
                      <a:r>
                        <a:rPr kumimoji="0" lang="zh-CN" altLang="en-US"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rPr>
                        <a:t>月报</a:t>
                      </a:r>
                      <a:endParaRPr kumimoji="0" lang="en-US" altLang="zh-CN" sz="1700" b="0" i="0" u="none" strike="noStrike" cap="none" normalizeH="0" baseline="0" dirty="0">
                        <a:ln>
                          <a:noFill/>
                        </a:ln>
                        <a:solidFill>
                          <a:schemeClr val="tx1"/>
                        </a:solidFill>
                        <a:effectLst/>
                        <a:latin typeface="黑体" panose="02010609060101010101" pitchFamily="2" charset="-122"/>
                        <a:ea typeface="黑体" panose="02010609060101010101" pitchFamily="2" charset="-122"/>
                      </a:endParaRPr>
                    </a:p>
                  </a:txBody>
                  <a:tcPr marT="45719" marB="45719" anchor="ctr" horzOverflow="overflow">
                    <a:lnL w="635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grpSp>
        <p:nvGrpSpPr>
          <p:cNvPr id="17" name="组合 16"/>
          <p:cNvGrpSpPr/>
          <p:nvPr/>
        </p:nvGrpSpPr>
        <p:grpSpPr>
          <a:xfrm>
            <a:off x="666720" y="1460488"/>
            <a:ext cx="182562" cy="182562"/>
            <a:chOff x="1966913" y="2303463"/>
            <a:chExt cx="182562" cy="182562"/>
          </a:xfrm>
        </p:grpSpPr>
        <p:sp>
          <p:nvSpPr>
            <p:cNvPr id="18" name="AutoShape 6"/>
            <p:cNvSpPr>
              <a:spLocks noChangeArrowheads="1"/>
            </p:cNvSpPr>
            <p:nvPr/>
          </p:nvSpPr>
          <p:spPr bwMode="gray">
            <a:xfrm rot="2700000">
              <a:off x="1966913" y="2303463"/>
              <a:ext cx="182562" cy="182562"/>
            </a:xfrm>
            <a:prstGeom prst="rtTriangle">
              <a:avLst/>
            </a:prstGeom>
            <a:solidFill>
              <a:srgbClr val="808080"/>
            </a:solidFill>
            <a:ln w="9525" algn="ctr">
              <a:noFill/>
              <a:miter lim="800000"/>
            </a:ln>
          </p:spPr>
          <p:txBody>
            <a:bodyPr rot="10800000" vert="eaVert" wrap="none" anchor="ctr"/>
            <a:lstStyle/>
            <a:p>
              <a:endParaRPr lang="zh-CN" altLang="en-US" sz="2800" b="0">
                <a:latin typeface="黑体" panose="02010609060101010101" pitchFamily="2" charset="-122"/>
                <a:ea typeface="黑体" panose="02010609060101010101" pitchFamily="2" charset="-122"/>
              </a:endParaRPr>
            </a:p>
          </p:txBody>
        </p:sp>
        <p:sp>
          <p:nvSpPr>
            <p:cNvPr id="20" name="AutoShape 7"/>
            <p:cNvSpPr>
              <a:spLocks noChangeArrowheads="1"/>
            </p:cNvSpPr>
            <p:nvPr/>
          </p:nvSpPr>
          <p:spPr bwMode="gray">
            <a:xfrm rot="18900000" flipH="1">
              <a:off x="1966913" y="2303463"/>
              <a:ext cx="182562" cy="182562"/>
            </a:xfrm>
            <a:prstGeom prst="rtTriangle">
              <a:avLst/>
            </a:prstGeom>
            <a:solidFill>
              <a:srgbClr val="00B0F0"/>
            </a:solidFill>
            <a:ln w="9525" algn="ctr">
              <a:noFill/>
              <a:miter lim="800000"/>
            </a:ln>
          </p:spPr>
          <p:txBody>
            <a:bodyPr vert="eaVert" wrap="none" anchor="ctr"/>
            <a:lstStyle/>
            <a:p>
              <a:endParaRPr lang="zh-CN" altLang="en-US" sz="2800" b="0">
                <a:latin typeface="黑体" panose="02010609060101010101" pitchFamily="2" charset="-122"/>
                <a:ea typeface="黑体" panose="02010609060101010101" pitchFamily="2" charset="-122"/>
              </a:endParaRPr>
            </a:p>
          </p:txBody>
        </p:sp>
      </p:grpSp>
      <p:sp>
        <p:nvSpPr>
          <p:cNvPr id="4" name="Rectangle 2"/>
          <p:cNvSpPr>
            <a:spLocks noChangeArrowheads="1"/>
          </p:cNvSpPr>
          <p:nvPr/>
        </p:nvSpPr>
        <p:spPr bwMode="auto">
          <a:xfrm>
            <a:off x="7239000" y="357188"/>
            <a:ext cx="2143125"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defRPr/>
            </a:pPr>
            <a:r>
              <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rPr>
              <a:t>统计范围</a:t>
            </a:r>
            <a:endPar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5"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报表要求</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pic>
        <p:nvPicPr>
          <p:cNvPr id="322562" name="Picture 2"/>
          <p:cNvPicPr>
            <a:picLocks noChangeAspect="1" noChangeArrowheads="1"/>
          </p:cNvPicPr>
          <p:nvPr/>
        </p:nvPicPr>
        <p:blipFill>
          <a:blip r:embed="rId1"/>
          <a:srcRect/>
          <a:stretch>
            <a:fillRect/>
          </a:stretch>
        </p:blipFill>
        <p:spPr bwMode="auto">
          <a:xfrm>
            <a:off x="523844" y="1357298"/>
            <a:ext cx="8858312" cy="3571900"/>
          </a:xfrm>
          <a:prstGeom prst="rect">
            <a:avLst/>
          </a:prstGeom>
          <a:noFill/>
          <a:ln w="9525">
            <a:noFill/>
            <a:miter lim="800000"/>
            <a:headEnd/>
            <a:tailEnd/>
          </a:ln>
          <a:effectLst/>
        </p:spPr>
      </p:pic>
      <p:sp>
        <p:nvSpPr>
          <p:cNvPr id="25" name="Rectangle 3"/>
          <p:cNvSpPr>
            <a:spLocks noChangeArrowheads="1"/>
          </p:cNvSpPr>
          <p:nvPr/>
        </p:nvSpPr>
        <p:spPr bwMode="auto">
          <a:xfrm>
            <a:off x="4595810" y="2714620"/>
            <a:ext cx="571504" cy="214314"/>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zh-CN" altLang="en-US" sz="2800">
              <a:solidFill>
                <a:srgbClr val="003366"/>
              </a:solidFill>
            </a:endParaRPr>
          </a:p>
        </p:txBody>
      </p:sp>
      <p:sp>
        <p:nvSpPr>
          <p:cNvPr id="26" name="Rectangle 3"/>
          <p:cNvSpPr>
            <a:spLocks noChangeArrowheads="1"/>
          </p:cNvSpPr>
          <p:nvPr/>
        </p:nvSpPr>
        <p:spPr bwMode="auto">
          <a:xfrm>
            <a:off x="8310586" y="3143248"/>
            <a:ext cx="642942" cy="214314"/>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zh-CN" altLang="en-US" sz="2800">
              <a:solidFill>
                <a:srgbClr val="003366"/>
              </a:solidFill>
            </a:endParaRPr>
          </a:p>
        </p:txBody>
      </p:sp>
      <p:sp>
        <p:nvSpPr>
          <p:cNvPr id="29" name="TextBox 28"/>
          <p:cNvSpPr txBox="1"/>
          <p:nvPr/>
        </p:nvSpPr>
        <p:spPr>
          <a:xfrm>
            <a:off x="523844" y="5000636"/>
            <a:ext cx="8715436" cy="1569660"/>
          </a:xfrm>
          <a:prstGeom prst="rect">
            <a:avLst/>
          </a:prstGeom>
          <a:solidFill>
            <a:schemeClr val="accent3">
              <a:lumMod val="85000"/>
            </a:schemeClr>
          </a:solidFill>
        </p:spPr>
        <p:txBody>
          <a:bodyPr wrap="square" rtlCol="0">
            <a:spAutoFit/>
          </a:bodyPr>
          <a:lstStyle/>
          <a:p>
            <a:pPr lvl="0"/>
            <a:r>
              <a:rPr lang="zh-CN" altLang="en-US" sz="2400" dirty="0">
                <a:latin typeface="仿宋_GB2312" pitchFamily="49" charset="-122"/>
                <a:ea typeface="仿宋_GB2312" pitchFamily="49" charset="-122"/>
              </a:rPr>
              <a:t>示例：</a:t>
            </a:r>
            <a:endParaRPr lang="en-US" altLang="zh-CN" sz="2400" dirty="0">
              <a:latin typeface="仿宋_GB2312" pitchFamily="49" charset="-122"/>
              <a:ea typeface="仿宋_GB2312" pitchFamily="49" charset="-122"/>
            </a:endParaRPr>
          </a:p>
          <a:p>
            <a:r>
              <a:rPr lang="zh-CN" altLang="en-US" sz="2400" dirty="0" smtClean="0">
                <a:latin typeface="仿宋_GB2312" pitchFamily="49" charset="-122"/>
                <a:ea typeface="仿宋_GB2312" pitchFamily="49" charset="-122"/>
              </a:rPr>
              <a:t>火力发电煤耗</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火力发电投入</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标准量</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火力发电产出</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实物量</a:t>
            </a:r>
            <a:r>
              <a:rPr lang="en-US" altLang="zh-CN" sz="2400" dirty="0" smtClean="0">
                <a:latin typeface="仿宋_GB2312" pitchFamily="49" charset="-122"/>
                <a:ea typeface="仿宋_GB2312" pitchFamily="49" charset="-122"/>
              </a:rPr>
              <a:t>)</a:t>
            </a:r>
            <a:endParaRPr lang="en-US" altLang="zh-CN" sz="2400" dirty="0" smtClean="0">
              <a:latin typeface="仿宋_GB2312" pitchFamily="49" charset="-122"/>
              <a:ea typeface="仿宋_GB2312" pitchFamily="49" charset="-122"/>
            </a:endParaRPr>
          </a:p>
          <a:p>
            <a:r>
              <a:rPr lang="en-US" altLang="zh-CN" sz="2400" dirty="0" smtClean="0">
                <a:latin typeface="仿宋_GB2312" pitchFamily="49" charset="-122"/>
                <a:ea typeface="仿宋_GB2312" pitchFamily="49" charset="-122"/>
              </a:rPr>
              <a:t>            =20000*13.3/100000=2.66 </a:t>
            </a:r>
            <a:r>
              <a:rPr lang="zh-CN" altLang="en-US" sz="2400" dirty="0" smtClean="0">
                <a:latin typeface="仿宋_GB2312" pitchFamily="49" charset="-122"/>
                <a:ea typeface="仿宋_GB2312" pitchFamily="49" charset="-122"/>
              </a:rPr>
              <a:t>吨标准煤</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万千瓦时</a:t>
            </a:r>
            <a:endParaRPr lang="en-US" altLang="zh-CN" sz="2400" dirty="0" smtClean="0">
              <a:latin typeface="仿宋_GB2312" pitchFamily="49" charset="-122"/>
              <a:ea typeface="仿宋_GB2312" pitchFamily="49" charset="-122"/>
            </a:endParaRPr>
          </a:p>
          <a:p>
            <a:r>
              <a:rPr lang="en-US" altLang="zh-CN" sz="2400" dirty="0" smtClean="0">
                <a:latin typeface="仿宋_GB2312" pitchFamily="49" charset="-122"/>
                <a:ea typeface="仿宋_GB2312" pitchFamily="49" charset="-122"/>
              </a:rPr>
              <a:t>            =266</a:t>
            </a:r>
            <a:r>
              <a:rPr lang="zh-CN" altLang="en-US" sz="2400" dirty="0" smtClean="0">
                <a:latin typeface="仿宋_GB2312" pitchFamily="49" charset="-122"/>
                <a:ea typeface="仿宋_GB2312" pitchFamily="49" charset="-122"/>
              </a:rPr>
              <a:t>克标准煤</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千万时</a:t>
            </a:r>
            <a:endParaRPr lang="zh-CN" altLang="en-US" dirty="0"/>
          </a:p>
        </p:txBody>
      </p:sp>
      <p:cxnSp>
        <p:nvCxnSpPr>
          <p:cNvPr id="27" name="直接箭头连接符 32"/>
          <p:cNvCxnSpPr>
            <a:cxnSpLocks noChangeShapeType="1"/>
          </p:cNvCxnSpPr>
          <p:nvPr/>
        </p:nvCxnSpPr>
        <p:spPr bwMode="auto">
          <a:xfrm rot="5400000">
            <a:off x="2452670" y="3714752"/>
            <a:ext cx="3000399" cy="1428761"/>
          </a:xfrm>
          <a:prstGeom prst="straightConnector1">
            <a:avLst/>
          </a:prstGeom>
          <a:noFill/>
          <a:ln w="38100" algn="ctr">
            <a:solidFill>
              <a:srgbClr val="FF0000"/>
            </a:solidFill>
            <a:round/>
            <a:headEnd type="none" w="sm" len="sm"/>
            <a:tailEnd type="arrow" w="med" len="med"/>
          </a:ln>
        </p:spPr>
      </p:cxnSp>
      <p:cxnSp>
        <p:nvCxnSpPr>
          <p:cNvPr id="32" name="直接箭头连接符 32"/>
          <p:cNvCxnSpPr>
            <a:cxnSpLocks noChangeShapeType="1"/>
          </p:cNvCxnSpPr>
          <p:nvPr/>
        </p:nvCxnSpPr>
        <p:spPr bwMode="auto">
          <a:xfrm rot="10800000" flipV="1">
            <a:off x="5238752" y="3357562"/>
            <a:ext cx="3071836" cy="2571768"/>
          </a:xfrm>
          <a:prstGeom prst="straightConnector1">
            <a:avLst/>
          </a:prstGeom>
          <a:noFill/>
          <a:ln w="38100" algn="ctr">
            <a:solidFill>
              <a:srgbClr val="FF0000"/>
            </a:solidFill>
            <a:round/>
            <a:headEnd type="none" w="sm" len="sm"/>
            <a:tailEnd type="arrow"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1"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9"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pic>
        <p:nvPicPr>
          <p:cNvPr id="322562" name="Picture 2"/>
          <p:cNvPicPr>
            <a:picLocks noChangeAspect="1" noChangeArrowheads="1"/>
          </p:cNvPicPr>
          <p:nvPr/>
        </p:nvPicPr>
        <p:blipFill>
          <a:blip r:embed="rId1"/>
          <a:srcRect/>
          <a:stretch>
            <a:fillRect/>
          </a:stretch>
        </p:blipFill>
        <p:spPr bwMode="auto">
          <a:xfrm>
            <a:off x="523844" y="1357298"/>
            <a:ext cx="8858312" cy="3571900"/>
          </a:xfrm>
          <a:prstGeom prst="rect">
            <a:avLst/>
          </a:prstGeom>
          <a:noFill/>
          <a:ln w="9525">
            <a:noFill/>
            <a:miter lim="800000"/>
            <a:headEnd/>
            <a:tailEnd/>
          </a:ln>
          <a:effectLst/>
        </p:spPr>
      </p:pic>
      <p:sp>
        <p:nvSpPr>
          <p:cNvPr id="25" name="Rectangle 3"/>
          <p:cNvSpPr>
            <a:spLocks noChangeArrowheads="1"/>
          </p:cNvSpPr>
          <p:nvPr/>
        </p:nvSpPr>
        <p:spPr bwMode="auto">
          <a:xfrm>
            <a:off x="4595810" y="2714620"/>
            <a:ext cx="571504" cy="214314"/>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zh-CN" altLang="en-US" sz="2800">
              <a:solidFill>
                <a:srgbClr val="003366"/>
              </a:solidFill>
            </a:endParaRPr>
          </a:p>
        </p:txBody>
      </p:sp>
      <p:sp>
        <p:nvSpPr>
          <p:cNvPr id="26" name="Rectangle 3"/>
          <p:cNvSpPr>
            <a:spLocks noChangeArrowheads="1"/>
          </p:cNvSpPr>
          <p:nvPr/>
        </p:nvSpPr>
        <p:spPr bwMode="auto">
          <a:xfrm>
            <a:off x="8310586" y="3143248"/>
            <a:ext cx="642942" cy="214314"/>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zh-CN" altLang="en-US" sz="2800">
              <a:solidFill>
                <a:srgbClr val="003366"/>
              </a:solidFill>
            </a:endParaRPr>
          </a:p>
        </p:txBody>
      </p:sp>
      <p:sp>
        <p:nvSpPr>
          <p:cNvPr id="29" name="TextBox 28"/>
          <p:cNvSpPr txBox="1"/>
          <p:nvPr/>
        </p:nvSpPr>
        <p:spPr>
          <a:xfrm>
            <a:off x="523844" y="5000636"/>
            <a:ext cx="8715436" cy="1569660"/>
          </a:xfrm>
          <a:prstGeom prst="rect">
            <a:avLst/>
          </a:prstGeom>
          <a:solidFill>
            <a:schemeClr val="accent3">
              <a:lumMod val="85000"/>
            </a:schemeClr>
          </a:solidFill>
        </p:spPr>
        <p:txBody>
          <a:bodyPr wrap="square" rtlCol="0">
            <a:spAutoFit/>
          </a:bodyPr>
          <a:lstStyle/>
          <a:p>
            <a:pPr lvl="0"/>
            <a:r>
              <a:rPr lang="zh-CN" altLang="en-US" sz="2400" dirty="0">
                <a:latin typeface="仿宋_GB2312" pitchFamily="49" charset="-122"/>
                <a:ea typeface="仿宋_GB2312" pitchFamily="49" charset="-122"/>
              </a:rPr>
              <a:t>示例：</a:t>
            </a:r>
            <a:endParaRPr lang="en-US" altLang="zh-CN" sz="2400" dirty="0">
              <a:latin typeface="仿宋_GB2312" pitchFamily="49" charset="-122"/>
              <a:ea typeface="仿宋_GB2312" pitchFamily="49" charset="-122"/>
            </a:endParaRPr>
          </a:p>
          <a:p>
            <a:r>
              <a:rPr lang="zh-CN" altLang="en-US" sz="2400" dirty="0" smtClean="0">
                <a:latin typeface="仿宋_GB2312" pitchFamily="49" charset="-122"/>
                <a:ea typeface="仿宋_GB2312" pitchFamily="49" charset="-122"/>
              </a:rPr>
              <a:t>火力发电加工转换效率</a:t>
            </a:r>
            <a:endParaRPr lang="en-US" altLang="zh-CN" sz="2400" dirty="0" smtClean="0">
              <a:latin typeface="仿宋_GB2312" pitchFamily="49" charset="-122"/>
              <a:ea typeface="仿宋_GB2312" pitchFamily="49" charset="-122"/>
            </a:endParaRPr>
          </a:p>
          <a:p>
            <a:r>
              <a:rPr lang="en-US" altLang="zh-CN" sz="2400" dirty="0" smtClean="0">
                <a:latin typeface="仿宋_GB2312" pitchFamily="49" charset="-122"/>
                <a:ea typeface="仿宋_GB2312" pitchFamily="49" charset="-122"/>
              </a:rPr>
              <a:t>            =</a:t>
            </a:r>
            <a:r>
              <a:rPr lang="zh-CN" altLang="en-US" sz="2400" dirty="0" smtClean="0">
                <a:latin typeface="仿宋_GB2312" pitchFamily="49" charset="-122"/>
                <a:ea typeface="仿宋_GB2312" pitchFamily="49" charset="-122"/>
              </a:rPr>
              <a:t>火力发电产出</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标准量</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火力发电投入</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标准量</a:t>
            </a:r>
            <a:r>
              <a:rPr lang="en-US" altLang="zh-CN" sz="2400" dirty="0" smtClean="0">
                <a:latin typeface="仿宋_GB2312" pitchFamily="49" charset="-122"/>
                <a:ea typeface="仿宋_GB2312" pitchFamily="49" charset="-122"/>
              </a:rPr>
              <a:t>)</a:t>
            </a:r>
            <a:endParaRPr lang="en-US" altLang="zh-CN" sz="2400" dirty="0" smtClean="0">
              <a:latin typeface="仿宋_GB2312" pitchFamily="49" charset="-122"/>
              <a:ea typeface="仿宋_GB2312" pitchFamily="49" charset="-122"/>
            </a:endParaRPr>
          </a:p>
          <a:p>
            <a:r>
              <a:rPr lang="en-US" altLang="zh-CN" sz="2400" dirty="0" smtClean="0">
                <a:latin typeface="仿宋_GB2312" pitchFamily="49" charset="-122"/>
                <a:ea typeface="仿宋_GB2312" pitchFamily="49" charset="-122"/>
              </a:rPr>
              <a:t>            =100000*1.229/20000*13.3=46.2%</a:t>
            </a:r>
            <a:endParaRPr lang="zh-CN" altLang="en-US" dirty="0"/>
          </a:p>
        </p:txBody>
      </p:sp>
      <p:cxnSp>
        <p:nvCxnSpPr>
          <p:cNvPr id="27" name="直接箭头连接符 32"/>
          <p:cNvCxnSpPr>
            <a:cxnSpLocks noChangeShapeType="1"/>
          </p:cNvCxnSpPr>
          <p:nvPr/>
        </p:nvCxnSpPr>
        <p:spPr bwMode="auto">
          <a:xfrm rot="16200000" flipH="1">
            <a:off x="3274208" y="4321975"/>
            <a:ext cx="3357587" cy="571501"/>
          </a:xfrm>
          <a:prstGeom prst="straightConnector1">
            <a:avLst/>
          </a:prstGeom>
          <a:noFill/>
          <a:ln w="38100" algn="ctr">
            <a:solidFill>
              <a:srgbClr val="FF0000"/>
            </a:solidFill>
            <a:round/>
            <a:headEnd type="none" w="sm" len="sm"/>
            <a:tailEnd type="arrow" w="med" len="med"/>
          </a:ln>
        </p:spPr>
      </p:cxnSp>
      <p:cxnSp>
        <p:nvCxnSpPr>
          <p:cNvPr id="32" name="直接箭头连接符 32"/>
          <p:cNvCxnSpPr>
            <a:cxnSpLocks noChangeShapeType="1"/>
          </p:cNvCxnSpPr>
          <p:nvPr/>
        </p:nvCxnSpPr>
        <p:spPr bwMode="auto">
          <a:xfrm rot="10800000" flipV="1">
            <a:off x="3452802" y="3357562"/>
            <a:ext cx="4857786" cy="2857520"/>
          </a:xfrm>
          <a:prstGeom prst="straightConnector1">
            <a:avLst/>
          </a:prstGeom>
          <a:noFill/>
          <a:ln w="38100" algn="ctr">
            <a:solidFill>
              <a:srgbClr val="FF0000"/>
            </a:solidFill>
            <a:round/>
            <a:headEnd type="none" w="sm" len="sm"/>
            <a:tailEnd type="arrow"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3" name="Group 47"/>
          <p:cNvGrpSpPr/>
          <p:nvPr/>
        </p:nvGrpSpPr>
        <p:grpSpPr bwMode="auto">
          <a:xfrm>
            <a:off x="738188" y="2241550"/>
            <a:ext cx="187325" cy="182563"/>
            <a:chOff x="1239" y="1515"/>
            <a:chExt cx="115" cy="115"/>
          </a:xfrm>
        </p:grpSpPr>
        <p:sp>
          <p:nvSpPr>
            <p:cNvPr id="6452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452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3258" name="TextBox 19"/>
          <p:cNvSpPr txBox="1">
            <a:spLocks noChangeArrowheads="1"/>
          </p:cNvSpPr>
          <p:nvPr/>
        </p:nvSpPr>
        <p:spPr bwMode="auto">
          <a:xfrm>
            <a:off x="992188" y="2060575"/>
            <a:ext cx="8247092" cy="1015663"/>
          </a:xfrm>
          <a:prstGeom prst="rect">
            <a:avLst/>
          </a:prstGeom>
          <a:noFill/>
          <a:ln w="9525">
            <a:noFill/>
            <a:miter lim="800000"/>
          </a:ln>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lang="zh-CN" altLang="en-US" sz="2000" b="0" dirty="0">
                <a:solidFill>
                  <a:srgbClr val="0070C0"/>
                </a:solidFill>
                <a:latin typeface="微软雅黑" panose="020B0503020204020204" pitchFamily="34" charset="-122"/>
                <a:ea typeface="微软雅黑" panose="020B0503020204020204" pitchFamily="34" charset="-122"/>
              </a:rPr>
              <a:t>企业回收余热余压再用于发电：</a:t>
            </a:r>
            <a:endParaRPr lang="en-US" altLang="zh-CN" sz="2000" b="0" dirty="0">
              <a:solidFill>
                <a:srgbClr val="0070C0"/>
              </a:solidFill>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defRPr/>
            </a:pPr>
            <a:r>
              <a:rPr lang="zh-CN" altLang="en-US" sz="2000" b="0" dirty="0">
                <a:solidFill>
                  <a:srgbClr val="FF0000"/>
                </a:solidFill>
                <a:latin typeface="微软雅黑" panose="020B0503020204020204" pitchFamily="34" charset="-122"/>
                <a:ea typeface="微软雅黑" panose="020B0503020204020204" pitchFamily="34" charset="-122"/>
              </a:rPr>
              <a:t>同时</a:t>
            </a:r>
            <a:r>
              <a:rPr lang="zh-CN" altLang="en-US" sz="2000" b="0" dirty="0">
                <a:latin typeface="微软雅黑" panose="020B0503020204020204" pitchFamily="34" charset="-122"/>
                <a:ea typeface="微软雅黑" panose="020B0503020204020204" pitchFamily="34" charset="-122"/>
              </a:rPr>
              <a:t>填报余热余压的回收利用、火力发电加工转换过程。</a:t>
            </a:r>
            <a:endParaRPr lang="en-US" altLang="zh-CN" sz="2000" b="0" dirty="0">
              <a:latin typeface="微软雅黑" panose="020B0503020204020204" pitchFamily="34" charset="-122"/>
              <a:ea typeface="微软雅黑" panose="020B0503020204020204" pitchFamily="34" charset="-122"/>
            </a:endParaRPr>
          </a:p>
        </p:txBody>
      </p:sp>
      <p:sp>
        <p:nvSpPr>
          <p:cNvPr id="22" name="TextBox 19"/>
          <p:cNvSpPr txBox="1">
            <a:spLocks noChangeArrowheads="1"/>
          </p:cNvSpPr>
          <p:nvPr/>
        </p:nvSpPr>
        <p:spPr bwMode="auto">
          <a:xfrm>
            <a:off x="1025556" y="3714752"/>
            <a:ext cx="8356600" cy="2246769"/>
          </a:xfrm>
          <a:prstGeom prst="rect">
            <a:avLst/>
          </a:prstGeom>
          <a:noFill/>
          <a:ln w="9525">
            <a:noFill/>
            <a:miter lim="800000"/>
          </a:ln>
        </p:spPr>
        <p:txBody>
          <a:bodyPr>
            <a:spAutoFit/>
          </a:bodyPr>
          <a:lstStyle/>
          <a:p>
            <a:pPr>
              <a:lnSpc>
                <a:spcPts val="2800"/>
              </a:lnSpc>
            </a:pPr>
            <a:r>
              <a:rPr lang="zh-CN" altLang="en-US" sz="2000" b="0" dirty="0">
                <a:latin typeface="微软雅黑" panose="020B0503020204020204" pitchFamily="34" charset="-122"/>
                <a:ea typeface="微软雅黑" panose="020B0503020204020204" pitchFamily="34" charset="-122"/>
              </a:rPr>
              <a:t>企业余热余压的火力发电投入量：</a:t>
            </a:r>
            <a:endParaRPr lang="en-US" altLang="zh-CN" sz="2000" b="0" dirty="0">
              <a:latin typeface="微软雅黑" panose="020B0503020204020204" pitchFamily="34" charset="-122"/>
              <a:ea typeface="微软雅黑" panose="020B0503020204020204" pitchFamily="34" charset="-122"/>
            </a:endParaRPr>
          </a:p>
          <a:p>
            <a:pPr lvl="0">
              <a:lnSpc>
                <a:spcPts val="2800"/>
              </a:lnSpc>
            </a:pPr>
            <a:r>
              <a:rPr lang="zh-CN" altLang="en-US" sz="2000" b="0" dirty="0">
                <a:latin typeface="微软雅黑" panose="020B0503020204020204" pitchFamily="34" charset="-122"/>
                <a:ea typeface="微软雅黑" panose="020B0503020204020204" pitchFamily="34" charset="-122"/>
              </a:rPr>
              <a:t> ①有余热余压计量设备，按照实际测量数据填报</a:t>
            </a:r>
            <a:endParaRPr lang="en-US" altLang="zh-CN" sz="2000" b="0" dirty="0">
              <a:latin typeface="微软雅黑" panose="020B0503020204020204" pitchFamily="34" charset="-122"/>
              <a:ea typeface="微软雅黑" panose="020B0503020204020204" pitchFamily="34" charset="-122"/>
            </a:endParaRPr>
          </a:p>
          <a:p>
            <a:pPr lvl="0">
              <a:lnSpc>
                <a:spcPts val="2800"/>
              </a:lnSpc>
            </a:pPr>
            <a:r>
              <a:rPr lang="zh-CN" altLang="en-US" sz="2000" b="0" dirty="0">
                <a:solidFill>
                  <a:schemeClr val="tx2"/>
                </a:solidFill>
                <a:latin typeface="微软雅黑" panose="020B0503020204020204" pitchFamily="34" charset="-122"/>
                <a:ea typeface="微软雅黑" panose="020B0503020204020204" pitchFamily="34" charset="-122"/>
              </a:rPr>
              <a:t> ②无</a:t>
            </a:r>
            <a:r>
              <a:rPr lang="zh-CN" altLang="en-US" sz="2000" b="0" dirty="0">
                <a:latin typeface="微软雅黑" panose="020B0503020204020204" pitchFamily="34" charset="-122"/>
                <a:ea typeface="微软雅黑" panose="020B0503020204020204" pitchFamily="34" charset="-122"/>
              </a:rPr>
              <a:t>相关计量设备，根据该余热余压发电机组设备转换效率</a:t>
            </a:r>
            <a:r>
              <a:rPr lang="zh-CN" altLang="en-US" sz="2000" b="0" dirty="0">
                <a:solidFill>
                  <a:srgbClr val="FF0000"/>
                </a:solidFill>
                <a:latin typeface="微软雅黑" panose="020B0503020204020204" pitchFamily="34" charset="-122"/>
                <a:ea typeface="微软雅黑" panose="020B0503020204020204" pitchFamily="34" charset="-122"/>
              </a:rPr>
              <a:t>倒推</a:t>
            </a:r>
            <a:r>
              <a:rPr lang="zh-CN" altLang="en-US" sz="2000" b="0" dirty="0">
                <a:latin typeface="微软雅黑" panose="020B0503020204020204" pitchFamily="34" charset="-122"/>
                <a:ea typeface="微软雅黑" panose="020B0503020204020204" pitchFamily="34" charset="-122"/>
              </a:rPr>
              <a:t>余热余压的能源投入量</a:t>
            </a:r>
            <a:endParaRPr lang="en-US" altLang="zh-CN" sz="2000" b="0" dirty="0">
              <a:latin typeface="微软雅黑" panose="020B0503020204020204" pitchFamily="34" charset="-122"/>
              <a:ea typeface="微软雅黑" panose="020B0503020204020204" pitchFamily="34" charset="-122"/>
            </a:endParaRPr>
          </a:p>
          <a:p>
            <a:pPr lvl="0">
              <a:lnSpc>
                <a:spcPts val="2800"/>
              </a:lnSpc>
              <a:defRPr/>
            </a:pPr>
            <a:r>
              <a:rPr lang="zh-CN" altLang="en-US" sz="2000" b="0" dirty="0">
                <a:latin typeface="微软雅黑" panose="020B0503020204020204" pitchFamily="34" charset="-122"/>
                <a:ea typeface="微软雅黑" panose="020B0503020204020204" pitchFamily="34" charset="-122"/>
              </a:rPr>
              <a:t> ③</a:t>
            </a:r>
            <a:r>
              <a:rPr lang="zh-CN" altLang="en-US" sz="2000" b="0" dirty="0">
                <a:solidFill>
                  <a:schemeClr val="tx2"/>
                </a:solidFill>
                <a:latin typeface="微软雅黑" panose="020B0503020204020204" pitchFamily="34" charset="-122"/>
                <a:ea typeface="微软雅黑" panose="020B0503020204020204" pitchFamily="34" charset="-122"/>
              </a:rPr>
              <a:t>无</a:t>
            </a:r>
            <a:r>
              <a:rPr lang="zh-CN" altLang="en-US" sz="2000" b="0" dirty="0">
                <a:latin typeface="微软雅黑" panose="020B0503020204020204" pitchFamily="34" charset="-122"/>
                <a:ea typeface="微软雅黑" panose="020B0503020204020204" pitchFamily="34" charset="-122"/>
              </a:rPr>
              <a:t>相关计量设备，无余热余压发电机组设备转换效率，使用当地平均火力发电效率倒推余热余压的能源投入量</a:t>
            </a:r>
            <a:endParaRPr lang="zh-CN" altLang="en-US" sz="2400" b="0" dirty="0">
              <a:latin typeface="仿宋_GB2312" pitchFamily="49" charset="-122"/>
              <a:ea typeface="仿宋_GB2312" pitchFamily="49" charset="-122"/>
            </a:endParaRPr>
          </a:p>
        </p:txBody>
      </p:sp>
      <p:grpSp>
        <p:nvGrpSpPr>
          <p:cNvPr id="16" name="Group 47"/>
          <p:cNvGrpSpPr/>
          <p:nvPr/>
        </p:nvGrpSpPr>
        <p:grpSpPr bwMode="auto">
          <a:xfrm>
            <a:off x="809596" y="3817941"/>
            <a:ext cx="187325" cy="182563"/>
            <a:chOff x="1239" y="1515"/>
            <a:chExt cx="115" cy="115"/>
          </a:xfrm>
        </p:grpSpPr>
        <p:sp>
          <p:nvSpPr>
            <p:cNvPr id="17"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8"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20" name="Group 12"/>
          <p:cNvGrpSpPr/>
          <p:nvPr/>
        </p:nvGrpSpPr>
        <p:grpSpPr bwMode="auto">
          <a:xfrm>
            <a:off x="381000" y="1143000"/>
            <a:ext cx="4538669" cy="792163"/>
            <a:chOff x="4572" y="709"/>
            <a:chExt cx="1700" cy="499"/>
          </a:xfrm>
        </p:grpSpPr>
        <p:sp>
          <p:nvSpPr>
            <p:cNvPr id="21"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23" name="Text Box 6"/>
            <p:cNvSpPr txBox="1">
              <a:spLocks noChangeArrowheads="1"/>
            </p:cNvSpPr>
            <p:nvPr/>
          </p:nvSpPr>
          <p:spPr bwMode="auto">
            <a:xfrm>
              <a:off x="4652" y="754"/>
              <a:ext cx="1620" cy="407"/>
            </a:xfrm>
            <a:prstGeom prst="rect">
              <a:avLst/>
            </a:prstGeom>
            <a:noFill/>
            <a:ln w="9525" algn="ctr">
              <a:noFill/>
              <a:miter lim="800000"/>
            </a:ln>
          </p:spPr>
          <p:txBody>
            <a:bodyPr>
              <a:spAutoFit/>
            </a:bodyPr>
            <a:lstStyle/>
            <a:p>
              <a:pPr marL="342900" indent="-342900">
                <a:spcBef>
                  <a:spcPct val="50000"/>
                </a:spcBef>
                <a:buClr>
                  <a:schemeClr val="hlink"/>
                </a:buClr>
              </a:pPr>
              <a:r>
                <a:rPr lang="zh-CN" altLang="en-US" sz="2800" dirty="0">
                  <a:solidFill>
                    <a:srgbClr val="000000"/>
                  </a:solidFill>
                  <a:latin typeface="黑体" panose="02010609060101010101" pitchFamily="2" charset="-122"/>
                  <a:ea typeface="黑体" panose="02010609060101010101" pitchFamily="2" charset="-122"/>
                </a:rPr>
                <a:t>加工转换</a:t>
              </a:r>
              <a:r>
                <a:rPr lang="en-US" altLang="zh-CN" sz="3600" i="1" dirty="0">
                  <a:solidFill>
                    <a:srgbClr val="000000"/>
                  </a:solidFill>
                  <a:latin typeface="方正姚体" panose="02010601030101010101" pitchFamily="2" charset="-122"/>
                  <a:ea typeface="方正姚体" panose="02010601030101010101" pitchFamily="2" charset="-122"/>
                </a:rPr>
                <a:t>— </a:t>
              </a:r>
              <a:r>
                <a:rPr lang="zh-CN" altLang="en-US" sz="2800" dirty="0">
                  <a:solidFill>
                    <a:srgbClr val="000000"/>
                  </a:solidFill>
                  <a:latin typeface="黑体" panose="02010609060101010101" pitchFamily="2" charset="-122"/>
                  <a:ea typeface="黑体" panose="02010609060101010101" pitchFamily="2" charset="-122"/>
                </a:rPr>
                <a:t>火力发电</a:t>
              </a:r>
              <a:endParaRPr lang="zh-CN" altLang="en-US" sz="3600" i="1" dirty="0">
                <a:solidFill>
                  <a:srgbClr val="000000"/>
                </a:solidFill>
                <a:ea typeface="方正姚体" panose="02010601030101010101" pitchFamily="2" charset="-122"/>
              </a:endParaRPr>
            </a:p>
          </p:txBody>
        </p:sp>
      </p:gr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53258"/>
                                        </p:tgtEl>
                                        <p:attrNameLst>
                                          <p:attrName>style.visibility</p:attrName>
                                        </p:attrNameLst>
                                      </p:cBhvr>
                                      <p:to>
                                        <p:strVal val="visible"/>
                                      </p:to>
                                    </p:set>
                                    <p:anim calcmode="lin" valueType="num">
                                      <p:cBhvr>
                                        <p:cTn id="7" dur="500" fill="hold"/>
                                        <p:tgtEl>
                                          <p:spTgt spid="53258"/>
                                        </p:tgtEl>
                                        <p:attrNameLst>
                                          <p:attrName>ppt_w</p:attrName>
                                        </p:attrNameLst>
                                      </p:cBhvr>
                                      <p:tavLst>
                                        <p:tav tm="0">
                                          <p:val>
                                            <p:fltVal val="0"/>
                                          </p:val>
                                        </p:tav>
                                        <p:tav tm="100000">
                                          <p:val>
                                            <p:strVal val="#ppt_w"/>
                                          </p:val>
                                        </p:tav>
                                      </p:tavLst>
                                    </p:anim>
                                    <p:anim calcmode="lin" valueType="num">
                                      <p:cBhvr>
                                        <p:cTn id="8" dur="500" fill="hold"/>
                                        <p:tgtEl>
                                          <p:spTgt spid="53258"/>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strVal val="#ppt_h"/>
                                          </p:val>
                                        </p:tav>
                                        <p:tav tm="100000">
                                          <p:val>
                                            <p:strVal val="#ppt_h"/>
                                          </p:val>
                                        </p:tav>
                                      </p:tavLst>
                                    </p:anim>
                                  </p:childTnLst>
                                </p:cTn>
                              </p:par>
                              <p:par>
                                <p:cTn id="19" presetID="17" presetClass="entr" presetSubtype="1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8" grpId="0"/>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4538669" cy="792163"/>
            <a:chOff x="4572" y="709"/>
            <a:chExt cx="1700" cy="499"/>
          </a:xfrm>
        </p:grpSpPr>
        <p:sp>
          <p:nvSpPr>
            <p:cNvPr id="52237"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64526" name="Text Box 6"/>
            <p:cNvSpPr txBox="1">
              <a:spLocks noChangeArrowheads="1"/>
            </p:cNvSpPr>
            <p:nvPr/>
          </p:nvSpPr>
          <p:spPr bwMode="auto">
            <a:xfrm>
              <a:off x="4652" y="754"/>
              <a:ext cx="1620" cy="407"/>
            </a:xfrm>
            <a:prstGeom prst="rect">
              <a:avLst/>
            </a:prstGeom>
            <a:noFill/>
            <a:ln w="9525" algn="ctr">
              <a:noFill/>
              <a:miter lim="800000"/>
            </a:ln>
          </p:spPr>
          <p:txBody>
            <a:bodyPr>
              <a:spAutoFit/>
            </a:bodyPr>
            <a:lstStyle/>
            <a:p>
              <a:pPr marL="342900" indent="-342900">
                <a:spcBef>
                  <a:spcPct val="50000"/>
                </a:spcBef>
                <a:buClr>
                  <a:schemeClr val="hlink"/>
                </a:buClr>
              </a:pPr>
              <a:r>
                <a:rPr lang="zh-CN" altLang="en-US" sz="2800" dirty="0">
                  <a:solidFill>
                    <a:srgbClr val="000000"/>
                  </a:solidFill>
                  <a:latin typeface="黑体" panose="02010609060101010101" pitchFamily="2" charset="-122"/>
                  <a:ea typeface="黑体" panose="02010609060101010101" pitchFamily="2" charset="-122"/>
                </a:rPr>
                <a:t>加工转换</a:t>
              </a:r>
              <a:r>
                <a:rPr lang="en-US" altLang="zh-CN" sz="3600" i="1" dirty="0">
                  <a:solidFill>
                    <a:srgbClr val="000000"/>
                  </a:solidFill>
                  <a:latin typeface="方正姚体" panose="02010601030101010101" pitchFamily="2" charset="-122"/>
                  <a:ea typeface="方正姚体" panose="02010601030101010101" pitchFamily="2" charset="-122"/>
                </a:rPr>
                <a:t>— </a:t>
              </a:r>
              <a:r>
                <a:rPr lang="zh-CN" altLang="en-US" sz="2800" dirty="0">
                  <a:solidFill>
                    <a:srgbClr val="000000"/>
                  </a:solidFill>
                  <a:latin typeface="黑体" panose="02010609060101010101" pitchFamily="2" charset="-122"/>
                  <a:ea typeface="黑体" panose="02010609060101010101" pitchFamily="2" charset="-122"/>
                </a:rPr>
                <a:t>供热</a:t>
              </a:r>
              <a:endParaRPr lang="zh-CN" altLang="en-US" sz="3600" i="1" dirty="0">
                <a:solidFill>
                  <a:srgbClr val="000000"/>
                </a:solidFill>
                <a:ea typeface="方正姚体" panose="02010601030101010101" pitchFamily="2" charset="-122"/>
              </a:endParaRPr>
            </a:p>
          </p:txBody>
        </p:sp>
      </p:grpSp>
      <p:sp>
        <p:nvSpPr>
          <p:cNvPr id="36874" name="TextBox 19"/>
          <p:cNvSpPr txBox="1">
            <a:spLocks noChangeArrowheads="1"/>
          </p:cNvSpPr>
          <p:nvPr/>
        </p:nvSpPr>
        <p:spPr bwMode="auto">
          <a:xfrm>
            <a:off x="989013" y="2928934"/>
            <a:ext cx="5464185" cy="1772793"/>
          </a:xfrm>
          <a:prstGeom prst="rect">
            <a:avLst/>
          </a:prstGeom>
          <a:solidFill>
            <a:srgbClr val="CCECFF"/>
          </a:solidFill>
          <a:ln w="9525">
            <a:noFill/>
            <a:miter lim="800000"/>
          </a:ln>
        </p:spPr>
        <p:txBody>
          <a:bodyPr wrap="square">
            <a:spAutoFit/>
          </a:bodyPr>
          <a:lstStyle/>
          <a:p>
            <a:pPr>
              <a:lnSpc>
                <a:spcPct val="130000"/>
              </a:lnSpc>
              <a:defRPr/>
            </a:pPr>
            <a:r>
              <a:rPr lang="zh-CN" altLang="en-US" sz="2400" dirty="0">
                <a:latin typeface="黑体" panose="02010609060101010101" pitchFamily="2" charset="-122"/>
                <a:ea typeface="黑体" panose="02010609060101010101" pitchFamily="2" charset="-122"/>
              </a:rPr>
              <a:t>投入：</a:t>
            </a:r>
            <a:r>
              <a:rPr lang="zh-CN" altLang="en-US" sz="2000" b="0" dirty="0">
                <a:latin typeface="微软雅黑" panose="020B0503020204020204" pitchFamily="34" charset="-122"/>
                <a:ea typeface="微软雅黑" panose="020B0503020204020204" pitchFamily="34" charset="-122"/>
              </a:rPr>
              <a:t>原煤（无烟煤、炼焦烟煤、一般烟煤、褐煤）、其他洗煤、焦炉煤气、高炉煤气、天然气、燃料油、煤矸石（用于燃料）</a:t>
            </a:r>
            <a:endParaRPr lang="zh-CN" altLang="en-US" sz="2000" b="0" dirty="0">
              <a:latin typeface="微软雅黑" panose="020B0503020204020204" pitchFamily="34" charset="-122"/>
              <a:ea typeface="微软雅黑" panose="020B0503020204020204" pitchFamily="34" charset="-122"/>
            </a:endParaRPr>
          </a:p>
          <a:p>
            <a:pPr lvl="0">
              <a:lnSpc>
                <a:spcPct val="130000"/>
              </a:lnSpc>
              <a:defRPr/>
            </a:pP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241550"/>
            <a:ext cx="187325" cy="182563"/>
            <a:chOff x="1239" y="1515"/>
            <a:chExt cx="115" cy="115"/>
          </a:xfrm>
        </p:grpSpPr>
        <p:sp>
          <p:nvSpPr>
            <p:cNvPr id="6452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452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3258" name="TextBox 19"/>
          <p:cNvSpPr txBox="1">
            <a:spLocks noChangeArrowheads="1"/>
          </p:cNvSpPr>
          <p:nvPr/>
        </p:nvSpPr>
        <p:spPr bwMode="auto">
          <a:xfrm>
            <a:off x="992188" y="2071678"/>
            <a:ext cx="8318530" cy="781752"/>
          </a:xfrm>
          <a:prstGeom prst="rect">
            <a:avLst/>
          </a:prstGeom>
          <a:noFill/>
          <a:ln w="9525">
            <a:noFill/>
            <a:miter lim="800000"/>
          </a:ln>
        </p:spPr>
        <p:txBody>
          <a:bodyPr wrap="square">
            <a:spAutoFit/>
          </a:bodyPr>
          <a:lstStyle/>
          <a:p>
            <a:pPr marL="0" marR="0" lvl="0" indent="0" algn="just" defTabSz="914400" eaLnBrk="1" fontAlgn="auto" latinLnBrk="0" hangingPunct="1">
              <a:lnSpc>
                <a:spcPts val="2800"/>
              </a:lnSpc>
              <a:spcBef>
                <a:spcPts val="0"/>
              </a:spcBef>
              <a:spcAft>
                <a:spcPts val="0"/>
              </a:spcAft>
              <a:buClrTx/>
              <a:buSzTx/>
              <a:buFontTx/>
              <a:buNone/>
              <a:defRPr/>
            </a:pPr>
            <a:r>
              <a:rPr lang="zh-CN" altLang="en-US" sz="2000" b="0" dirty="0">
                <a:latin typeface="微软雅黑" panose="020B0503020204020204" pitchFamily="34" charset="-122"/>
                <a:ea typeface="微软雅黑" panose="020B0503020204020204" pitchFamily="34" charset="-122"/>
              </a:rPr>
              <a:t>锅炉以水为介质将投入的能源转化为具有一定温度和压力的蒸汽和热水，供生产或生活使用</a:t>
            </a:r>
            <a:endParaRPr lang="zh-CN" altLang="en-US" sz="2000" b="0" dirty="0">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7167578" y="3357562"/>
            <a:ext cx="1785950" cy="512000"/>
          </a:xfrm>
          <a:prstGeom prst="rect">
            <a:avLst/>
          </a:prstGeom>
          <a:solidFill>
            <a:srgbClr val="CCECFF"/>
          </a:solidFill>
          <a:ln w="9525">
            <a:noFill/>
            <a:miter lim="800000"/>
          </a:ln>
        </p:spPr>
        <p:txBody>
          <a:bodyPr wrap="square">
            <a:spAutoFit/>
          </a:bodyPr>
          <a:lstStyle/>
          <a:p>
            <a:pPr lvl="0">
              <a:lnSpc>
                <a:spcPct val="130000"/>
              </a:lnSpc>
              <a:defRPr/>
            </a:pPr>
            <a:r>
              <a:rPr lang="zh-CN" altLang="en-US" sz="2400" dirty="0">
                <a:latin typeface="黑体" panose="02010609060101010101" pitchFamily="2" charset="-122"/>
                <a:ea typeface="黑体" panose="02010609060101010101" pitchFamily="2" charset="-122"/>
              </a:rPr>
              <a:t>产出：</a:t>
            </a:r>
            <a:r>
              <a:rPr lang="zh-CN" altLang="en-US" sz="2000" b="0" dirty="0">
                <a:latin typeface="微软雅黑" panose="020B0503020204020204" pitchFamily="34" charset="-122"/>
                <a:ea typeface="微软雅黑" panose="020B0503020204020204" pitchFamily="34" charset="-122"/>
              </a:rPr>
              <a:t>热力</a:t>
            </a:r>
            <a:endParaRPr lang="zh-CN" altLang="en-US" sz="2000" b="0" dirty="0">
              <a:latin typeface="微软雅黑" panose="020B0503020204020204" pitchFamily="34" charset="-122"/>
              <a:ea typeface="微软雅黑" panose="020B0503020204020204" pitchFamily="34" charset="-122"/>
            </a:endParaRPr>
          </a:p>
        </p:txBody>
      </p:sp>
      <p:sp>
        <p:nvSpPr>
          <p:cNvPr id="22" name="TextBox 19"/>
          <p:cNvSpPr txBox="1">
            <a:spLocks noChangeArrowheads="1"/>
          </p:cNvSpPr>
          <p:nvPr/>
        </p:nvSpPr>
        <p:spPr bwMode="auto">
          <a:xfrm>
            <a:off x="809596" y="5214950"/>
            <a:ext cx="8356600" cy="972574"/>
          </a:xfrm>
          <a:prstGeom prst="rect">
            <a:avLst/>
          </a:prstGeom>
          <a:noFill/>
          <a:ln w="9525">
            <a:noFill/>
            <a:miter lim="800000"/>
          </a:ln>
        </p:spPr>
        <p:txBody>
          <a:bodyPr>
            <a:spAutoFit/>
          </a:bodyPr>
          <a:lstStyle/>
          <a:p>
            <a:pPr>
              <a:lnSpc>
                <a:spcPct val="130000"/>
              </a:lnSpc>
              <a:defRPr/>
            </a:pPr>
            <a:r>
              <a:rPr lang="zh-CN" altLang="en-US" sz="2400" dirty="0">
                <a:solidFill>
                  <a:srgbClr val="0070C0"/>
                </a:solidFill>
                <a:latin typeface="黑体" panose="02010609060101010101" pitchFamily="2" charset="-122"/>
                <a:ea typeface="黑体" panose="02010609060101010101" pitchFamily="2" charset="-122"/>
              </a:rPr>
              <a:t>注意：</a:t>
            </a:r>
            <a:r>
              <a:rPr lang="zh-CN" altLang="en-US" sz="2000" b="0" dirty="0">
                <a:solidFill>
                  <a:srgbClr val="FF0000"/>
                </a:solidFill>
                <a:latin typeface="微软雅黑" panose="020B0503020204020204" pitchFamily="34" charset="-122"/>
                <a:ea typeface="微软雅黑" panose="020B0503020204020204" pitchFamily="34" charset="-122"/>
              </a:rPr>
              <a:t>回收利用的热力</a:t>
            </a:r>
            <a:r>
              <a:rPr lang="zh-CN" altLang="en-US" sz="2000" b="0" dirty="0">
                <a:latin typeface="微软雅黑" panose="020B0503020204020204" pitchFamily="34" charset="-122"/>
                <a:ea typeface="微软雅黑" panose="020B0503020204020204" pitchFamily="34" charset="-122"/>
              </a:rPr>
              <a:t>填在余热余压的回收利用中</a:t>
            </a:r>
            <a:endParaRPr lang="en-US" altLang="zh-CN" sz="2000" b="0" dirty="0">
              <a:latin typeface="微软雅黑" panose="020B0503020204020204" pitchFamily="34" charset="-122"/>
              <a:ea typeface="微软雅黑" panose="020B0503020204020204" pitchFamily="34" charset="-122"/>
            </a:endParaRPr>
          </a:p>
          <a:p>
            <a:pPr>
              <a:lnSpc>
                <a:spcPct val="130000"/>
              </a:lnSpc>
              <a:defRPr/>
            </a:pPr>
            <a:r>
              <a:rPr lang="en-US" altLang="zh-CN" sz="2000" b="0" dirty="0">
                <a:solidFill>
                  <a:srgbClr val="FF0000"/>
                </a:solidFill>
                <a:latin typeface="微软雅黑" panose="020B0503020204020204" pitchFamily="34" charset="-122"/>
                <a:ea typeface="微软雅黑" panose="020B0503020204020204" pitchFamily="34" charset="-122"/>
              </a:rPr>
              <a:t>             </a:t>
            </a:r>
            <a:r>
              <a:rPr lang="zh-CN" altLang="en-US" sz="2000" b="0" dirty="0">
                <a:solidFill>
                  <a:srgbClr val="FF0000"/>
                </a:solidFill>
                <a:latin typeface="微软雅黑" panose="020B0503020204020204" pitchFamily="34" charset="-122"/>
                <a:ea typeface="微软雅黑" panose="020B0503020204020204" pitchFamily="34" charset="-122"/>
              </a:rPr>
              <a:t>不</a:t>
            </a:r>
            <a:r>
              <a:rPr lang="zh-CN" altLang="en-US" sz="2000" b="0" dirty="0">
                <a:latin typeface="微软雅黑" panose="020B0503020204020204" pitchFamily="34" charset="-122"/>
                <a:ea typeface="微软雅黑" panose="020B0503020204020204" pitchFamily="34" charset="-122"/>
              </a:rPr>
              <a:t>填热力或者余热余压的加工转换产出</a:t>
            </a:r>
            <a:endParaRPr lang="zh-CN" altLang="en-US" sz="2000" b="0" dirty="0">
              <a:latin typeface="微软雅黑" panose="020B0503020204020204" pitchFamily="34" charset="-122"/>
              <a:ea typeface="微软雅黑" panose="020B0503020204020204" pitchFamily="34" charset="-122"/>
            </a:endParaRPr>
          </a:p>
        </p:txBody>
      </p:sp>
      <p:sp>
        <p:nvSpPr>
          <p:cNvPr id="27" name="右箭头 26"/>
          <p:cNvSpPr/>
          <p:nvPr/>
        </p:nvSpPr>
        <p:spPr bwMode="auto">
          <a:xfrm>
            <a:off x="6453198" y="3500438"/>
            <a:ext cx="571504" cy="214314"/>
          </a:xfrm>
          <a:prstGeom prst="rightArrow">
            <a:avLst/>
          </a:prstGeom>
          <a:solidFill>
            <a:srgbClr val="FF0000"/>
          </a:solidFill>
          <a:ln w="12700" cap="flat" cmpd="sng" algn="ctr">
            <a:solidFill>
              <a:srgbClr val="FF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tx1"/>
              </a:solidFill>
              <a:effectLst/>
              <a:latin typeface="Verdana" panose="020B0604030504040204" pitchFamily="34" charset="0"/>
              <a:ea typeface="宋体" panose="02010600030101010101" pitchFamily="2" charset="-122"/>
            </a:endParaRPr>
          </a:p>
        </p:txBody>
      </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53258"/>
                                        </p:tgtEl>
                                        <p:attrNameLst>
                                          <p:attrName>style.visibility</p:attrName>
                                        </p:attrNameLst>
                                      </p:cBhvr>
                                      <p:to>
                                        <p:strVal val="visible"/>
                                      </p:to>
                                    </p:set>
                                    <p:anim calcmode="lin" valueType="num">
                                      <p:cBhvr>
                                        <p:cTn id="11" dur="500" fill="hold"/>
                                        <p:tgtEl>
                                          <p:spTgt spid="53258"/>
                                        </p:tgtEl>
                                        <p:attrNameLst>
                                          <p:attrName>ppt_w</p:attrName>
                                        </p:attrNameLst>
                                      </p:cBhvr>
                                      <p:tavLst>
                                        <p:tav tm="0">
                                          <p:val>
                                            <p:fltVal val="0"/>
                                          </p:val>
                                        </p:tav>
                                        <p:tav tm="100000">
                                          <p:val>
                                            <p:strVal val="#ppt_w"/>
                                          </p:val>
                                        </p:tav>
                                      </p:tavLst>
                                    </p:anim>
                                    <p:anim calcmode="lin" valueType="num">
                                      <p:cBhvr>
                                        <p:cTn id="12" dur="500" fill="hold"/>
                                        <p:tgtEl>
                                          <p:spTgt spid="53258"/>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childTnLst>
                          </p:cTn>
                        </p:par>
                        <p:par>
                          <p:cTn id="17" fill="hold">
                            <p:stCondLst>
                              <p:cond delay="1000"/>
                            </p:stCondLst>
                            <p:childTnLst>
                              <p:par>
                                <p:cTn id="18" presetID="17" presetClass="entr" presetSubtype="10" fill="hold" grpId="0" nodeType="afterEffect">
                                  <p:stCondLst>
                                    <p:cond delay="0"/>
                                  </p:stCondLst>
                                  <p:childTnLst>
                                    <p:set>
                                      <p:cBhvr>
                                        <p:cTn id="19" dur="1" fill="hold">
                                          <p:stCondLst>
                                            <p:cond delay="0"/>
                                          </p:stCondLst>
                                        </p:cTn>
                                        <p:tgtEl>
                                          <p:spTgt spid="36874"/>
                                        </p:tgtEl>
                                        <p:attrNameLst>
                                          <p:attrName>style.visibility</p:attrName>
                                        </p:attrNameLst>
                                      </p:cBhvr>
                                      <p:to>
                                        <p:strVal val="visible"/>
                                      </p:to>
                                    </p:set>
                                    <p:anim calcmode="lin" valueType="num">
                                      <p:cBhvr>
                                        <p:cTn id="20" dur="500" fill="hold"/>
                                        <p:tgtEl>
                                          <p:spTgt spid="36874"/>
                                        </p:tgtEl>
                                        <p:attrNameLst>
                                          <p:attrName>ppt_w</p:attrName>
                                        </p:attrNameLst>
                                      </p:cBhvr>
                                      <p:tavLst>
                                        <p:tav tm="0">
                                          <p:val>
                                            <p:fltVal val="0"/>
                                          </p:val>
                                        </p:tav>
                                        <p:tav tm="100000">
                                          <p:val>
                                            <p:strVal val="#ppt_w"/>
                                          </p:val>
                                        </p:tav>
                                      </p:tavLst>
                                    </p:anim>
                                    <p:anim calcmode="lin" valueType="num">
                                      <p:cBhvr>
                                        <p:cTn id="21" dur="500" fill="hold"/>
                                        <p:tgtEl>
                                          <p:spTgt spid="36874"/>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17" presetClass="entr" presetSubtype="1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strVal val="#ppt_h"/>
                                          </p:val>
                                        </p:tav>
                                        <p:tav tm="100000">
                                          <p:val>
                                            <p:strVal val="#ppt_h"/>
                                          </p:val>
                                        </p:tav>
                                      </p:tavLst>
                                    </p:anim>
                                  </p:childTnLst>
                                </p:cTn>
                              </p:par>
                            </p:childTnLst>
                          </p:cTn>
                        </p:par>
                        <p:par>
                          <p:cTn id="27" fill="hold">
                            <p:stCondLst>
                              <p:cond delay="2000"/>
                            </p:stCondLst>
                            <p:childTnLst>
                              <p:par>
                                <p:cTn id="28" presetID="17" presetClass="entr" presetSubtype="1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animBg="1"/>
      <p:bldP spid="53258" grpId="0"/>
      <p:bldP spid="18" grpId="0" animBg="1"/>
      <p:bldP spid="22" grpId="0"/>
      <p:bldP spid="2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66654" y="1214422"/>
            <a:ext cx="9501254" cy="5429288"/>
            <a:chOff x="166654" y="1214422"/>
            <a:chExt cx="9501254" cy="5429288"/>
          </a:xfrm>
        </p:grpSpPr>
        <p:pic>
          <p:nvPicPr>
            <p:cNvPr id="12" name="Picture 1"/>
            <p:cNvPicPr>
              <a:picLocks noChangeAspect="1" noChangeArrowheads="1"/>
            </p:cNvPicPr>
            <p:nvPr/>
          </p:nvPicPr>
          <p:blipFill>
            <a:blip r:embed="rId1"/>
            <a:srcRect/>
            <a:stretch>
              <a:fillRect/>
            </a:stretch>
          </p:blipFill>
          <p:spPr bwMode="auto">
            <a:xfrm>
              <a:off x="166654" y="1214422"/>
              <a:ext cx="9501254" cy="5429288"/>
            </a:xfrm>
            <a:prstGeom prst="rect">
              <a:avLst/>
            </a:prstGeom>
            <a:noFill/>
            <a:ln w="9525">
              <a:noFill/>
              <a:miter lim="800000"/>
              <a:headEnd/>
              <a:tailEnd/>
            </a:ln>
            <a:effectLst/>
          </p:spPr>
        </p:pic>
        <p:sp>
          <p:nvSpPr>
            <p:cNvPr id="13" name="矩形 12"/>
            <p:cNvSpPr/>
            <p:nvPr/>
          </p:nvSpPr>
          <p:spPr bwMode="auto">
            <a:xfrm>
              <a:off x="8453462" y="2996952"/>
              <a:ext cx="290514" cy="17487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tx1"/>
                </a:solidFill>
                <a:effectLst/>
                <a:latin typeface="Verdana" panose="020B0604030504040204" pitchFamily="34" charset="0"/>
                <a:ea typeface="宋体" panose="02010600030101010101" pitchFamily="2" charset="-122"/>
              </a:endParaRPr>
            </a:p>
          </p:txBody>
        </p:sp>
        <p:sp>
          <p:nvSpPr>
            <p:cNvPr id="14" name="矩形 13"/>
            <p:cNvSpPr/>
            <p:nvPr/>
          </p:nvSpPr>
          <p:spPr bwMode="auto">
            <a:xfrm>
              <a:off x="8383450" y="2690681"/>
              <a:ext cx="962037" cy="23482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tx1"/>
                </a:solidFill>
                <a:effectLst/>
                <a:latin typeface="Verdana" panose="020B0604030504040204" pitchFamily="34" charset="0"/>
                <a:ea typeface="宋体" panose="02010600030101010101" pitchFamily="2" charset="-122"/>
              </a:endParaRPr>
            </a:p>
          </p:txBody>
        </p:sp>
      </p:grpSp>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25" name="AutoShape 11"/>
          <p:cNvSpPr>
            <a:spLocks noChangeArrowheads="1"/>
          </p:cNvSpPr>
          <p:nvPr/>
        </p:nvSpPr>
        <p:spPr bwMode="auto">
          <a:xfrm>
            <a:off x="9096404" y="3429000"/>
            <a:ext cx="500066" cy="1000126"/>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grpSp>
        <p:nvGrpSpPr>
          <p:cNvPr id="2" name="Group 12"/>
          <p:cNvGrpSpPr/>
          <p:nvPr/>
        </p:nvGrpSpPr>
        <p:grpSpPr bwMode="auto">
          <a:xfrm>
            <a:off x="6718300" y="2090738"/>
            <a:ext cx="1949450" cy="792162"/>
            <a:chOff x="4572" y="709"/>
            <a:chExt cx="1602" cy="499"/>
          </a:xfrm>
        </p:grpSpPr>
        <p:sp>
          <p:nvSpPr>
            <p:cNvPr id="55309"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67593" name="Text Box 6"/>
            <p:cNvSpPr txBox="1">
              <a:spLocks noChangeArrowheads="1"/>
            </p:cNvSpPr>
            <p:nvPr/>
          </p:nvSpPr>
          <p:spPr bwMode="auto">
            <a:xfrm>
              <a:off x="4689" y="754"/>
              <a:ext cx="1485" cy="404"/>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回收利用</a:t>
              </a:r>
              <a:r>
                <a:rPr lang="zh-CN" altLang="en-US" sz="3600" i="1">
                  <a:solidFill>
                    <a:srgbClr val="000000"/>
                  </a:solidFill>
                  <a:ea typeface="方正姚体" panose="02010601030101010101" pitchFamily="2" charset="-122"/>
                </a:rPr>
                <a:t> </a:t>
              </a:r>
              <a:endParaRPr lang="zh-CN" altLang="en-US" sz="3600" i="1">
                <a:solidFill>
                  <a:srgbClr val="000000"/>
                </a:solidFill>
                <a:ea typeface="方正姚体" panose="02010601030101010101" pitchFamily="2" charset="-122"/>
              </a:endParaRPr>
            </a:p>
          </p:txBody>
        </p:sp>
      </p:grpSp>
      <p:cxnSp>
        <p:nvCxnSpPr>
          <p:cNvPr id="30" name="直接箭头连接符 29"/>
          <p:cNvCxnSpPr/>
          <p:nvPr/>
        </p:nvCxnSpPr>
        <p:spPr bwMode="auto">
          <a:xfrm rot="10800000">
            <a:off x="8524876" y="2876550"/>
            <a:ext cx="571529" cy="552450"/>
          </a:xfrm>
          <a:prstGeom prst="straightConnector1">
            <a:avLst/>
          </a:prstGeom>
          <a:solidFill>
            <a:schemeClr val="accent1"/>
          </a:solidFill>
          <a:ln w="28575" cap="flat" cmpd="sng" algn="ctr">
            <a:solidFill>
              <a:schemeClr val="accent6">
                <a:lumMod val="60000"/>
                <a:lumOff val="40000"/>
              </a:schemeClr>
            </a:solidFill>
            <a:prstDash val="solid"/>
            <a:round/>
            <a:headEnd type="none" w="sm" len="sm"/>
            <a:tailEnd type="arrow"/>
          </a:ln>
          <a:effectLst/>
        </p:spPr>
      </p:cxn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linds(horizontal)">
                                      <p:cBhvr>
                                        <p:cTn id="11" dur="500"/>
                                        <p:tgtEl>
                                          <p:spTgt spid="30"/>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slide(fromBottom)">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205-2</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214563" cy="792163"/>
            <a:chOff x="4572" y="709"/>
            <a:chExt cx="1766" cy="499"/>
          </a:xfrm>
        </p:grpSpPr>
        <p:sp>
          <p:nvSpPr>
            <p:cNvPr id="56344"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68633" name="Text Box 6"/>
            <p:cNvSpPr txBox="1">
              <a:spLocks noChangeArrowheads="1"/>
            </p:cNvSpPr>
            <p:nvPr/>
          </p:nvSpPr>
          <p:spPr bwMode="auto">
            <a:xfrm>
              <a:off x="4718" y="799"/>
              <a:ext cx="1620" cy="330"/>
            </a:xfrm>
            <a:prstGeom prst="rect">
              <a:avLst/>
            </a:prstGeom>
            <a:noFill/>
            <a:ln w="9525" algn="ctr">
              <a:noFill/>
              <a:miter lim="800000"/>
            </a:ln>
          </p:spPr>
          <p:txBody>
            <a:bodyPr>
              <a:spAutoFit/>
            </a:bodyPr>
            <a:lstStyle/>
            <a:p>
              <a:pPr marL="342900" indent="-342900">
                <a:spcBef>
                  <a:spcPct val="50000"/>
                </a:spcBef>
                <a:buClr>
                  <a:schemeClr val="hlink"/>
                </a:buClr>
                <a:buFont typeface="Wingdings" panose="05000000000000000000" pitchFamily="2" charset="2"/>
                <a:buNone/>
              </a:pPr>
              <a:r>
                <a:rPr lang="zh-CN" altLang="en-US" sz="2800">
                  <a:solidFill>
                    <a:srgbClr val="000000"/>
                  </a:solidFill>
                  <a:latin typeface="黑体" panose="02010609060101010101" pitchFamily="2" charset="-122"/>
                  <a:ea typeface="黑体" panose="02010609060101010101" pitchFamily="2" charset="-122"/>
                </a:rPr>
                <a:t>回收利用</a:t>
              </a:r>
              <a:endParaRPr lang="zh-CN" altLang="en-US" sz="3600" i="1">
                <a:solidFill>
                  <a:srgbClr val="000000"/>
                </a:solidFill>
                <a:ea typeface="方正姚体" panose="02010601030101010101" pitchFamily="2" charset="-122"/>
              </a:endParaRPr>
            </a:p>
          </p:txBody>
        </p:sp>
      </p:grpSp>
      <p:sp>
        <p:nvSpPr>
          <p:cNvPr id="57352" name="TextBox 19"/>
          <p:cNvSpPr txBox="1">
            <a:spLocks noChangeArrowheads="1"/>
          </p:cNvSpPr>
          <p:nvPr/>
        </p:nvSpPr>
        <p:spPr bwMode="auto">
          <a:xfrm>
            <a:off x="881063" y="5895995"/>
            <a:ext cx="8572500" cy="461963"/>
          </a:xfrm>
          <a:prstGeom prst="rect">
            <a:avLst/>
          </a:prstGeom>
          <a:noFill/>
          <a:ln w="9525">
            <a:noFill/>
            <a:miter lim="800000"/>
          </a:ln>
        </p:spPr>
        <p:txBody>
          <a:bodyPr>
            <a:spAutoFit/>
          </a:bodyPr>
          <a:lstStyle/>
          <a:p>
            <a:r>
              <a:rPr lang="en-US" altLang="zh-CN" sz="2400" dirty="0">
                <a:latin typeface="仿宋_GB2312" pitchFamily="49" charset="-122"/>
                <a:ea typeface="仿宋_GB2312" pitchFamily="49" charset="-122"/>
              </a:rPr>
              <a:t> </a:t>
            </a:r>
            <a:r>
              <a:rPr lang="zh-CN" altLang="zh-CN" sz="2000" b="0" dirty="0">
                <a:latin typeface="微软雅黑" panose="020B0503020204020204" pitchFamily="34" charset="-122"/>
                <a:ea typeface="微软雅黑" panose="020B0503020204020204" pitchFamily="34" charset="-122"/>
              </a:rPr>
              <a:t>有回收利用企业的综合能源消费量</a:t>
            </a:r>
            <a:r>
              <a:rPr lang="zh-CN" altLang="zh-CN" sz="2000" b="0" dirty="0">
                <a:solidFill>
                  <a:srgbClr val="FF0000"/>
                </a:solidFill>
                <a:latin typeface="微软雅黑" panose="020B0503020204020204" pitchFamily="34" charset="-122"/>
                <a:ea typeface="微软雅黑" panose="020B0503020204020204" pitchFamily="34" charset="-122"/>
              </a:rPr>
              <a:t>不得出现负值</a:t>
            </a:r>
            <a:endParaRPr lang="zh-CN" altLang="zh-CN"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6069033"/>
            <a:ext cx="187325" cy="182562"/>
            <a:chOff x="1239" y="1515"/>
            <a:chExt cx="115" cy="115"/>
          </a:xfrm>
        </p:grpSpPr>
        <p:sp>
          <p:nvSpPr>
            <p:cNvPr id="6863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863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7354" name="TextBox 19"/>
          <p:cNvSpPr txBox="1">
            <a:spLocks noChangeArrowheads="1"/>
          </p:cNvSpPr>
          <p:nvPr/>
        </p:nvSpPr>
        <p:spPr bwMode="auto">
          <a:xfrm>
            <a:off x="881063" y="4357694"/>
            <a:ext cx="8572500" cy="1908215"/>
          </a:xfrm>
          <a:prstGeom prst="rect">
            <a:avLst/>
          </a:prstGeom>
          <a:noFill/>
          <a:ln w="9525">
            <a:noFill/>
            <a:miter lim="800000"/>
          </a:ln>
        </p:spPr>
        <p:txBody>
          <a:bodyPr>
            <a:spAutoFit/>
          </a:bodyPr>
          <a:lstStyle/>
          <a:p>
            <a:pPr>
              <a:spcAft>
                <a:spcPts val="1200"/>
              </a:spcAft>
            </a:pPr>
            <a:r>
              <a:rPr lang="en-US" altLang="zh-CN" sz="2000" b="0" dirty="0">
                <a:latin typeface="微软雅黑" panose="020B0503020204020204" pitchFamily="34" charset="-122"/>
                <a:ea typeface="微软雅黑" panose="020B0503020204020204" pitchFamily="34" charset="-122"/>
              </a:rPr>
              <a:t>  </a:t>
            </a:r>
            <a:r>
              <a:rPr lang="zh-CN" altLang="zh-CN" sz="2000" b="0" dirty="0">
                <a:latin typeface="微软雅黑" panose="020B0503020204020204" pitchFamily="34" charset="-122"/>
                <a:ea typeface="微软雅黑" panose="020B0503020204020204" pitchFamily="34" charset="-122"/>
              </a:rPr>
              <a:t>自用或外供，</a:t>
            </a:r>
            <a:r>
              <a:rPr lang="zh-CN" altLang="en-US" sz="2000" b="0" dirty="0">
                <a:latin typeface="微软雅黑" panose="020B0503020204020204" pitchFamily="34" charset="-122"/>
                <a:ea typeface="微软雅黑" panose="020B0503020204020204" pitchFamily="34" charset="-122"/>
              </a:rPr>
              <a:t>都</a:t>
            </a:r>
            <a:r>
              <a:rPr lang="zh-CN" altLang="zh-CN" sz="2000" b="0" dirty="0">
                <a:latin typeface="微软雅黑" panose="020B0503020204020204" pitchFamily="34" charset="-122"/>
                <a:ea typeface="微软雅黑" panose="020B0503020204020204" pitchFamily="34" charset="-122"/>
              </a:rPr>
              <a:t>应填报</a:t>
            </a:r>
            <a:r>
              <a:rPr lang="zh-CN" altLang="en-US" sz="2000" b="0" dirty="0">
                <a:latin typeface="微软雅黑" panose="020B0503020204020204" pitchFamily="34" charset="-122"/>
                <a:ea typeface="微软雅黑" panose="020B0503020204020204" pitchFamily="34" charset="-122"/>
              </a:rPr>
              <a:t>回收利用量；</a:t>
            </a:r>
            <a:endParaRPr lang="en-US" altLang="zh-CN" sz="2000" b="0" dirty="0">
              <a:latin typeface="微软雅黑" panose="020B0503020204020204" pitchFamily="34" charset="-122"/>
              <a:ea typeface="微软雅黑" panose="020B0503020204020204" pitchFamily="34" charset="-122"/>
            </a:endParaRPr>
          </a:p>
          <a:p>
            <a:pPr>
              <a:spcAft>
                <a:spcPts val="1200"/>
              </a:spcAft>
            </a:pPr>
            <a:r>
              <a:rPr lang="en-US" altLang="zh-CN" sz="2000" b="0" dirty="0">
                <a:solidFill>
                  <a:srgbClr val="FF0000"/>
                </a:solidFill>
                <a:latin typeface="微软雅黑" panose="020B0503020204020204" pitchFamily="34" charset="-122"/>
                <a:ea typeface="微软雅黑" panose="020B0503020204020204" pitchFamily="34" charset="-122"/>
              </a:rPr>
              <a:t>  </a:t>
            </a:r>
            <a:r>
              <a:rPr lang="zh-CN" altLang="en-US" sz="2000" b="0" dirty="0">
                <a:solidFill>
                  <a:srgbClr val="FF0000"/>
                </a:solidFill>
                <a:latin typeface="微软雅黑" panose="020B0503020204020204" pitchFamily="34" charset="-122"/>
                <a:ea typeface="微软雅黑" panose="020B0503020204020204" pitchFamily="34" charset="-122"/>
              </a:rPr>
              <a:t>注意</a:t>
            </a:r>
            <a:r>
              <a:rPr lang="zh-CN" altLang="en-US" sz="2000" b="0" dirty="0">
                <a:latin typeface="微软雅黑" panose="020B0503020204020204" pitchFamily="34" charset="-122"/>
                <a:ea typeface="微软雅黑" panose="020B0503020204020204" pitchFamily="34" charset="-122"/>
              </a:rPr>
              <a:t>自用量</a:t>
            </a:r>
            <a:r>
              <a:rPr lang="zh-CN" altLang="en-US" sz="2000" b="0" dirty="0">
                <a:solidFill>
                  <a:srgbClr val="FF0000"/>
                </a:solidFill>
                <a:latin typeface="微软雅黑" panose="020B0503020204020204" pitchFamily="34" charset="-122"/>
                <a:ea typeface="微软雅黑" panose="020B0503020204020204" pitchFamily="34" charset="-122"/>
              </a:rPr>
              <a:t>还要计入</a:t>
            </a:r>
            <a:r>
              <a:rPr lang="zh-CN" altLang="en-US" sz="2000" b="0" dirty="0">
                <a:latin typeface="微软雅黑" panose="020B0503020204020204" pitchFamily="34" charset="-122"/>
                <a:ea typeface="微软雅黑" panose="020B0503020204020204" pitchFamily="34" charset="-122"/>
              </a:rPr>
              <a:t>能源消费量（</a:t>
            </a:r>
            <a:r>
              <a:rPr lang="en-US" altLang="zh-CN" sz="2000" b="0" dirty="0">
                <a:latin typeface="微软雅黑" panose="020B0503020204020204" pitchFamily="34" charset="-122"/>
                <a:ea typeface="微软雅黑" panose="020B0503020204020204" pitchFamily="34" charset="-122"/>
              </a:rPr>
              <a:t>205-1</a:t>
            </a:r>
            <a:r>
              <a:rPr lang="zh-CN" altLang="en-US" sz="2000" b="0" dirty="0">
                <a:latin typeface="微软雅黑" panose="020B0503020204020204" pitchFamily="34" charset="-122"/>
                <a:ea typeface="微软雅黑" panose="020B0503020204020204" pitchFamily="34" charset="-122"/>
              </a:rPr>
              <a:t>表）</a:t>
            </a:r>
            <a:endParaRPr lang="en-US" altLang="zh-CN" sz="2000" b="0" dirty="0">
              <a:latin typeface="微软雅黑" panose="020B0503020204020204" pitchFamily="34" charset="-122"/>
              <a:ea typeface="微软雅黑" panose="020B0503020204020204" pitchFamily="34" charset="-122"/>
            </a:endParaRPr>
          </a:p>
          <a:p>
            <a:r>
              <a:rPr lang="en-US" altLang="zh-CN" sz="2400" dirty="0">
                <a:latin typeface="仿宋_GB2312" pitchFamily="49" charset="-122"/>
                <a:ea typeface="仿宋_GB2312" pitchFamily="49" charset="-122"/>
              </a:rPr>
              <a:t>           </a:t>
            </a:r>
            <a:r>
              <a:rPr lang="zh-CN" altLang="zh-CN" sz="2000" dirty="0">
                <a:solidFill>
                  <a:srgbClr val="0070C0"/>
                </a:solidFill>
                <a:latin typeface="微软雅黑" panose="020B0503020204020204" pitchFamily="34" charset="-122"/>
                <a:ea typeface="微软雅黑" panose="020B0503020204020204" pitchFamily="34" charset="-122"/>
              </a:rPr>
              <a:t>回收利用量</a:t>
            </a:r>
            <a:r>
              <a:rPr lang="en-US" altLang="zh-CN" sz="2000" dirty="0">
                <a:solidFill>
                  <a:srgbClr val="0070C0"/>
                </a:solidFill>
                <a:latin typeface="微软雅黑" panose="020B0503020204020204" pitchFamily="34" charset="-122"/>
                <a:ea typeface="微软雅黑" panose="020B0503020204020204" pitchFamily="34" charset="-122"/>
              </a:rPr>
              <a:t> = </a:t>
            </a:r>
            <a:r>
              <a:rPr lang="zh-CN" altLang="zh-CN" sz="2000" dirty="0">
                <a:solidFill>
                  <a:srgbClr val="0070C0"/>
                </a:solidFill>
                <a:latin typeface="微软雅黑" panose="020B0503020204020204" pitchFamily="34" charset="-122"/>
                <a:ea typeface="微软雅黑" panose="020B0503020204020204" pitchFamily="34" charset="-122"/>
              </a:rPr>
              <a:t>自用量</a:t>
            </a:r>
            <a:r>
              <a:rPr lang="en-US" altLang="zh-CN" sz="2000" dirty="0">
                <a:solidFill>
                  <a:srgbClr val="0070C0"/>
                </a:solidFill>
                <a:latin typeface="微软雅黑" panose="020B0503020204020204" pitchFamily="34" charset="-122"/>
                <a:ea typeface="微软雅黑" panose="020B0503020204020204" pitchFamily="34" charset="-122"/>
              </a:rPr>
              <a:t> + </a:t>
            </a:r>
            <a:r>
              <a:rPr lang="zh-CN" altLang="zh-CN" sz="2000" dirty="0">
                <a:solidFill>
                  <a:srgbClr val="0070C0"/>
                </a:solidFill>
                <a:latin typeface="微软雅黑" panose="020B0503020204020204" pitchFamily="34" charset="-122"/>
                <a:ea typeface="微软雅黑" panose="020B0503020204020204" pitchFamily="34" charset="-122"/>
              </a:rPr>
              <a:t>外供量</a:t>
            </a:r>
            <a:endParaRPr lang="en-US" altLang="zh-CN" sz="2000" dirty="0">
              <a:solidFill>
                <a:srgbClr val="0070C0"/>
              </a:solidFill>
              <a:latin typeface="微软雅黑" panose="020B0503020204020204" pitchFamily="34" charset="-122"/>
              <a:ea typeface="微软雅黑" panose="020B0503020204020204" pitchFamily="34" charset="-122"/>
            </a:endParaRPr>
          </a:p>
          <a:p>
            <a:pPr>
              <a:spcBef>
                <a:spcPts val="1200"/>
              </a:spcBef>
            </a:pPr>
            <a:r>
              <a:rPr lang="zh-CN" altLang="en-US" sz="2400" dirty="0">
                <a:solidFill>
                  <a:srgbClr val="FF0000"/>
                </a:solidFill>
                <a:latin typeface="仿宋_GB2312" pitchFamily="49" charset="-122"/>
                <a:ea typeface="仿宋_GB2312" pitchFamily="49" charset="-122"/>
              </a:rPr>
              <a:t> </a:t>
            </a:r>
            <a:endParaRPr lang="zh-CN" altLang="en-US" sz="2400" dirty="0">
              <a:latin typeface="黑体" panose="02010609060101010101" pitchFamily="2" charset="-122"/>
              <a:ea typeface="黑体" panose="02010609060101010101" pitchFamily="2" charset="-122"/>
            </a:endParaRPr>
          </a:p>
        </p:txBody>
      </p:sp>
      <p:grpSp>
        <p:nvGrpSpPr>
          <p:cNvPr id="4" name="Group 47"/>
          <p:cNvGrpSpPr/>
          <p:nvPr/>
        </p:nvGrpSpPr>
        <p:grpSpPr bwMode="auto">
          <a:xfrm>
            <a:off x="738188" y="4500570"/>
            <a:ext cx="187325" cy="182562"/>
            <a:chOff x="1239" y="1515"/>
            <a:chExt cx="115" cy="115"/>
          </a:xfrm>
        </p:grpSpPr>
        <p:sp>
          <p:nvSpPr>
            <p:cNvPr id="68628"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8629"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3" name="TextBox 19"/>
          <p:cNvSpPr txBox="1">
            <a:spLocks noChangeArrowheads="1"/>
          </p:cNvSpPr>
          <p:nvPr/>
        </p:nvSpPr>
        <p:spPr bwMode="auto">
          <a:xfrm>
            <a:off x="881063" y="2786058"/>
            <a:ext cx="8572500" cy="1384995"/>
          </a:xfrm>
          <a:prstGeom prst="rect">
            <a:avLst/>
          </a:prstGeom>
          <a:noFill/>
          <a:ln w="9525">
            <a:noFill/>
            <a:miter lim="800000"/>
          </a:ln>
        </p:spPr>
        <p:txBody>
          <a:bodyPr>
            <a:spAutoFit/>
          </a:bodyPr>
          <a:lstStyle/>
          <a:p>
            <a:pPr>
              <a:defRP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企业回收的能源，投入以下</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三种</a:t>
            </a:r>
            <a:r>
              <a:rPr lang="zh-CN" altLang="en-US" sz="2000" b="0" dirty="0">
                <a:latin typeface="微软雅黑" panose="020B0503020204020204" pitchFamily="34" charset="-122"/>
                <a:ea typeface="微软雅黑" panose="020B0503020204020204" pitchFamily="34" charset="-122"/>
              </a:rPr>
              <a:t>用途，才能计入回收利用量</a:t>
            </a:r>
            <a:endParaRPr lang="zh-CN" altLang="en-US" sz="2000" b="0" dirty="0">
              <a:latin typeface="微软雅黑" panose="020B0503020204020204" pitchFamily="34" charset="-122"/>
              <a:ea typeface="微软雅黑" panose="020B0503020204020204" pitchFamily="34" charset="-122"/>
            </a:endParaRPr>
          </a:p>
          <a:p>
            <a:pPr lvl="1">
              <a:defRPr/>
            </a:pPr>
            <a:r>
              <a:rPr lang="zh-CN" altLang="en-US" sz="2000" b="0" dirty="0">
                <a:latin typeface="微软雅黑" panose="020B0503020204020204" pitchFamily="34" charset="-122"/>
                <a:ea typeface="微软雅黑" panose="020B0503020204020204" pitchFamily="34" charset="-122"/>
              </a:rPr>
              <a:t>作为能源直接消费（如回收余热余压用于烟气脱硫脱硝工艺）</a:t>
            </a:r>
            <a:endParaRPr lang="zh-CN" altLang="en-US" sz="2000" b="0" dirty="0">
              <a:latin typeface="微软雅黑" panose="020B0503020204020204" pitchFamily="34" charset="-122"/>
              <a:ea typeface="微软雅黑" panose="020B0503020204020204" pitchFamily="34" charset="-122"/>
            </a:endParaRPr>
          </a:p>
          <a:p>
            <a:pPr lvl="1">
              <a:defRPr/>
            </a:pPr>
            <a:r>
              <a:rPr lang="zh-CN" altLang="en-US" sz="2000" b="0" dirty="0">
                <a:latin typeface="微软雅黑" panose="020B0503020204020204" pitchFamily="34" charset="-122"/>
                <a:ea typeface="微软雅黑" panose="020B0503020204020204" pitchFamily="34" charset="-122"/>
              </a:rPr>
              <a:t>作为能源加工转换投入（如回收余热余压用于发电）</a:t>
            </a:r>
            <a:endParaRPr lang="zh-CN" altLang="en-US" sz="2000" b="0" dirty="0">
              <a:latin typeface="微软雅黑" panose="020B0503020204020204" pitchFamily="34" charset="-122"/>
              <a:ea typeface="微软雅黑" panose="020B0503020204020204" pitchFamily="34" charset="-122"/>
            </a:endParaRPr>
          </a:p>
          <a:p>
            <a:pPr lvl="1">
              <a:defRPr/>
            </a:pPr>
            <a:r>
              <a:rPr lang="zh-CN" altLang="en-US" sz="2000" b="0" dirty="0">
                <a:latin typeface="微软雅黑" panose="020B0503020204020204" pitchFamily="34" charset="-122"/>
                <a:ea typeface="微软雅黑" panose="020B0503020204020204" pitchFamily="34" charset="-122"/>
              </a:rPr>
              <a:t>外供其他企业，并作为能源消费（如回收余热余压作为热力进行外供）</a:t>
            </a:r>
            <a:endParaRPr lang="zh-CN" altLang="en-US" sz="2000" b="0" dirty="0">
              <a:latin typeface="微软雅黑" panose="020B0503020204020204" pitchFamily="34" charset="-122"/>
              <a:ea typeface="微软雅黑" panose="020B0503020204020204" pitchFamily="34" charset="-122"/>
            </a:endParaRPr>
          </a:p>
        </p:txBody>
      </p:sp>
      <p:grpSp>
        <p:nvGrpSpPr>
          <p:cNvPr id="7" name="Group 47"/>
          <p:cNvGrpSpPr/>
          <p:nvPr/>
        </p:nvGrpSpPr>
        <p:grpSpPr bwMode="auto">
          <a:xfrm>
            <a:off x="738188" y="2955921"/>
            <a:ext cx="187325" cy="182562"/>
            <a:chOff x="1239" y="1515"/>
            <a:chExt cx="115" cy="115"/>
          </a:xfrm>
        </p:grpSpPr>
        <p:sp>
          <p:nvSpPr>
            <p:cNvPr id="6862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862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7358" name="TextBox 19"/>
          <p:cNvSpPr txBox="1">
            <a:spLocks noChangeArrowheads="1"/>
          </p:cNvSpPr>
          <p:nvPr/>
        </p:nvSpPr>
        <p:spPr bwMode="auto">
          <a:xfrm>
            <a:off x="881063" y="2098675"/>
            <a:ext cx="8572500" cy="461665"/>
          </a:xfrm>
          <a:prstGeom prst="rect">
            <a:avLst/>
          </a:prstGeom>
          <a:noFill/>
          <a:ln w="9525">
            <a:noFill/>
            <a:miter lim="800000"/>
          </a:ln>
        </p:spPr>
        <p:txBody>
          <a:bodyPr>
            <a:spAutoFit/>
          </a:bodyPr>
          <a:lstStyle/>
          <a:p>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只有高炉煤气、转炉煤气、余热余</a:t>
            </a:r>
            <a:r>
              <a:rPr lang="zh-CN" altLang="en-US" sz="2000" b="0" dirty="0" smtClean="0">
                <a:latin typeface="微软雅黑" panose="020B0503020204020204" pitchFamily="34" charset="-122"/>
                <a:ea typeface="微软雅黑" panose="020B0503020204020204" pitchFamily="34" charset="-122"/>
              </a:rPr>
              <a:t>压、氢气</a:t>
            </a:r>
            <a:r>
              <a:rPr lang="zh-CN" altLang="en-US" sz="2000" b="0" dirty="0" smtClean="0">
                <a:solidFill>
                  <a:srgbClr val="FF0000"/>
                </a:solidFill>
                <a:latin typeface="微软雅黑" panose="020B0503020204020204" pitchFamily="34" charset="-122"/>
                <a:ea typeface="微软雅黑" panose="020B0503020204020204" pitchFamily="34" charset="-122"/>
              </a:rPr>
              <a:t>四种</a:t>
            </a:r>
            <a:r>
              <a:rPr lang="zh-CN" altLang="en-US" sz="2000" b="0" dirty="0">
                <a:latin typeface="微软雅黑" panose="020B0503020204020204" pitchFamily="34" charset="-122"/>
                <a:ea typeface="微软雅黑" panose="020B0503020204020204" pitchFamily="34" charset="-122"/>
              </a:rPr>
              <a:t>可以填报</a:t>
            </a:r>
            <a:endParaRPr lang="zh-CN" altLang="en-US" sz="2400" dirty="0">
              <a:latin typeface="仿宋_GB2312" pitchFamily="49" charset="-122"/>
              <a:ea typeface="仿宋_GB2312" pitchFamily="49" charset="-122"/>
            </a:endParaRPr>
          </a:p>
        </p:txBody>
      </p:sp>
      <p:grpSp>
        <p:nvGrpSpPr>
          <p:cNvPr id="8" name="Group 47"/>
          <p:cNvGrpSpPr/>
          <p:nvPr/>
        </p:nvGrpSpPr>
        <p:grpSpPr bwMode="auto">
          <a:xfrm>
            <a:off x="738188" y="2268538"/>
            <a:ext cx="187325" cy="182562"/>
            <a:chOff x="1239" y="1515"/>
            <a:chExt cx="115" cy="115"/>
          </a:xfrm>
        </p:grpSpPr>
        <p:sp>
          <p:nvSpPr>
            <p:cNvPr id="6862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6862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9"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57358"/>
                                        </p:tgtEl>
                                        <p:attrNameLst>
                                          <p:attrName>style.visibility</p:attrName>
                                        </p:attrNameLst>
                                      </p:cBhvr>
                                      <p:to>
                                        <p:strVal val="visible"/>
                                      </p:to>
                                    </p:set>
                                    <p:anim calcmode="lin" valueType="num">
                                      <p:cBhvr>
                                        <p:cTn id="11" dur="500" fill="hold"/>
                                        <p:tgtEl>
                                          <p:spTgt spid="57358"/>
                                        </p:tgtEl>
                                        <p:attrNameLst>
                                          <p:attrName>ppt_w</p:attrName>
                                        </p:attrNameLst>
                                      </p:cBhvr>
                                      <p:tavLst>
                                        <p:tav tm="0">
                                          <p:val>
                                            <p:fltVal val="0"/>
                                          </p:val>
                                        </p:tav>
                                        <p:tav tm="100000">
                                          <p:val>
                                            <p:strVal val="#ppt_w"/>
                                          </p:val>
                                        </p:tav>
                                      </p:tavLst>
                                    </p:anim>
                                    <p:anim calcmode="lin" valueType="num">
                                      <p:cBhvr>
                                        <p:cTn id="12" dur="500" fill="hold"/>
                                        <p:tgtEl>
                                          <p:spTgt spid="57358"/>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57354"/>
                                        </p:tgtEl>
                                        <p:attrNameLst>
                                          <p:attrName>style.visibility</p:attrName>
                                        </p:attrNameLst>
                                      </p:cBhvr>
                                      <p:to>
                                        <p:strVal val="visible"/>
                                      </p:to>
                                    </p:set>
                                    <p:anim calcmode="lin" valueType="num">
                                      <p:cBhvr>
                                        <p:cTn id="35" dur="500" fill="hold"/>
                                        <p:tgtEl>
                                          <p:spTgt spid="57354"/>
                                        </p:tgtEl>
                                        <p:attrNameLst>
                                          <p:attrName>ppt_w</p:attrName>
                                        </p:attrNameLst>
                                      </p:cBhvr>
                                      <p:tavLst>
                                        <p:tav tm="0">
                                          <p:val>
                                            <p:fltVal val="0"/>
                                          </p:val>
                                        </p:tav>
                                        <p:tav tm="100000">
                                          <p:val>
                                            <p:strVal val="#ppt_w"/>
                                          </p:val>
                                        </p:tav>
                                      </p:tavLst>
                                    </p:anim>
                                    <p:anim calcmode="lin" valueType="num">
                                      <p:cBhvr>
                                        <p:cTn id="36" dur="500" fill="hold"/>
                                        <p:tgtEl>
                                          <p:spTgt spid="57354"/>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strVal val="#ppt_h"/>
                                          </p:val>
                                        </p:tav>
                                        <p:tav tm="100000">
                                          <p:val>
                                            <p:strVal val="#ppt_h"/>
                                          </p:val>
                                        </p:tav>
                                      </p:tavLst>
                                    </p:anim>
                                  </p:childTnLst>
                                </p:cTn>
                              </p:par>
                              <p:par>
                                <p:cTn id="43" presetID="17" presetClass="entr" presetSubtype="10" fill="hold" grpId="0" nodeType="withEffect">
                                  <p:stCondLst>
                                    <p:cond delay="0"/>
                                  </p:stCondLst>
                                  <p:childTnLst>
                                    <p:set>
                                      <p:cBhvr>
                                        <p:cTn id="44" dur="1" fill="hold">
                                          <p:stCondLst>
                                            <p:cond delay="0"/>
                                          </p:stCondLst>
                                        </p:cTn>
                                        <p:tgtEl>
                                          <p:spTgt spid="57352"/>
                                        </p:tgtEl>
                                        <p:attrNameLst>
                                          <p:attrName>style.visibility</p:attrName>
                                        </p:attrNameLst>
                                      </p:cBhvr>
                                      <p:to>
                                        <p:strVal val="visible"/>
                                      </p:to>
                                    </p:set>
                                    <p:anim calcmode="lin" valueType="num">
                                      <p:cBhvr>
                                        <p:cTn id="45" dur="500" fill="hold"/>
                                        <p:tgtEl>
                                          <p:spTgt spid="57352"/>
                                        </p:tgtEl>
                                        <p:attrNameLst>
                                          <p:attrName>ppt_w</p:attrName>
                                        </p:attrNameLst>
                                      </p:cBhvr>
                                      <p:tavLst>
                                        <p:tav tm="0">
                                          <p:val>
                                            <p:fltVal val="0"/>
                                          </p:val>
                                        </p:tav>
                                        <p:tav tm="100000">
                                          <p:val>
                                            <p:strVal val="#ppt_w"/>
                                          </p:val>
                                        </p:tav>
                                      </p:tavLst>
                                    </p:anim>
                                    <p:anim calcmode="lin" valueType="num">
                                      <p:cBhvr>
                                        <p:cTn id="46" dur="500" fill="hold"/>
                                        <p:tgtEl>
                                          <p:spTgt spid="5735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2" grpId="0"/>
      <p:bldP spid="57354" grpId="0"/>
      <p:bldP spid="23" grpId="0"/>
      <p:bldP spid="5735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Box 6"/>
          <p:cNvSpPr txBox="1">
            <a:spLocks noChangeArrowheads="1"/>
          </p:cNvSpPr>
          <p:nvPr/>
        </p:nvSpPr>
        <p:spPr bwMode="auto">
          <a:xfrm>
            <a:off x="1136650" y="2916238"/>
            <a:ext cx="8459820" cy="584200"/>
          </a:xfrm>
          <a:prstGeom prst="rect">
            <a:avLst/>
          </a:prstGeom>
          <a:noFill/>
          <a:ln w="9525">
            <a:noFill/>
            <a:miter lim="800000"/>
          </a:ln>
        </p:spPr>
        <p:txBody>
          <a:bodyPr wrap="square">
            <a:spAutoFit/>
          </a:bodyPr>
          <a:lstStyle/>
          <a:p>
            <a:pPr algn="ctr"/>
            <a:r>
              <a:rPr lang="en-US" altLang="zh-CN" dirty="0">
                <a:latin typeface="黑体" panose="02010609060101010101" pitchFamily="2" charset="-122"/>
                <a:ea typeface="黑体" panose="02010609060101010101" pitchFamily="2" charset="-122"/>
              </a:rPr>
              <a:t>3.</a:t>
            </a:r>
            <a:r>
              <a:rPr lang="zh-CN" altLang="en-US" dirty="0">
                <a:latin typeface="黑体" panose="02010609060101010101" pitchFamily="2" charset="-122"/>
                <a:ea typeface="黑体" panose="02010609060101010101" pitchFamily="2" charset="-122"/>
              </a:rPr>
              <a:t>工业企业京外能源消费情况（</a:t>
            </a:r>
            <a:r>
              <a:rPr lang="en-US" altLang="zh-CN" dirty="0">
                <a:latin typeface="黑体" panose="02010609060101010101" pitchFamily="2" charset="-122"/>
                <a:ea typeface="黑体" panose="02010609060101010101" pitchFamily="2" charset="-122"/>
              </a:rPr>
              <a:t>BJ205-8</a:t>
            </a:r>
            <a:r>
              <a:rPr lang="zh-CN" altLang="en-US" dirty="0">
                <a:latin typeface="黑体" panose="02010609060101010101" pitchFamily="2" charset="-122"/>
                <a:ea typeface="黑体" panose="02010609060101010101" pitchFamily="2" charset="-122"/>
              </a:rPr>
              <a:t>表）</a:t>
            </a:r>
            <a:endParaRPr lang="zh-CN" altLang="en-US" dirty="0">
              <a:latin typeface="黑体" panose="02010609060101010101" pitchFamily="2" charset="-122"/>
              <a:ea typeface="黑体" panose="02010609060101010101" pitchFamily="2" charset="-122"/>
            </a:endParaRPr>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5" name="Picture 1"/>
          <p:cNvPicPr>
            <a:picLocks noChangeAspect="1" noChangeArrowheads="1"/>
          </p:cNvPicPr>
          <p:nvPr/>
        </p:nvPicPr>
        <p:blipFill>
          <a:blip r:embed="rId1"/>
          <a:srcRect/>
          <a:stretch>
            <a:fillRect/>
          </a:stretch>
        </p:blipFill>
        <p:spPr bwMode="auto">
          <a:xfrm>
            <a:off x="309530" y="1000108"/>
            <a:ext cx="9358378" cy="5715039"/>
          </a:xfrm>
          <a:prstGeom prst="rect">
            <a:avLst/>
          </a:prstGeom>
          <a:noFill/>
          <a:ln w="9525">
            <a:noFill/>
            <a:miter lim="800000"/>
            <a:headEnd/>
            <a:tailEnd/>
          </a:ln>
          <a:effectLst/>
        </p:spPr>
      </p:pic>
      <p:sp>
        <p:nvSpPr>
          <p:cNvPr id="6" name="Rectangle 2"/>
          <p:cNvSpPr>
            <a:spLocks noChangeArrowheads="1"/>
          </p:cNvSpPr>
          <p:nvPr/>
        </p:nvSpPr>
        <p:spPr bwMode="auto">
          <a:xfrm>
            <a:off x="6824663" y="357188"/>
            <a:ext cx="2952750" cy="647700"/>
          </a:xfrm>
          <a:prstGeom prst="rect">
            <a:avLst/>
          </a:prstGeom>
          <a:noFill/>
          <a:ln>
            <a:noFill/>
          </a:ln>
        </p:spPr>
        <p:txBody>
          <a:bodyPr lIns="92075" tIns="46038" rIns="92075" bIns="46038"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defRPr/>
            </a:pPr>
            <a:r>
              <a:rPr lang="en-US" altLang="zh-CN" i="1" dirty="0">
                <a:effectLst>
                  <a:outerShdw blurRad="38100" dist="38100" dir="2700000" algn="tl">
                    <a:srgbClr val="C0C0C0"/>
                  </a:outerShdw>
                </a:effectLst>
                <a:latin typeface="黑体" panose="02010609060101010101" pitchFamily="2" charset="-122"/>
                <a:ea typeface="黑体" panose="02010609060101010101" pitchFamily="2" charset="-122"/>
              </a:rPr>
              <a:t>BJ205-8</a:t>
            </a:r>
            <a:r>
              <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rPr>
              <a:t>表</a:t>
            </a:r>
            <a:endParaRPr lang="zh-CN" altLang="en-US"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84997" name="AutoShape 5"/>
          <p:cNvSpPr>
            <a:spLocks noChangeArrowheads="1"/>
          </p:cNvSpPr>
          <p:nvPr/>
        </p:nvSpPr>
        <p:spPr bwMode="gray">
          <a:xfrm rot="5400000">
            <a:off x="3492500" y="252413"/>
            <a:ext cx="3240088" cy="5992812"/>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88070" name="Text Box 6"/>
          <p:cNvSpPr txBox="1">
            <a:spLocks noChangeArrowheads="1"/>
          </p:cNvSpPr>
          <p:nvPr/>
        </p:nvSpPr>
        <p:spPr bwMode="auto">
          <a:xfrm>
            <a:off x="2643188" y="1844675"/>
            <a:ext cx="6486525" cy="982663"/>
          </a:xfrm>
          <a:prstGeom prst="rect">
            <a:avLst/>
          </a:prstGeom>
          <a:noFill/>
          <a:ln w="9525" algn="ctr">
            <a:noFill/>
            <a:miter lim="800000"/>
          </a:ln>
        </p:spPr>
        <p:txBody>
          <a:bodyPr>
            <a:spAutoFit/>
          </a:bodyPr>
          <a:lstStyle/>
          <a:p>
            <a:pPr marL="342900" indent="-342900">
              <a:spcAft>
                <a:spcPts val="1200"/>
              </a:spcAft>
              <a:buClr>
                <a:schemeClr val="hlink"/>
              </a:buClr>
              <a:buFont typeface="Wingdings" panose="05000000000000000000" pitchFamily="2" charset="2"/>
              <a:buNone/>
            </a:pPr>
            <a:r>
              <a:rPr lang="zh-CN" altLang="en-US" sz="2400">
                <a:solidFill>
                  <a:srgbClr val="000000"/>
                </a:solidFill>
                <a:latin typeface="黑体" panose="02010609060101010101" pitchFamily="2" charset="-122"/>
                <a:ea typeface="黑体" panose="02010609060101010101" pitchFamily="2" charset="-122"/>
              </a:rPr>
              <a:t>有京外能源消费的工业企业填报</a:t>
            </a:r>
            <a:endParaRPr lang="en-US" altLang="zh-CN" sz="2400">
              <a:solidFill>
                <a:srgbClr val="000000"/>
              </a:solidFill>
              <a:latin typeface="黑体" panose="02010609060101010101" pitchFamily="2" charset="-122"/>
              <a:ea typeface="黑体" panose="02010609060101010101" pitchFamily="2" charset="-122"/>
            </a:endParaRPr>
          </a:p>
          <a:p>
            <a:pPr marL="342900" indent="-342900">
              <a:spcAft>
                <a:spcPts val="1200"/>
              </a:spcAft>
              <a:buClr>
                <a:schemeClr val="hlink"/>
              </a:buClr>
              <a:buFont typeface="Wingdings" panose="05000000000000000000" pitchFamily="2" charset="2"/>
              <a:buNone/>
            </a:pPr>
            <a:r>
              <a:rPr lang="zh-CN" altLang="en-US" sz="2400">
                <a:solidFill>
                  <a:srgbClr val="000000"/>
                </a:solidFill>
                <a:latin typeface="黑体" panose="02010609060101010101" pitchFamily="2" charset="-122"/>
                <a:ea typeface="黑体" panose="02010609060101010101" pitchFamily="2" charset="-122"/>
              </a:rPr>
              <a:t>无京外能源消费的工业企业报</a:t>
            </a:r>
            <a:r>
              <a:rPr lang="zh-CN" altLang="en-US" sz="2400">
                <a:solidFill>
                  <a:srgbClr val="FF0000"/>
                </a:solidFill>
                <a:latin typeface="黑体" panose="02010609060101010101" pitchFamily="2" charset="-122"/>
                <a:ea typeface="黑体" panose="02010609060101010101" pitchFamily="2" charset="-122"/>
              </a:rPr>
              <a:t>空表</a:t>
            </a:r>
            <a:r>
              <a:rPr lang="zh-CN" altLang="en-US" sz="2400" i="1">
                <a:solidFill>
                  <a:srgbClr val="000000"/>
                </a:solidFill>
                <a:ea typeface="方正姚体" panose="02010601030101010101" pitchFamily="2" charset="-122"/>
              </a:rPr>
              <a:t> </a:t>
            </a:r>
            <a:endParaRPr lang="zh-CN" altLang="en-US" sz="2400" i="1">
              <a:solidFill>
                <a:srgbClr val="000000"/>
              </a:solidFill>
              <a:ea typeface="方正姚体" panose="02010601030101010101" pitchFamily="2" charset="-122"/>
            </a:endParaRPr>
          </a:p>
        </p:txBody>
      </p:sp>
      <p:grpSp>
        <p:nvGrpSpPr>
          <p:cNvPr id="2" name="Group 47"/>
          <p:cNvGrpSpPr/>
          <p:nvPr/>
        </p:nvGrpSpPr>
        <p:grpSpPr bwMode="auto">
          <a:xfrm>
            <a:off x="2420938" y="2005013"/>
            <a:ext cx="187325" cy="182562"/>
            <a:chOff x="1239" y="1515"/>
            <a:chExt cx="115" cy="115"/>
          </a:xfrm>
        </p:grpSpPr>
        <p:sp>
          <p:nvSpPr>
            <p:cNvPr id="8398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8398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8072" name="Text Box 6"/>
          <p:cNvSpPr txBox="1">
            <a:spLocks noChangeArrowheads="1"/>
          </p:cNvSpPr>
          <p:nvPr/>
        </p:nvSpPr>
        <p:spPr bwMode="auto">
          <a:xfrm>
            <a:off x="2643188" y="2997200"/>
            <a:ext cx="6486525" cy="461963"/>
          </a:xfrm>
          <a:prstGeom prst="rect">
            <a:avLst/>
          </a:prstGeom>
          <a:noFill/>
          <a:ln w="9525" algn="ctr">
            <a:noFill/>
            <a:miter lim="800000"/>
          </a:ln>
        </p:spPr>
        <p:txBody>
          <a:bodyPr>
            <a:spAutoFit/>
          </a:bodyPr>
          <a:lstStyle/>
          <a:p>
            <a:pPr marL="342900" indent="-342900">
              <a:spcAft>
                <a:spcPts val="1200"/>
              </a:spcAft>
              <a:buClr>
                <a:schemeClr val="hlink"/>
              </a:buClr>
              <a:buFont typeface="Wingdings" panose="05000000000000000000" pitchFamily="2" charset="2"/>
              <a:buNone/>
            </a:pPr>
            <a:r>
              <a:rPr lang="zh-CN" altLang="en-US" sz="2400">
                <a:solidFill>
                  <a:srgbClr val="000000"/>
                </a:solidFill>
                <a:latin typeface="黑体" panose="02010609060101010101" pitchFamily="2" charset="-122"/>
                <a:ea typeface="黑体" panose="02010609060101010101" pitchFamily="2" charset="-122"/>
              </a:rPr>
              <a:t>每年</a:t>
            </a:r>
            <a:r>
              <a:rPr lang="en-US" altLang="zh-CN" sz="2400">
                <a:solidFill>
                  <a:srgbClr val="000000"/>
                </a:solidFill>
                <a:latin typeface="黑体" panose="02010609060101010101" pitchFamily="2" charset="-122"/>
                <a:ea typeface="黑体" panose="02010609060101010101" pitchFamily="2" charset="-122"/>
              </a:rPr>
              <a:t>12</a:t>
            </a:r>
            <a:r>
              <a:rPr lang="zh-CN" altLang="en-US" sz="2400">
                <a:solidFill>
                  <a:srgbClr val="000000"/>
                </a:solidFill>
                <a:latin typeface="黑体" panose="02010609060101010101" pitchFamily="2" charset="-122"/>
                <a:ea typeface="黑体" panose="02010609060101010101" pitchFamily="2" charset="-122"/>
              </a:rPr>
              <a:t>月后在次年</a:t>
            </a:r>
            <a:r>
              <a:rPr lang="en-US" altLang="zh-CN" sz="2400">
                <a:solidFill>
                  <a:srgbClr val="000000"/>
                </a:solidFill>
                <a:latin typeface="黑体" panose="02010609060101010101" pitchFamily="2" charset="-122"/>
                <a:ea typeface="黑体" panose="02010609060101010101" pitchFamily="2" charset="-122"/>
              </a:rPr>
              <a:t>1</a:t>
            </a:r>
            <a:r>
              <a:rPr lang="zh-CN" altLang="en-US" sz="2400">
                <a:solidFill>
                  <a:srgbClr val="000000"/>
                </a:solidFill>
                <a:latin typeface="黑体" panose="02010609060101010101" pitchFamily="2" charset="-122"/>
                <a:ea typeface="黑体" panose="02010609060101010101" pitchFamily="2" charset="-122"/>
              </a:rPr>
              <a:t>月填报</a:t>
            </a:r>
            <a:r>
              <a:rPr lang="zh-CN" altLang="en-US" sz="2400">
                <a:solidFill>
                  <a:srgbClr val="FF0000"/>
                </a:solidFill>
                <a:latin typeface="黑体" panose="02010609060101010101" pitchFamily="2" charset="-122"/>
                <a:ea typeface="黑体" panose="02010609060101010101" pitchFamily="2" charset="-122"/>
              </a:rPr>
              <a:t>一次</a:t>
            </a:r>
            <a:endParaRPr lang="en-US" altLang="zh-CN" sz="2400">
              <a:solidFill>
                <a:srgbClr val="FF0000"/>
              </a:solidFill>
              <a:latin typeface="黑体" panose="02010609060101010101" pitchFamily="2" charset="-122"/>
              <a:ea typeface="黑体" panose="02010609060101010101" pitchFamily="2" charset="-122"/>
            </a:endParaRPr>
          </a:p>
        </p:txBody>
      </p:sp>
      <p:grpSp>
        <p:nvGrpSpPr>
          <p:cNvPr id="3" name="Group 47"/>
          <p:cNvGrpSpPr/>
          <p:nvPr/>
        </p:nvGrpSpPr>
        <p:grpSpPr bwMode="auto">
          <a:xfrm>
            <a:off x="2420938" y="3155950"/>
            <a:ext cx="187325" cy="182563"/>
            <a:chOff x="1239" y="1515"/>
            <a:chExt cx="115" cy="115"/>
          </a:xfrm>
        </p:grpSpPr>
        <p:sp>
          <p:nvSpPr>
            <p:cNvPr id="83982"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83983"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8074" name="Text Box 6"/>
          <p:cNvSpPr txBox="1">
            <a:spLocks noChangeArrowheads="1"/>
          </p:cNvSpPr>
          <p:nvPr/>
        </p:nvSpPr>
        <p:spPr bwMode="auto">
          <a:xfrm>
            <a:off x="2643188" y="3740150"/>
            <a:ext cx="6486525" cy="984250"/>
          </a:xfrm>
          <a:prstGeom prst="rect">
            <a:avLst/>
          </a:prstGeom>
          <a:noFill/>
          <a:ln w="9525" algn="ctr">
            <a:noFill/>
            <a:miter lim="800000"/>
          </a:ln>
        </p:spPr>
        <p:txBody>
          <a:bodyPr>
            <a:spAutoFit/>
          </a:bodyPr>
          <a:lstStyle/>
          <a:p>
            <a:pPr marL="342900" indent="-342900">
              <a:spcAft>
                <a:spcPts val="1200"/>
              </a:spcAft>
              <a:buClr>
                <a:schemeClr val="hlink"/>
              </a:buClr>
              <a:buFont typeface="Wingdings" panose="05000000000000000000" pitchFamily="2" charset="2"/>
              <a:buNone/>
            </a:pPr>
            <a:r>
              <a:rPr lang="zh-CN" altLang="en-US" sz="2400">
                <a:latin typeface="黑体" panose="02010609060101010101" pitchFamily="2" charset="-122"/>
                <a:ea typeface="黑体" panose="02010609060101010101" pitchFamily="2" charset="-122"/>
              </a:rPr>
              <a:t>各指标填报方法</a:t>
            </a:r>
            <a:r>
              <a:rPr lang="zh-CN" altLang="en-US" sz="2400">
                <a:solidFill>
                  <a:srgbClr val="FF0000"/>
                </a:solidFill>
                <a:latin typeface="黑体" panose="02010609060101010101" pitchFamily="2" charset="-122"/>
                <a:ea typeface="黑体" panose="02010609060101010101" pitchFamily="2" charset="-122"/>
              </a:rPr>
              <a:t>同</a:t>
            </a:r>
            <a:r>
              <a:rPr lang="en-US" altLang="zh-CN" sz="2400">
                <a:latin typeface="黑体" panose="02010609060101010101" pitchFamily="2" charset="-122"/>
                <a:ea typeface="黑体" panose="02010609060101010101" pitchFamily="2" charset="-122"/>
              </a:rPr>
              <a:t>205-1</a:t>
            </a:r>
            <a:r>
              <a:rPr lang="zh-CN" altLang="en-US" sz="2400">
                <a:latin typeface="黑体" panose="02010609060101010101" pitchFamily="2" charset="-122"/>
                <a:ea typeface="黑体" panose="02010609060101010101" pitchFamily="2" charset="-122"/>
              </a:rPr>
              <a:t>、</a:t>
            </a:r>
            <a:r>
              <a:rPr lang="en-US" altLang="zh-CN" sz="2400">
                <a:latin typeface="黑体" panose="02010609060101010101" pitchFamily="2" charset="-122"/>
                <a:ea typeface="黑体" panose="02010609060101010101" pitchFamily="2" charset="-122"/>
              </a:rPr>
              <a:t>205-2</a:t>
            </a:r>
            <a:r>
              <a:rPr lang="zh-CN" altLang="en-US" sz="2400">
                <a:latin typeface="黑体" panose="02010609060101010101" pitchFamily="2" charset="-122"/>
                <a:ea typeface="黑体" panose="02010609060101010101" pitchFamily="2" charset="-122"/>
              </a:rPr>
              <a:t>表</a:t>
            </a:r>
            <a:endParaRPr lang="en-US" altLang="zh-CN" sz="2400">
              <a:latin typeface="黑体" panose="02010609060101010101" pitchFamily="2" charset="-122"/>
              <a:ea typeface="黑体" panose="02010609060101010101" pitchFamily="2" charset="-122"/>
            </a:endParaRPr>
          </a:p>
          <a:p>
            <a:pPr marL="342900" indent="-342900">
              <a:spcAft>
                <a:spcPts val="1200"/>
              </a:spcAft>
              <a:buClr>
                <a:schemeClr val="hlink"/>
              </a:buClr>
              <a:buFont typeface="Wingdings" panose="05000000000000000000" pitchFamily="2" charset="2"/>
              <a:buNone/>
            </a:pPr>
            <a:r>
              <a:rPr lang="zh-CN" altLang="en-US" sz="2400">
                <a:latin typeface="黑体" panose="02010609060101010101" pitchFamily="2" charset="-122"/>
                <a:ea typeface="黑体" panose="02010609060101010101" pitchFamily="2" charset="-122"/>
              </a:rPr>
              <a:t>填报口径为本企业</a:t>
            </a:r>
            <a:r>
              <a:rPr lang="zh-CN" altLang="en-US" sz="2400">
                <a:solidFill>
                  <a:srgbClr val="FF0000"/>
                </a:solidFill>
                <a:latin typeface="黑体" panose="02010609060101010101" pitchFamily="2" charset="-122"/>
                <a:ea typeface="黑体" panose="02010609060101010101" pitchFamily="2" charset="-122"/>
              </a:rPr>
              <a:t>京外</a:t>
            </a:r>
            <a:r>
              <a:rPr lang="zh-CN" altLang="en-US" sz="2400">
                <a:latin typeface="黑体" panose="02010609060101010101" pitchFamily="2" charset="-122"/>
                <a:ea typeface="黑体" panose="02010609060101010101" pitchFamily="2" charset="-122"/>
              </a:rPr>
              <a:t>能源消费部分</a:t>
            </a:r>
            <a:endParaRPr lang="en-US" altLang="zh-CN" sz="2400">
              <a:latin typeface="黑体" panose="02010609060101010101" pitchFamily="2" charset="-122"/>
              <a:ea typeface="黑体" panose="02010609060101010101" pitchFamily="2" charset="-122"/>
            </a:endParaRPr>
          </a:p>
        </p:txBody>
      </p:sp>
      <p:grpSp>
        <p:nvGrpSpPr>
          <p:cNvPr id="4" name="Group 47"/>
          <p:cNvGrpSpPr/>
          <p:nvPr/>
        </p:nvGrpSpPr>
        <p:grpSpPr bwMode="auto">
          <a:xfrm>
            <a:off x="2420938" y="3900488"/>
            <a:ext cx="187325" cy="182562"/>
            <a:chOff x="1239" y="1515"/>
            <a:chExt cx="115" cy="115"/>
          </a:xfrm>
        </p:grpSpPr>
        <p:sp>
          <p:nvSpPr>
            <p:cNvPr id="8398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8398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7"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8" name="矩形 7"/>
          <p:cNvSpPr/>
          <p:nvPr/>
        </p:nvSpPr>
        <p:spPr bwMode="auto">
          <a:xfrm>
            <a:off x="8672677" y="1965518"/>
            <a:ext cx="600803" cy="383362"/>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tx1"/>
              </a:solidFill>
              <a:effectLst/>
              <a:latin typeface="Verdana" panose="020B0604030504040204" pitchFamily="34" charset="0"/>
              <a:ea typeface="宋体" panose="02010600030101010101" pitchFamily="2" charset="-122"/>
            </a:endParaRPr>
          </a:p>
        </p:txBody>
      </p:sp>
      <p:sp>
        <p:nvSpPr>
          <p:cNvPr id="11" name="矩形 10"/>
          <p:cNvSpPr/>
          <p:nvPr/>
        </p:nvSpPr>
        <p:spPr bwMode="auto">
          <a:xfrm>
            <a:off x="8400640" y="2370373"/>
            <a:ext cx="145794" cy="180144"/>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non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a:ln>
                <a:noFill/>
              </a:ln>
              <a:solidFill>
                <a:schemeClr val="tx1"/>
              </a:solidFill>
              <a:effectLst/>
              <a:latin typeface="Verdana" panose="020B060403050404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4997"/>
                                        </p:tgtEl>
                                        <p:attrNameLst>
                                          <p:attrName>style.visibility</p:attrName>
                                        </p:attrNameLst>
                                      </p:cBhvr>
                                      <p:to>
                                        <p:strVal val="visible"/>
                                      </p:to>
                                    </p:set>
                                    <p:animEffect transition="in" filter="blinds(horizontal)">
                                      <p:cBhvr>
                                        <p:cTn id="7" dur="500"/>
                                        <p:tgtEl>
                                          <p:spTgt spid="84997"/>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88070"/>
                                        </p:tgtEl>
                                        <p:attrNameLst>
                                          <p:attrName>style.visibility</p:attrName>
                                        </p:attrNameLst>
                                      </p:cBhvr>
                                      <p:to>
                                        <p:strVal val="visible"/>
                                      </p:to>
                                    </p:set>
                                    <p:anim calcmode="lin" valueType="num">
                                      <p:cBhvr>
                                        <p:cTn id="11" dur="500" fill="hold"/>
                                        <p:tgtEl>
                                          <p:spTgt spid="88070"/>
                                        </p:tgtEl>
                                        <p:attrNameLst>
                                          <p:attrName>ppt_w</p:attrName>
                                        </p:attrNameLst>
                                      </p:cBhvr>
                                      <p:tavLst>
                                        <p:tav tm="0">
                                          <p:val>
                                            <p:fltVal val="0"/>
                                          </p:val>
                                        </p:tav>
                                        <p:tav tm="100000">
                                          <p:val>
                                            <p:strVal val="#ppt_w"/>
                                          </p:val>
                                        </p:tav>
                                      </p:tavLst>
                                    </p:anim>
                                    <p:anim calcmode="lin" valueType="num">
                                      <p:cBhvr>
                                        <p:cTn id="12" dur="500" fill="hold"/>
                                        <p:tgtEl>
                                          <p:spTgt spid="88070"/>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88072"/>
                                        </p:tgtEl>
                                        <p:attrNameLst>
                                          <p:attrName>style.visibility</p:attrName>
                                        </p:attrNameLst>
                                      </p:cBhvr>
                                      <p:to>
                                        <p:strVal val="visible"/>
                                      </p:to>
                                    </p:set>
                                    <p:anim calcmode="lin" valueType="num">
                                      <p:cBhvr>
                                        <p:cTn id="25" dur="500" fill="hold"/>
                                        <p:tgtEl>
                                          <p:spTgt spid="88072"/>
                                        </p:tgtEl>
                                        <p:attrNameLst>
                                          <p:attrName>ppt_w</p:attrName>
                                        </p:attrNameLst>
                                      </p:cBhvr>
                                      <p:tavLst>
                                        <p:tav tm="0">
                                          <p:val>
                                            <p:fltVal val="0"/>
                                          </p:val>
                                        </p:tav>
                                        <p:tav tm="100000">
                                          <p:val>
                                            <p:strVal val="#ppt_w"/>
                                          </p:val>
                                        </p:tav>
                                      </p:tavLst>
                                    </p:anim>
                                    <p:anim calcmode="lin" valueType="num">
                                      <p:cBhvr>
                                        <p:cTn id="26" dur="500" fill="hold"/>
                                        <p:tgtEl>
                                          <p:spTgt spid="88072"/>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88074"/>
                                        </p:tgtEl>
                                        <p:attrNameLst>
                                          <p:attrName>style.visibility</p:attrName>
                                        </p:attrNameLst>
                                      </p:cBhvr>
                                      <p:to>
                                        <p:strVal val="visible"/>
                                      </p:to>
                                    </p:set>
                                    <p:anim calcmode="lin" valueType="num">
                                      <p:cBhvr>
                                        <p:cTn id="31" dur="500" fill="hold"/>
                                        <p:tgtEl>
                                          <p:spTgt spid="88074"/>
                                        </p:tgtEl>
                                        <p:attrNameLst>
                                          <p:attrName>ppt_w</p:attrName>
                                        </p:attrNameLst>
                                      </p:cBhvr>
                                      <p:tavLst>
                                        <p:tav tm="0">
                                          <p:val>
                                            <p:fltVal val="0"/>
                                          </p:val>
                                        </p:tav>
                                        <p:tav tm="100000">
                                          <p:val>
                                            <p:strVal val="#ppt_w"/>
                                          </p:val>
                                        </p:tav>
                                      </p:tavLst>
                                    </p:anim>
                                    <p:anim calcmode="lin" valueType="num">
                                      <p:cBhvr>
                                        <p:cTn id="32" dur="500" fill="hold"/>
                                        <p:tgtEl>
                                          <p:spTgt spid="88074"/>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animBg="1"/>
      <p:bldP spid="88070" grpId="0"/>
      <p:bldP spid="88072" grpId="0"/>
      <p:bldP spid="8807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TextBox 6"/>
          <p:cNvSpPr txBox="1">
            <a:spLocks noChangeArrowheads="1"/>
          </p:cNvSpPr>
          <p:nvPr/>
        </p:nvSpPr>
        <p:spPr bwMode="auto">
          <a:xfrm>
            <a:off x="1136650" y="2916238"/>
            <a:ext cx="8064500" cy="579437"/>
          </a:xfrm>
          <a:prstGeom prst="rect">
            <a:avLst/>
          </a:prstGeom>
          <a:noFill/>
          <a:ln w="9525">
            <a:noFill/>
            <a:miter lim="800000"/>
          </a:ln>
        </p:spPr>
        <p:txBody>
          <a:bodyPr>
            <a:spAutoFit/>
          </a:bodyPr>
          <a:lstStyle/>
          <a:p>
            <a:pPr algn="ctr"/>
            <a:r>
              <a:rPr lang="en-US" altLang="zh-CN" dirty="0">
                <a:latin typeface="黑体" panose="02010609060101010101" pitchFamily="2" charset="-122"/>
                <a:ea typeface="黑体" panose="02010609060101010101" pitchFamily="2" charset="-122"/>
              </a:rPr>
              <a:t>4.</a:t>
            </a:r>
            <a:r>
              <a:rPr lang="zh-CN" altLang="en-US" dirty="0">
                <a:latin typeface="黑体" panose="02010609060101010101" pitchFamily="2" charset="-122"/>
                <a:ea typeface="黑体" panose="02010609060101010101" pitchFamily="2" charset="-122"/>
              </a:rPr>
              <a:t>主要能源品种填报</a:t>
            </a:r>
            <a:endParaRPr lang="zh-CN" altLang="en-US" dirty="0">
              <a:latin typeface="黑体" panose="02010609060101010101" pitchFamily="2" charset="-122"/>
              <a:ea typeface="黑体" panose="02010609060101010101" pitchFamily="2" charset="-122"/>
            </a:endParaRPr>
          </a:p>
        </p:txBody>
      </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47"/>
          <p:cNvGrpSpPr/>
          <p:nvPr/>
        </p:nvGrpSpPr>
        <p:grpSpPr bwMode="auto">
          <a:xfrm>
            <a:off x="723900" y="2317750"/>
            <a:ext cx="187325" cy="182563"/>
            <a:chOff x="1239" y="1515"/>
            <a:chExt cx="115" cy="115"/>
          </a:xfrm>
        </p:grpSpPr>
        <p:sp>
          <p:nvSpPr>
            <p:cNvPr id="11982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982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00360" name="TextBox 19"/>
          <p:cNvSpPr txBox="1">
            <a:spLocks noChangeArrowheads="1"/>
          </p:cNvSpPr>
          <p:nvPr/>
        </p:nvSpPr>
        <p:spPr bwMode="auto">
          <a:xfrm>
            <a:off x="947738" y="2143125"/>
            <a:ext cx="8613775" cy="2862322"/>
          </a:xfrm>
          <a:prstGeom prst="rect">
            <a:avLst/>
          </a:prstGeom>
          <a:noFill/>
          <a:ln w="9525">
            <a:noFill/>
            <a:miter lim="800000"/>
          </a:ln>
        </p:spPr>
        <p:txBody>
          <a:bodyPr>
            <a:spAutoFit/>
          </a:bodyPr>
          <a:lstStyle/>
          <a:p>
            <a:pPr eaLnBrk="0" hangingPunct="0">
              <a:spcAft>
                <a:spcPts val="1200"/>
              </a:spcAft>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填报原则</a:t>
            </a:r>
            <a:endParaRPr lang="en-US" altLang="zh-CN" sz="2000" b="0" dirty="0">
              <a:latin typeface="微软雅黑" panose="020B0503020204020204" pitchFamily="34" charset="-122"/>
              <a:ea typeface="微软雅黑" panose="020B0503020204020204" pitchFamily="34" charset="-122"/>
            </a:endParaRPr>
          </a:p>
          <a:p>
            <a:pPr lvl="0" eaLnBrk="0" hangingPunct="0">
              <a:spcAft>
                <a:spcPts val="1200"/>
              </a:spcAft>
            </a:pPr>
            <a:r>
              <a:rPr lang="zh-CN" altLang="zh-CN" sz="2000" b="0" dirty="0">
                <a:latin typeface="微软雅黑" panose="020B0503020204020204" pitchFamily="34" charset="-122"/>
                <a:ea typeface="微软雅黑" panose="020B0503020204020204" pitchFamily="34" charset="-122"/>
              </a:rPr>
              <a:t>①</a:t>
            </a:r>
            <a:r>
              <a:rPr lang="zh-CN" altLang="en-US" sz="2000" b="0" dirty="0">
                <a:latin typeface="微软雅黑" panose="020B0503020204020204" pitchFamily="34" charset="-122"/>
                <a:ea typeface="微软雅黑" panose="020B0503020204020204" pitchFamily="34" charset="-122"/>
              </a:rPr>
              <a:t>原煤在</a:t>
            </a:r>
            <a:r>
              <a:rPr lang="zh-CN" altLang="en-US" sz="2000" b="0" dirty="0">
                <a:solidFill>
                  <a:srgbClr val="FF0000"/>
                </a:solidFill>
                <a:latin typeface="微软雅黑" panose="020B0503020204020204" pitchFamily="34" charset="-122"/>
                <a:ea typeface="微软雅黑" panose="020B0503020204020204" pitchFamily="34" charset="-122"/>
              </a:rPr>
              <a:t>厂外</a:t>
            </a:r>
            <a:r>
              <a:rPr lang="zh-CN" altLang="en-US" sz="2000" b="0" dirty="0">
                <a:latin typeface="微软雅黑" panose="020B0503020204020204" pitchFamily="34" charset="-122"/>
                <a:ea typeface="微软雅黑" panose="020B0503020204020204" pitchFamily="34" charset="-122"/>
              </a:rPr>
              <a:t>的</a:t>
            </a:r>
            <a:r>
              <a:rPr lang="zh-CN" altLang="en-US" sz="2000" b="0" dirty="0">
                <a:solidFill>
                  <a:srgbClr val="FF0000"/>
                </a:solidFill>
                <a:latin typeface="微软雅黑" panose="020B0503020204020204" pitchFamily="34" charset="-122"/>
                <a:ea typeface="微软雅黑" panose="020B0503020204020204" pitchFamily="34" charset="-122"/>
              </a:rPr>
              <a:t>运输</a:t>
            </a:r>
            <a:r>
              <a:rPr lang="zh-CN" altLang="en-US" sz="2000" b="0" dirty="0">
                <a:latin typeface="微软雅黑" panose="020B0503020204020204" pitchFamily="34" charset="-122"/>
                <a:ea typeface="微软雅黑" panose="020B0503020204020204" pitchFamily="34" charset="-122"/>
              </a:rPr>
              <a:t>损失</a:t>
            </a:r>
            <a:r>
              <a:rPr lang="zh-CN" altLang="en-US" sz="2000" b="0" dirty="0">
                <a:solidFill>
                  <a:srgbClr val="FF0000"/>
                </a:solidFill>
                <a:latin typeface="微软雅黑" panose="020B0503020204020204" pitchFamily="34" charset="-122"/>
                <a:ea typeface="微软雅黑" panose="020B0503020204020204" pitchFamily="34" charset="-122"/>
              </a:rPr>
              <a:t>不</a:t>
            </a:r>
            <a:r>
              <a:rPr lang="zh-CN" altLang="en-US" sz="2000" b="0" dirty="0">
                <a:latin typeface="微软雅黑" panose="020B0503020204020204" pitchFamily="34" charset="-122"/>
                <a:ea typeface="微软雅黑" panose="020B0503020204020204" pitchFamily="34" charset="-122"/>
              </a:rPr>
              <a:t>应计入能源消费。</a:t>
            </a:r>
            <a:endParaRPr lang="en-US" altLang="zh-CN" sz="2000" b="0" dirty="0">
              <a:latin typeface="微软雅黑" panose="020B0503020204020204" pitchFamily="34" charset="-122"/>
              <a:ea typeface="微软雅黑" panose="020B0503020204020204" pitchFamily="34" charset="-122"/>
            </a:endParaRPr>
          </a:p>
          <a:p>
            <a:pPr lvl="0" eaLnBrk="0" hangingPunct="0">
              <a:spcAft>
                <a:spcPts val="1200"/>
              </a:spcAft>
            </a:pPr>
            <a:r>
              <a:rPr lang="zh-CN" altLang="en-US" sz="2000" b="0" dirty="0">
                <a:latin typeface="微软雅黑" panose="020B0503020204020204" pitchFamily="34" charset="-122"/>
                <a:ea typeface="微软雅黑" panose="020B0503020204020204" pitchFamily="34" charset="-122"/>
              </a:rPr>
              <a:t>②原煤在</a:t>
            </a:r>
            <a:r>
              <a:rPr lang="zh-CN" altLang="en-US" sz="2000" b="0" dirty="0">
                <a:solidFill>
                  <a:srgbClr val="FF0000"/>
                </a:solidFill>
                <a:latin typeface="微软雅黑" panose="020B0503020204020204" pitchFamily="34" charset="-122"/>
                <a:ea typeface="微软雅黑" panose="020B0503020204020204" pitchFamily="34" charset="-122"/>
              </a:rPr>
              <a:t>厂内</a:t>
            </a:r>
            <a:r>
              <a:rPr lang="zh-CN" altLang="en-US" sz="2000" b="0" dirty="0">
                <a:latin typeface="微软雅黑" panose="020B0503020204020204" pitchFamily="34" charset="-122"/>
                <a:ea typeface="微软雅黑" panose="020B0503020204020204" pitchFamily="34" charset="-122"/>
              </a:rPr>
              <a:t>的损失</a:t>
            </a:r>
            <a:r>
              <a:rPr lang="zh-CN" altLang="en-US" sz="2000" b="0" dirty="0">
                <a:solidFill>
                  <a:srgbClr val="FF0000"/>
                </a:solidFill>
                <a:latin typeface="微软雅黑" panose="020B0503020204020204" pitchFamily="34" charset="-122"/>
                <a:ea typeface="微软雅黑" panose="020B0503020204020204" pitchFamily="34" charset="-122"/>
              </a:rPr>
              <a:t>应计入</a:t>
            </a:r>
            <a:r>
              <a:rPr lang="zh-CN" altLang="en-US" sz="2000" b="0" dirty="0">
                <a:latin typeface="微软雅黑" panose="020B0503020204020204" pitchFamily="34" charset="-122"/>
                <a:ea typeface="微软雅黑" panose="020B0503020204020204" pitchFamily="34" charset="-122"/>
              </a:rPr>
              <a:t>能源消费。</a:t>
            </a:r>
            <a:endParaRPr lang="zh-CN" altLang="en-US" sz="2000" b="0" dirty="0">
              <a:latin typeface="微软雅黑" panose="020B0503020204020204" pitchFamily="34" charset="-122"/>
              <a:ea typeface="微软雅黑" panose="020B0503020204020204" pitchFamily="34" charset="-122"/>
            </a:endParaRPr>
          </a:p>
          <a:p>
            <a:pPr lvl="0">
              <a:lnSpc>
                <a:spcPct val="150000"/>
              </a:lnSpc>
            </a:pPr>
            <a:r>
              <a:rPr lang="en-US" altLang="zh-CN" sz="2000" b="0" dirty="0">
                <a:latin typeface="微软雅黑" panose="020B0503020204020204" pitchFamily="34" charset="-122"/>
                <a:ea typeface="微软雅黑" panose="020B0503020204020204" pitchFamily="34" charset="-122"/>
              </a:rPr>
              <a:t>③</a:t>
            </a:r>
            <a:r>
              <a:rPr lang="zh-CN" altLang="en-US" sz="2000" b="0" dirty="0">
                <a:latin typeface="微软雅黑" panose="020B0503020204020204" pitchFamily="34" charset="-122"/>
                <a:ea typeface="微软雅黑" panose="020B0503020204020204" pitchFamily="34" charset="-122"/>
              </a:rPr>
              <a:t>库存盘点，可能出现账面数字与实际库存数量</a:t>
            </a:r>
            <a:r>
              <a:rPr lang="zh-CN" altLang="en-US" sz="2000" b="0" dirty="0">
                <a:solidFill>
                  <a:srgbClr val="FF0000"/>
                </a:solidFill>
                <a:latin typeface="微软雅黑" panose="020B0503020204020204" pitchFamily="34" charset="-122"/>
                <a:ea typeface="微软雅黑" panose="020B0503020204020204" pitchFamily="34" charset="-122"/>
              </a:rPr>
              <a:t>不一致</a:t>
            </a:r>
            <a:endParaRPr lang="en-US" altLang="zh-CN" sz="2000" b="0" dirty="0">
              <a:solidFill>
                <a:srgbClr val="FF0000"/>
              </a:solidFill>
              <a:latin typeface="微软雅黑" panose="020B0503020204020204" pitchFamily="34" charset="-122"/>
              <a:ea typeface="微软雅黑" panose="020B0503020204020204" pitchFamily="34" charset="-122"/>
            </a:endParaRPr>
          </a:p>
          <a:p>
            <a:pPr lvl="0">
              <a:lnSpc>
                <a:spcPct val="150000"/>
              </a:lnSpc>
            </a:pPr>
            <a:r>
              <a:rPr lang="zh-CN" altLang="en-US" sz="2000" b="0" dirty="0">
                <a:latin typeface="微软雅黑" panose="020B0503020204020204" pitchFamily="34" charset="-122"/>
                <a:ea typeface="微软雅黑" panose="020B0503020204020204" pitchFamily="34" charset="-122"/>
              </a:rPr>
              <a:t>按照实际数量原则，以盘点数量为准来调整帐面数字，</a:t>
            </a:r>
            <a:endParaRPr lang="en-US" altLang="zh-CN" sz="2000" b="0" dirty="0">
              <a:latin typeface="微软雅黑" panose="020B0503020204020204" pitchFamily="34" charset="-122"/>
              <a:ea typeface="微软雅黑" panose="020B0503020204020204" pitchFamily="34" charset="-122"/>
            </a:endParaRPr>
          </a:p>
          <a:p>
            <a:pPr lvl="0">
              <a:lnSpc>
                <a:spcPct val="150000"/>
              </a:lnSpc>
            </a:pPr>
            <a:r>
              <a:rPr lang="zh-CN" altLang="en-US" sz="2000" b="0" dirty="0">
                <a:latin typeface="微软雅黑" panose="020B0503020204020204" pitchFamily="34" charset="-122"/>
                <a:ea typeface="微软雅黑" panose="020B0503020204020204" pitchFamily="34" charset="-122"/>
              </a:rPr>
              <a:t>差额作盘盈或盘亏处理，</a:t>
            </a:r>
            <a:r>
              <a:rPr lang="zh-CN" altLang="en-US" sz="2000" b="0" dirty="0">
                <a:solidFill>
                  <a:srgbClr val="FF0000"/>
                </a:solidFill>
                <a:latin typeface="微软雅黑" panose="020B0503020204020204" pitchFamily="34" charset="-122"/>
                <a:ea typeface="微软雅黑" panose="020B0503020204020204" pitchFamily="34" charset="-122"/>
              </a:rPr>
              <a:t>盘盈盘亏不应计入能源消费</a:t>
            </a:r>
            <a:r>
              <a:rPr lang="zh-CN" altLang="en-US" sz="2000" b="0" dirty="0">
                <a:solidFill>
                  <a:srgbClr val="263744"/>
                </a:solidFill>
                <a:latin typeface="微软雅黑" panose="020B0503020204020204" pitchFamily="34" charset="-122"/>
                <a:ea typeface="微软雅黑" panose="020B0503020204020204" pitchFamily="34" charset="-122"/>
              </a:rPr>
              <a:t>。</a:t>
            </a:r>
            <a:endParaRPr lang="zh-CN" altLang="en-US" sz="2000" b="0" dirty="0">
              <a:solidFill>
                <a:srgbClr val="263744"/>
              </a:solidFill>
              <a:latin typeface="微软雅黑" panose="020B0503020204020204" pitchFamily="34" charset="-122"/>
              <a:ea typeface="微软雅黑" panose="020B0503020204020204" pitchFamily="34" charset="-122"/>
            </a:endParaRPr>
          </a:p>
        </p:txBody>
      </p:sp>
      <p:grpSp>
        <p:nvGrpSpPr>
          <p:cNvPr id="3" name="Group 12"/>
          <p:cNvGrpSpPr/>
          <p:nvPr/>
        </p:nvGrpSpPr>
        <p:grpSpPr bwMode="auto">
          <a:xfrm>
            <a:off x="350838" y="1143000"/>
            <a:ext cx="2316162" cy="792163"/>
            <a:chOff x="4543" y="709"/>
            <a:chExt cx="1620" cy="499"/>
          </a:xfrm>
        </p:grpSpPr>
        <p:sp>
          <p:nvSpPr>
            <p:cNvPr id="102410"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9819"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原煤</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14"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17" presetClass="entr" presetSubtype="10" fill="hold" grpId="0" nodeType="withEffect">
                                  <p:stCondLst>
                                    <p:cond delay="0"/>
                                  </p:stCondLst>
                                  <p:childTnLst>
                                    <p:set>
                                      <p:cBhvr>
                                        <p:cTn id="9" dur="1" fill="hold">
                                          <p:stCondLst>
                                            <p:cond delay="0"/>
                                          </p:stCondLst>
                                        </p:cTn>
                                        <p:tgtEl>
                                          <p:spTgt spid="100360"/>
                                        </p:tgtEl>
                                        <p:attrNameLst>
                                          <p:attrName>style.visibility</p:attrName>
                                        </p:attrNameLst>
                                      </p:cBhvr>
                                      <p:to>
                                        <p:strVal val="visible"/>
                                      </p:to>
                                    </p:set>
                                    <p:anim calcmode="lin" valueType="num">
                                      <p:cBhvr>
                                        <p:cTn id="10" dur="500" fill="hold"/>
                                        <p:tgtEl>
                                          <p:spTgt spid="100360"/>
                                        </p:tgtEl>
                                        <p:attrNameLst>
                                          <p:attrName>ppt_w</p:attrName>
                                        </p:attrNameLst>
                                      </p:cBhvr>
                                      <p:tavLst>
                                        <p:tav tm="0">
                                          <p:val>
                                            <p:fltVal val="0"/>
                                          </p:val>
                                        </p:tav>
                                        <p:tav tm="100000">
                                          <p:val>
                                            <p:strVal val="#ppt_w"/>
                                          </p:val>
                                        </p:tav>
                                      </p:tavLst>
                                    </p:anim>
                                    <p:anim calcmode="lin" valueType="num">
                                      <p:cBhvr>
                                        <p:cTn id="11" dur="500" fill="hold"/>
                                        <p:tgtEl>
                                          <p:spTgt spid="100360"/>
                                        </p:tgtEl>
                                        <p:attrNameLst>
                                          <p:attrName>ppt_h</p:attrName>
                                        </p:attrNameLst>
                                      </p:cBhvr>
                                      <p:tavLst>
                                        <p:tav tm="0">
                                          <p:val>
                                            <p:strVal val="#ppt_h"/>
                                          </p:val>
                                        </p:tav>
                                        <p:tav tm="100000">
                                          <p:val>
                                            <p:strVal val="#ppt_h"/>
                                          </p:val>
                                        </p:tav>
                                      </p:tavLst>
                                    </p:anim>
                                  </p:childTnLst>
                                </p:cTn>
                              </p:par>
                              <p:par>
                                <p:cTn id="12" presetID="17" presetClass="entr" presetSubtype="1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1" y="3465004"/>
            <a:ext cx="2340565" cy="0"/>
          </a:xfrm>
          <a:prstGeom prst="line">
            <a:avLst/>
          </a:prstGeom>
          <a:ln w="28575">
            <a:solidFill>
              <a:srgbClr val="48447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8229790" y="3429000"/>
            <a:ext cx="1676210" cy="0"/>
          </a:xfrm>
          <a:prstGeom prst="line">
            <a:avLst/>
          </a:prstGeom>
          <a:ln w="28575">
            <a:solidFill>
              <a:srgbClr val="484476"/>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2670949" y="2780928"/>
            <a:ext cx="5500327" cy="1368152"/>
          </a:xfrm>
          <a:prstGeom prst="rect">
            <a:avLst/>
          </a:prstGeom>
          <a:noFill/>
          <a:ln>
            <a:solidFill>
              <a:srgbClr val="4844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734723" y="2420888"/>
            <a:ext cx="1696909" cy="2016224"/>
          </a:xfrm>
          <a:prstGeom prst="rect">
            <a:avLst/>
          </a:prstGeom>
          <a:solidFill>
            <a:srgbClr val="484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2027294" y="2996953"/>
            <a:ext cx="1091828" cy="1015663"/>
          </a:xfrm>
          <a:prstGeom prst="rect">
            <a:avLst/>
          </a:prstGeom>
        </p:spPr>
        <p:txBody>
          <a:bodyPr vert="horz" wrap="square">
            <a:spAutoFit/>
          </a:bodyPr>
          <a:lstStyle/>
          <a:p>
            <a:pPr algn="ctr"/>
            <a:r>
              <a:rPr lang="en-US" altLang="zh-CN" sz="6000" b="1" spc="-150" dirty="0" smtClean="0">
                <a:solidFill>
                  <a:schemeClr val="bg1"/>
                </a:solidFill>
                <a:latin typeface="微软雅黑" panose="020B0503020204020204" pitchFamily="34" charset="-122"/>
                <a:ea typeface="微软雅黑" panose="020B0503020204020204" pitchFamily="34" charset="-122"/>
                <a:cs typeface="Andalus" panose="02020603050405020304" pitchFamily="18" charset="-78"/>
              </a:rPr>
              <a:t>02</a:t>
            </a:r>
            <a:endParaRPr lang="en-US" altLang="zh-CN" sz="6000" b="1" spc="-150" dirty="0">
              <a:solidFill>
                <a:schemeClr val="bg1"/>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59" name="矩形 259"/>
          <p:cNvSpPr>
            <a:spLocks noChangeArrowheads="1"/>
          </p:cNvSpPr>
          <p:nvPr/>
        </p:nvSpPr>
        <p:spPr bwMode="auto">
          <a:xfrm>
            <a:off x="3595678" y="3143248"/>
            <a:ext cx="42715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600" cap="all" dirty="0">
                <a:solidFill>
                  <a:srgbClr val="484476"/>
                </a:solidFill>
                <a:cs typeface="Arial" panose="020B0604020202020204" pitchFamily="34" charset="0"/>
              </a:rPr>
              <a:t>统计原则</a:t>
            </a:r>
            <a:endParaRPr lang="zh-CN" altLang="en-US" sz="3600" b="1" cap="all" dirty="0">
              <a:solidFill>
                <a:srgbClr val="484476"/>
              </a:solidFill>
              <a:cs typeface="Arial" panose="020B0604020202020204" pitchFamily="34" charset="0"/>
            </a:endParaRPr>
          </a:p>
        </p:txBody>
      </p:sp>
      <p:sp>
        <p:nvSpPr>
          <p:cNvPr id="8" name="PA_文本框 9"/>
          <p:cNvSpPr txBox="1"/>
          <p:nvPr>
            <p:custDataLst>
              <p:tags r:id="rId1"/>
            </p:custDataLst>
          </p:nvPr>
        </p:nvSpPr>
        <p:spPr>
          <a:xfrm>
            <a:off x="4003291" y="4512467"/>
            <a:ext cx="1557065" cy="287323"/>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865" dirty="0">
                <a:solidFill>
                  <a:schemeClr val="tx1">
                    <a:lumMod val="75000"/>
                    <a:lumOff val="25000"/>
                  </a:schemeClr>
                </a:solidFill>
                <a:cs typeface="+mn-ea"/>
                <a:sym typeface="+mn-lt"/>
              </a:rPr>
              <a:t>原则解释</a:t>
            </a:r>
            <a:endParaRPr lang="zh-CN" altLang="en-US" sz="1865" dirty="0">
              <a:solidFill>
                <a:schemeClr val="tx1">
                  <a:lumMod val="75000"/>
                  <a:lumOff val="25000"/>
                </a:schemeClr>
              </a:solidFill>
              <a:cs typeface="+mn-ea"/>
              <a:sym typeface="+mn-lt"/>
            </a:endParaRPr>
          </a:p>
        </p:txBody>
      </p:sp>
      <p:sp>
        <p:nvSpPr>
          <p:cNvPr id="9" name="PA_文本框 9"/>
          <p:cNvSpPr txBox="1"/>
          <p:nvPr>
            <p:custDataLst>
              <p:tags r:id="rId2"/>
            </p:custDataLst>
          </p:nvPr>
        </p:nvSpPr>
        <p:spPr>
          <a:xfrm>
            <a:off x="5889104" y="4518577"/>
            <a:ext cx="1557065" cy="287323"/>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865" dirty="0">
                <a:solidFill>
                  <a:schemeClr val="tx1">
                    <a:lumMod val="75000"/>
                    <a:lumOff val="25000"/>
                  </a:schemeClr>
                </a:solidFill>
                <a:cs typeface="+mn-ea"/>
                <a:sym typeface="+mn-lt"/>
              </a:rPr>
              <a:t>实际应用</a:t>
            </a:r>
            <a:endParaRPr lang="zh-CN" altLang="en-US" sz="1865" dirty="0">
              <a:solidFill>
                <a:schemeClr val="tx1">
                  <a:lumMod val="75000"/>
                  <a:lumOff val="25000"/>
                </a:schemeClr>
              </a:solidFill>
              <a:cs typeface="+mn-ea"/>
              <a:sym typeface="+mn-lt"/>
            </a:endParaRPr>
          </a:p>
        </p:txBody>
      </p:sp>
    </p:spTree>
  </p:cSld>
  <p:clrMapOvr>
    <a:masterClrMapping/>
  </p:clrMapOvr>
  <p:transition spd="med" advTm="3000">
    <p:pull/>
  </p:transition>
  <p:timing>
    <p:tnLst>
      <p:par>
        <p:cTn id="1" dur="indefinite" restart="never" nodeType="tmRoot"/>
      </p:par>
    </p:tnLst>
    <p:bldLst>
      <p:bldP spid="58" grpId="0"/>
      <p:bldP spid="58" grpId="1"/>
      <p:bldP spid="58" grpId="2"/>
      <p:bldP spid="58" grpId="3"/>
      <p:bldP spid="58" grpId="4"/>
      <p:bldP spid="58" grpId="5"/>
      <p:bldP spid="58" grpId="6"/>
      <p:bldP spid="58" grpId="7"/>
      <p:bldP spid="58" grpId="8"/>
      <p:bldP spid="58" grpId="9"/>
      <p:bldP spid="58" grpId="10"/>
      <p:bldP spid="58" grpId="11"/>
      <p:bldP spid="58" grpId="12"/>
      <p:bldP spid="58" grpId="13"/>
      <p:bldP spid="58" grpId="14"/>
      <p:bldP spid="58" grpId="15"/>
      <p:bldP spid="58" grpId="16"/>
      <p:bldP spid="58" grpId="17"/>
      <p:bldP spid="58" grpId="18"/>
      <p:bldP spid="58" grpId="19"/>
      <p:bldP spid="58" grpId="20"/>
      <p:bldP spid="58" grpId="21"/>
      <p:bldP spid="58" grpId="22"/>
      <p:bldP spid="58" grpId="23"/>
      <p:bldP spid="58" grpId="24"/>
      <p:bldP spid="58" grpId="25"/>
      <p:bldP spid="58" grpId="26"/>
      <p:bldP spid="58" grpId="27"/>
      <p:bldP spid="58" grpId="28"/>
      <p:bldP spid="58" grpId="29"/>
      <p:bldP spid="58" grpId="30"/>
      <p:bldP spid="58" grpId="31"/>
      <p:bldP spid="58" grpId="32"/>
      <p:bldP spid="58" grpId="33"/>
      <p:bldP spid="58" grpId="34"/>
      <p:bldP spid="58" grpId="35"/>
      <p:bldP spid="58" grpId="36"/>
      <p:bldP spid="58" grpId="37"/>
      <p:bldP spid="58" grpId="38"/>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47"/>
          <p:cNvGrpSpPr/>
          <p:nvPr/>
        </p:nvGrpSpPr>
        <p:grpSpPr bwMode="auto">
          <a:xfrm>
            <a:off x="723900" y="2317750"/>
            <a:ext cx="187325" cy="182563"/>
            <a:chOff x="1239" y="1515"/>
            <a:chExt cx="115" cy="115"/>
          </a:xfrm>
        </p:grpSpPr>
        <p:sp>
          <p:nvSpPr>
            <p:cNvPr id="11982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982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00360" name="TextBox 19"/>
          <p:cNvSpPr txBox="1">
            <a:spLocks noChangeArrowheads="1"/>
          </p:cNvSpPr>
          <p:nvPr/>
        </p:nvSpPr>
        <p:spPr bwMode="auto">
          <a:xfrm>
            <a:off x="947738" y="2253801"/>
            <a:ext cx="8613775" cy="2246769"/>
          </a:xfrm>
          <a:prstGeom prst="rect">
            <a:avLst/>
          </a:prstGeom>
          <a:noFill/>
          <a:ln w="9525">
            <a:noFill/>
            <a:miter lim="800000"/>
          </a:ln>
        </p:spPr>
        <p:txBody>
          <a:bodyPr>
            <a:spAutoFit/>
          </a:bodyPr>
          <a:lstStyle/>
          <a:p>
            <a:pPr eaLnBrk="0" hangingPunct="0">
              <a:spcAft>
                <a:spcPts val="1200"/>
              </a:spcAft>
            </a:pPr>
            <a:r>
              <a:rPr lang="zh-CN" altLang="en-US" sz="2000" b="0" dirty="0">
                <a:latin typeface="微软雅黑" panose="020B0503020204020204" pitchFamily="34" charset="-122"/>
                <a:ea typeface="微软雅黑" panose="020B0503020204020204" pitchFamily="34" charset="-122"/>
              </a:rPr>
              <a:t>如何确定原煤的品种</a:t>
            </a:r>
            <a:endParaRPr lang="zh-CN" altLang="en-US" sz="2000" b="0" dirty="0">
              <a:latin typeface="微软雅黑" panose="020B0503020204020204" pitchFamily="34" charset="-122"/>
              <a:ea typeface="微软雅黑" panose="020B0503020204020204" pitchFamily="34" charset="-122"/>
            </a:endParaRPr>
          </a:p>
          <a:p>
            <a:pPr eaLnBrk="0" hangingPunct="0">
              <a:spcAft>
                <a:spcPts val="1200"/>
              </a:spcAft>
              <a:buFont typeface="Wingdings" panose="05000000000000000000" pitchFamily="2" charset="2"/>
              <a:buNone/>
            </a:pPr>
            <a:r>
              <a:rPr lang="zh-CN" altLang="zh-CN" sz="2000" b="0" dirty="0">
                <a:latin typeface="微软雅黑" panose="020B0503020204020204" pitchFamily="34" charset="-122"/>
                <a:ea typeface="微软雅黑" panose="020B0503020204020204" pitchFamily="34" charset="-122"/>
              </a:rPr>
              <a:t>①</a:t>
            </a:r>
            <a:r>
              <a:rPr lang="zh-CN" altLang="en-US" sz="2000" b="0" dirty="0">
                <a:latin typeface="微软雅黑" panose="020B0503020204020204" pitchFamily="34" charset="-122"/>
                <a:ea typeface="微软雅黑" panose="020B0503020204020204" pitchFamily="34" charset="-122"/>
              </a:rPr>
              <a:t>根据发票上煤的名称</a:t>
            </a:r>
            <a:endParaRPr lang="en-US" altLang="zh-CN" sz="2000" b="0" dirty="0">
              <a:latin typeface="微软雅黑" panose="020B0503020204020204" pitchFamily="34" charset="-122"/>
              <a:ea typeface="微软雅黑" panose="020B0503020204020204" pitchFamily="34" charset="-122"/>
            </a:endParaRPr>
          </a:p>
          <a:p>
            <a:pPr eaLnBrk="0" hangingPunct="0">
              <a:spcAft>
                <a:spcPts val="1200"/>
              </a:spcAft>
            </a:pPr>
            <a:r>
              <a:rPr lang="zh-CN" altLang="en-US" sz="2000" b="0" dirty="0">
                <a:latin typeface="微软雅黑" panose="020B0503020204020204" pitchFamily="34" charset="-122"/>
                <a:ea typeface="微软雅黑" panose="020B0503020204020204" pitchFamily="34" charset="-122"/>
              </a:rPr>
              <a:t>②根据自测热值（发票中的热值）选择接近的</a:t>
            </a:r>
            <a:endParaRPr lang="zh-CN" altLang="en-US" sz="2000" b="0" dirty="0">
              <a:latin typeface="微软雅黑" panose="020B0503020204020204" pitchFamily="34" charset="-122"/>
              <a:ea typeface="微软雅黑" panose="020B0503020204020204" pitchFamily="34" charset="-122"/>
            </a:endParaRPr>
          </a:p>
          <a:p>
            <a:pPr eaLnBrk="0" hangingPunct="0">
              <a:spcAft>
                <a:spcPts val="1200"/>
              </a:spcAft>
              <a:buFont typeface="Wingdings" panose="05000000000000000000" pitchFamily="2" charset="2"/>
              <a:buNone/>
            </a:pPr>
            <a:r>
              <a:rPr lang="en-US" altLang="zh-CN" sz="2000" b="0" dirty="0">
                <a:latin typeface="微软雅黑" panose="020B0503020204020204" pitchFamily="34" charset="-122"/>
                <a:ea typeface="微软雅黑" panose="020B0503020204020204" pitchFamily="34" charset="-122"/>
              </a:rPr>
              <a:t>③</a:t>
            </a:r>
            <a:r>
              <a:rPr lang="zh-CN" altLang="en-US" sz="2000" b="0" dirty="0">
                <a:latin typeface="微软雅黑" panose="020B0503020204020204" pitchFamily="34" charset="-122"/>
                <a:ea typeface="微软雅黑" panose="020B0503020204020204" pitchFamily="34" charset="-122"/>
              </a:rPr>
              <a:t>询问使用部门、采购部门或供应部门</a:t>
            </a:r>
            <a:endParaRPr lang="zh-CN" altLang="en-US" sz="2000" b="0" dirty="0">
              <a:latin typeface="微软雅黑" panose="020B0503020204020204" pitchFamily="34" charset="-122"/>
              <a:ea typeface="微软雅黑" panose="020B0503020204020204" pitchFamily="34" charset="-122"/>
            </a:endParaRPr>
          </a:p>
          <a:p>
            <a:pPr eaLnBrk="0" hangingPunct="0">
              <a:spcAft>
                <a:spcPts val="1200"/>
              </a:spcAft>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④作为锅炉燃料使用的多数是一般烟煤</a:t>
            </a:r>
            <a:endParaRPr lang="zh-CN" altLang="en-US" sz="2000" b="0" dirty="0">
              <a:latin typeface="微软雅黑" panose="020B0503020204020204" pitchFamily="34" charset="-122"/>
              <a:ea typeface="微软雅黑" panose="020B0503020204020204" pitchFamily="34" charset="-122"/>
            </a:endParaRPr>
          </a:p>
        </p:txBody>
      </p:sp>
      <p:grpSp>
        <p:nvGrpSpPr>
          <p:cNvPr id="3" name="Group 12"/>
          <p:cNvGrpSpPr/>
          <p:nvPr/>
        </p:nvGrpSpPr>
        <p:grpSpPr bwMode="auto">
          <a:xfrm>
            <a:off x="350838" y="1143000"/>
            <a:ext cx="2316162" cy="792163"/>
            <a:chOff x="4543" y="709"/>
            <a:chExt cx="1620" cy="499"/>
          </a:xfrm>
        </p:grpSpPr>
        <p:sp>
          <p:nvSpPr>
            <p:cNvPr id="102410"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9819"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原煤</a:t>
              </a:r>
              <a:r>
                <a:rPr lang="en-US" altLang="zh-CN" sz="2800" dirty="0">
                  <a:solidFill>
                    <a:srgbClr val="000000"/>
                  </a:solidFill>
                  <a:latin typeface="黑体" panose="02010609060101010101" pitchFamily="2" charset="-122"/>
                  <a:ea typeface="黑体" panose="02010609060101010101" pitchFamily="2" charset="-122"/>
                </a:rPr>
                <a:t>】</a:t>
              </a:r>
              <a:endParaRPr lang="zh-CN" altLang="en-US" sz="3600" i="1" dirty="0">
                <a:solidFill>
                  <a:srgbClr val="000000"/>
                </a:solidFill>
                <a:ea typeface="方正姚体" panose="02010601030101010101" pitchFamily="2" charset="-122"/>
              </a:endParaRPr>
            </a:p>
          </p:txBody>
        </p:sp>
      </p:grpSp>
      <p:sp>
        <p:nvSpPr>
          <p:cNvPr id="14"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00360"/>
                                        </p:tgtEl>
                                        <p:attrNameLst>
                                          <p:attrName>style.visibility</p:attrName>
                                        </p:attrNameLst>
                                      </p:cBhvr>
                                      <p:to>
                                        <p:strVal val="visible"/>
                                      </p:to>
                                    </p:set>
                                    <p:anim calcmode="lin" valueType="num">
                                      <p:cBhvr>
                                        <p:cTn id="7" dur="500" fill="hold"/>
                                        <p:tgtEl>
                                          <p:spTgt spid="100360"/>
                                        </p:tgtEl>
                                        <p:attrNameLst>
                                          <p:attrName>ppt_w</p:attrName>
                                        </p:attrNameLst>
                                      </p:cBhvr>
                                      <p:tavLst>
                                        <p:tav tm="0">
                                          <p:val>
                                            <p:fltVal val="0"/>
                                          </p:val>
                                        </p:tav>
                                        <p:tav tm="100000">
                                          <p:val>
                                            <p:strVal val="#ppt_w"/>
                                          </p:val>
                                        </p:tav>
                                      </p:tavLst>
                                    </p:anim>
                                    <p:anim calcmode="lin" valueType="num">
                                      <p:cBhvr>
                                        <p:cTn id="8" dur="500" fill="hold"/>
                                        <p:tgtEl>
                                          <p:spTgt spid="100360"/>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50838" y="1143000"/>
            <a:ext cx="2316162" cy="792163"/>
            <a:chOff x="4543" y="709"/>
            <a:chExt cx="1620" cy="499"/>
          </a:xfrm>
        </p:grpSpPr>
        <p:sp>
          <p:nvSpPr>
            <p:cNvPr id="10139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8801"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原煤</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grpSp>
        <p:nvGrpSpPr>
          <p:cNvPr id="3" name="Group 47"/>
          <p:cNvGrpSpPr/>
          <p:nvPr/>
        </p:nvGrpSpPr>
        <p:grpSpPr bwMode="auto">
          <a:xfrm>
            <a:off x="738188" y="2244725"/>
            <a:ext cx="187325" cy="182563"/>
            <a:chOff x="1239" y="1515"/>
            <a:chExt cx="115" cy="115"/>
          </a:xfrm>
        </p:grpSpPr>
        <p:sp>
          <p:nvSpPr>
            <p:cNvPr id="118798"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8799"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9100" name="TextBox 19"/>
          <p:cNvSpPr txBox="1">
            <a:spLocks noChangeArrowheads="1"/>
          </p:cNvSpPr>
          <p:nvPr/>
        </p:nvSpPr>
        <p:spPr bwMode="auto">
          <a:xfrm>
            <a:off x="849313" y="2071688"/>
            <a:ext cx="8669337" cy="3131627"/>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lnSpc>
                <a:spcPts val="2800"/>
              </a:lnSpc>
              <a:spcBef>
                <a:spcPts val="0"/>
              </a:spcBef>
              <a:spcAft>
                <a:spcPts val="0"/>
              </a:spcAft>
              <a:defRP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各种煤消费量取得：</a:t>
            </a:r>
            <a:endParaRPr lang="en-US" altLang="zh-CN" sz="2000" b="0" dirty="0">
              <a:latin typeface="微软雅黑" panose="020B0503020204020204" pitchFamily="34" charset="-122"/>
              <a:ea typeface="微软雅黑" panose="020B0503020204020204" pitchFamily="34" charset="-122"/>
            </a:endParaRPr>
          </a:p>
          <a:p>
            <a:pPr>
              <a:lnSpc>
                <a:spcPts val="2800"/>
              </a:lnSpc>
              <a:spcBef>
                <a:spcPts val="0"/>
              </a:spcBef>
              <a:spcAft>
                <a:spcPts val="1200"/>
              </a:spcAft>
              <a:buFont typeface="Wingdings" panose="05000000000000000000" pitchFamily="2" charset="2"/>
              <a:buNone/>
              <a:defRPr/>
            </a:pPr>
            <a:r>
              <a:rPr lang="zh-CN" altLang="zh-CN" sz="2000" b="0" dirty="0">
                <a:latin typeface="微软雅黑" panose="020B0503020204020204" pitchFamily="34" charset="-122"/>
                <a:ea typeface="微软雅黑" panose="020B0503020204020204" pitchFamily="34" charset="-122"/>
              </a:rPr>
              <a:t>①</a:t>
            </a:r>
            <a:r>
              <a:rPr lang="zh-CN" altLang="en-US" sz="2000" b="0" dirty="0">
                <a:latin typeface="微软雅黑" panose="020B0503020204020204" pitchFamily="34" charset="-122"/>
                <a:ea typeface="微软雅黑" panose="020B0503020204020204" pitchFamily="34" charset="-122"/>
              </a:rPr>
              <a:t>按照实际消费</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称重记录</a:t>
            </a:r>
            <a:r>
              <a:rPr lang="zh-CN" altLang="en-US" sz="2000" b="0" dirty="0">
                <a:latin typeface="微软雅黑" panose="020B0503020204020204" pitchFamily="34" charset="-122"/>
                <a:ea typeface="微软雅黑" panose="020B0503020204020204" pitchFamily="34" charset="-122"/>
              </a:rPr>
              <a:t>填报</a:t>
            </a:r>
            <a:endParaRPr lang="zh-CN" altLang="en-US" sz="2000" b="0" dirty="0">
              <a:latin typeface="微软雅黑" panose="020B0503020204020204" pitchFamily="34" charset="-122"/>
              <a:ea typeface="微软雅黑" panose="020B0503020204020204" pitchFamily="34" charset="-122"/>
            </a:endParaRPr>
          </a:p>
          <a:p>
            <a:pPr eaLnBrk="1" hangingPunct="1">
              <a:lnSpc>
                <a:spcPts val="2800"/>
              </a:lnSpc>
              <a:spcBef>
                <a:spcPts val="0"/>
              </a:spcBef>
              <a:spcAft>
                <a:spcPts val="1200"/>
              </a:spcAft>
              <a:defRPr/>
            </a:pPr>
            <a:r>
              <a:rPr lang="zh-CN" altLang="en-US" sz="2000" b="0" dirty="0">
                <a:latin typeface="微软雅黑" panose="020B0503020204020204" pitchFamily="34" charset="-122"/>
                <a:ea typeface="微软雅黑" panose="020B0503020204020204" pitchFamily="34" charset="-122"/>
              </a:rPr>
              <a:t>②按照</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领料单</a:t>
            </a:r>
            <a:r>
              <a:rPr lang="zh-CN" altLang="en-US" sz="2000" b="0" dirty="0">
                <a:latin typeface="微软雅黑" panose="020B0503020204020204" pitchFamily="34" charset="-122"/>
                <a:ea typeface="微软雅黑" panose="020B0503020204020204" pitchFamily="34" charset="-122"/>
              </a:rPr>
              <a:t>或</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出库单</a:t>
            </a:r>
            <a:r>
              <a:rPr lang="zh-CN" altLang="en-US" sz="2000" b="0" dirty="0">
                <a:latin typeface="微软雅黑" panose="020B0503020204020204" pitchFamily="34" charset="-122"/>
                <a:ea typeface="微软雅黑" panose="020B0503020204020204" pitchFamily="34" charset="-122"/>
              </a:rPr>
              <a:t>等原始记录登记台帐后填报</a:t>
            </a:r>
            <a:endParaRPr lang="en-US" altLang="zh-CN" sz="2000" b="0" dirty="0">
              <a:latin typeface="微软雅黑" panose="020B0503020204020204" pitchFamily="34" charset="-122"/>
              <a:ea typeface="微软雅黑" panose="020B0503020204020204" pitchFamily="34" charset="-122"/>
            </a:endParaRPr>
          </a:p>
          <a:p>
            <a:pPr eaLnBrk="1" hangingPunct="1">
              <a:lnSpc>
                <a:spcPts val="2800"/>
              </a:lnSpc>
              <a:spcBef>
                <a:spcPts val="0"/>
              </a:spcBef>
              <a:spcAft>
                <a:spcPts val="1200"/>
              </a:spcAft>
              <a:defRPr/>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领出后但</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未使用</a:t>
            </a:r>
            <a:r>
              <a:rPr lang="zh-CN" altLang="en-US" sz="2000" b="0" dirty="0">
                <a:latin typeface="微软雅黑" panose="020B0503020204020204" pitchFamily="34" charset="-122"/>
                <a:ea typeface="微软雅黑" panose="020B0503020204020204" pitchFamily="34" charset="-122"/>
              </a:rPr>
              <a:t>的部分</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不</a:t>
            </a:r>
            <a:r>
              <a:rPr lang="zh-CN" altLang="en-US" sz="2000" b="0" dirty="0">
                <a:latin typeface="微软雅黑" panose="020B0503020204020204" pitchFamily="34" charset="-122"/>
                <a:ea typeface="微软雅黑" panose="020B0503020204020204" pitchFamily="34" charset="-122"/>
              </a:rPr>
              <a:t>能计入当月消费量</a:t>
            </a:r>
            <a:endParaRPr lang="zh-CN" altLang="zh-CN" sz="2000" b="0" dirty="0">
              <a:latin typeface="微软雅黑" panose="020B0503020204020204" pitchFamily="34" charset="-122"/>
              <a:ea typeface="微软雅黑" panose="020B0503020204020204" pitchFamily="34" charset="-122"/>
            </a:endParaRPr>
          </a:p>
          <a:p>
            <a:pPr>
              <a:lnSpc>
                <a:spcPts val="2800"/>
              </a:lnSpc>
              <a:buFont typeface="Wingdings" panose="05000000000000000000" pitchFamily="2" charset="2"/>
              <a:buNone/>
              <a:defRPr/>
            </a:pPr>
            <a:r>
              <a:rPr lang="en-US" altLang="zh-CN" sz="2000" b="0" dirty="0">
                <a:latin typeface="微软雅黑" panose="020B0503020204020204" pitchFamily="34" charset="-122"/>
                <a:ea typeface="微软雅黑" panose="020B0503020204020204" pitchFamily="34" charset="-122"/>
              </a:rPr>
              <a:t>③</a:t>
            </a:r>
            <a:r>
              <a:rPr lang="zh-CN" altLang="en-US" sz="2000" b="0" dirty="0">
                <a:latin typeface="微软雅黑" panose="020B0503020204020204" pitchFamily="34" charset="-122"/>
                <a:ea typeface="微软雅黑" panose="020B0503020204020204" pitchFamily="34" charset="-122"/>
              </a:rPr>
              <a:t>如缺少称重记录，可通过下式计算：</a:t>
            </a:r>
            <a:endParaRPr lang="zh-CN" altLang="en-US" sz="2000" b="0" dirty="0">
              <a:latin typeface="微软雅黑" panose="020B0503020204020204" pitchFamily="34" charset="-122"/>
              <a:ea typeface="微软雅黑" panose="020B0503020204020204" pitchFamily="34" charset="-122"/>
            </a:endParaRPr>
          </a:p>
          <a:p>
            <a:pPr algn="ctr">
              <a:lnSpc>
                <a:spcPts val="2800"/>
              </a:lnSpc>
              <a:buFont typeface="Wingdings" panose="05000000000000000000" pitchFamily="2" charset="2"/>
              <a:buNone/>
              <a:defRPr/>
            </a:pPr>
            <a:r>
              <a:rPr lang="zh-CN" altLang="en-US" sz="2000" b="0" dirty="0">
                <a:solidFill>
                  <a:srgbClr val="0070C0"/>
                </a:solidFill>
                <a:latin typeface="微软雅黑" panose="020B0503020204020204" pitchFamily="34" charset="-122"/>
                <a:ea typeface="微软雅黑" panose="020B0503020204020204" pitchFamily="34" charset="-122"/>
              </a:rPr>
              <a:t>消费量＝年初库存</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en-US" sz="2000" b="0" dirty="0">
                <a:solidFill>
                  <a:srgbClr val="0070C0"/>
                </a:solidFill>
                <a:latin typeface="微软雅黑" panose="020B0503020204020204" pitchFamily="34" charset="-122"/>
                <a:ea typeface="微软雅黑" panose="020B0503020204020204" pitchFamily="34" charset="-122"/>
              </a:rPr>
              <a:t>购入量－对外销售量</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en-US" sz="2000" b="0" dirty="0">
                <a:solidFill>
                  <a:srgbClr val="0070C0"/>
                </a:solidFill>
                <a:latin typeface="微软雅黑" panose="020B0503020204020204" pitchFamily="34" charset="-122"/>
                <a:ea typeface="微软雅黑" panose="020B0503020204020204" pitchFamily="34" charset="-122"/>
              </a:rPr>
              <a:t>或拨出量</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en-US" sz="2000" b="0" dirty="0">
                <a:solidFill>
                  <a:srgbClr val="0070C0"/>
                </a:solidFill>
                <a:latin typeface="微软雅黑" panose="020B0503020204020204" pitchFamily="34" charset="-122"/>
                <a:ea typeface="微软雅黑" panose="020B0503020204020204" pitchFamily="34" charset="-122"/>
              </a:rPr>
              <a:t>－期末库存</a:t>
            </a:r>
            <a:endParaRPr lang="zh-CN" altLang="en-US" sz="2000" b="0" dirty="0">
              <a:solidFill>
                <a:srgbClr val="0070C0"/>
              </a:solidFill>
              <a:latin typeface="微软雅黑" panose="020B0503020204020204" pitchFamily="34" charset="-122"/>
              <a:ea typeface="微软雅黑" panose="020B0503020204020204" pitchFamily="34" charset="-122"/>
            </a:endParaRPr>
          </a:p>
          <a:p>
            <a:pPr eaLnBrk="1" hangingPunct="1">
              <a:lnSpc>
                <a:spcPts val="3300"/>
              </a:lnSpc>
              <a:spcBef>
                <a:spcPts val="0"/>
              </a:spcBef>
              <a:spcAft>
                <a:spcPts val="0"/>
              </a:spcAft>
              <a:defRPr/>
            </a:pPr>
            <a:endParaRPr lang="en-US" altLang="zh-CN" sz="2400" dirty="0">
              <a:latin typeface="仿宋_GB2312" pitchFamily="49" charset="-122"/>
              <a:ea typeface="仿宋_GB2312" pitchFamily="49" charset="-122"/>
            </a:endParaRPr>
          </a:p>
        </p:txBody>
      </p:sp>
      <p:grpSp>
        <p:nvGrpSpPr>
          <p:cNvPr id="4" name="Group 47"/>
          <p:cNvGrpSpPr/>
          <p:nvPr/>
        </p:nvGrpSpPr>
        <p:grpSpPr bwMode="auto">
          <a:xfrm>
            <a:off x="704850" y="5307013"/>
            <a:ext cx="187325" cy="182562"/>
            <a:chOff x="1239" y="1515"/>
            <a:chExt cx="115" cy="115"/>
          </a:xfrm>
        </p:grpSpPr>
        <p:sp>
          <p:nvSpPr>
            <p:cNvPr id="11879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879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3" name="TextBox 19"/>
          <p:cNvSpPr txBox="1">
            <a:spLocks noChangeArrowheads="1"/>
          </p:cNvSpPr>
          <p:nvPr/>
        </p:nvSpPr>
        <p:spPr bwMode="auto">
          <a:xfrm>
            <a:off x="928688" y="5201062"/>
            <a:ext cx="8613775" cy="799706"/>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lnSpc>
                <a:spcPct val="120000"/>
              </a:lnSpc>
              <a:defRPr/>
            </a:pPr>
            <a:r>
              <a:rPr lang="zh-CN" altLang="en-US" sz="2000" b="0" dirty="0">
                <a:latin typeface="微软雅黑" panose="020B0503020204020204" pitchFamily="34" charset="-122"/>
                <a:ea typeface="微软雅黑" panose="020B0503020204020204" pitchFamily="34" charset="-122"/>
              </a:rPr>
              <a:t>做不到准确计量的单位：</a:t>
            </a:r>
            <a:endParaRPr lang="en-US" altLang="zh-CN" sz="2000" b="0" dirty="0">
              <a:latin typeface="微软雅黑" panose="020B0503020204020204" pitchFamily="34" charset="-122"/>
              <a:ea typeface="微软雅黑" panose="020B0503020204020204" pitchFamily="34" charset="-122"/>
            </a:endParaRPr>
          </a:p>
          <a:p>
            <a:pPr eaLnBrk="1" hangingPunct="1">
              <a:lnSpc>
                <a:spcPct val="120000"/>
              </a:lnSpc>
              <a:defRPr/>
            </a:pPr>
            <a:r>
              <a:rPr lang="zh-CN" altLang="en-US" sz="2000" b="0" dirty="0">
                <a:latin typeface="微软雅黑" panose="020B0503020204020204" pitchFamily="34" charset="-122"/>
                <a:ea typeface="微软雅黑" panose="020B0503020204020204" pitchFamily="34" charset="-122"/>
              </a:rPr>
              <a:t>必须根据自己的实际情况，利用适当的方法</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合理推算</a:t>
            </a:r>
            <a:r>
              <a:rPr lang="zh-CN" altLang="en-US" sz="2000" b="0" dirty="0">
                <a:latin typeface="微软雅黑" panose="020B0503020204020204" pitchFamily="34" charset="-122"/>
                <a:ea typeface="微软雅黑" panose="020B0503020204020204" pitchFamily="34" charset="-122"/>
              </a:rPr>
              <a:t>当月用量。</a:t>
            </a:r>
            <a:endParaRPr lang="zh-CN" altLang="en-US" sz="2000" b="0" dirty="0">
              <a:latin typeface="微软雅黑" panose="020B0503020204020204" pitchFamily="34" charset="-122"/>
              <a:ea typeface="微软雅黑" panose="020B0503020204020204" pitchFamily="34" charset="-122"/>
            </a:endParaRPr>
          </a:p>
        </p:txBody>
      </p:sp>
      <p:sp>
        <p:nvSpPr>
          <p:cNvPr id="18"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6"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89100"/>
                                        </p:tgtEl>
                                        <p:attrNameLst>
                                          <p:attrName>style.visibility</p:attrName>
                                        </p:attrNameLst>
                                      </p:cBhvr>
                                      <p:to>
                                        <p:strVal val="visible"/>
                                      </p:to>
                                    </p:set>
                                    <p:anim calcmode="lin" valueType="num">
                                      <p:cBhvr>
                                        <p:cTn id="7" dur="500" fill="hold"/>
                                        <p:tgtEl>
                                          <p:spTgt spid="89100"/>
                                        </p:tgtEl>
                                        <p:attrNameLst>
                                          <p:attrName>ppt_w</p:attrName>
                                        </p:attrNameLst>
                                      </p:cBhvr>
                                      <p:tavLst>
                                        <p:tav tm="0">
                                          <p:val>
                                            <p:fltVal val="0"/>
                                          </p:val>
                                        </p:tav>
                                        <p:tav tm="100000">
                                          <p:val>
                                            <p:strVal val="#ppt_w"/>
                                          </p:val>
                                        </p:tav>
                                      </p:tavLst>
                                    </p:anim>
                                    <p:anim calcmode="lin" valueType="num">
                                      <p:cBhvr>
                                        <p:cTn id="8" dur="500" fill="hold"/>
                                        <p:tgtEl>
                                          <p:spTgt spid="8910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strVal val="#ppt_h"/>
                                          </p:val>
                                        </p:tav>
                                        <p:tav tm="100000">
                                          <p:val>
                                            <p:strVal val="#ppt_h"/>
                                          </p:val>
                                        </p:tav>
                                      </p:tavLst>
                                    </p:anim>
                                  </p:childTnLst>
                                </p:cTn>
                              </p:par>
                              <p:par>
                                <p:cTn id="20" presetID="17" presetClass="entr" presetSubtype="1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0" grpId="0"/>
      <p:bldP spid="2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47"/>
          <p:cNvGrpSpPr/>
          <p:nvPr/>
        </p:nvGrpSpPr>
        <p:grpSpPr bwMode="auto">
          <a:xfrm>
            <a:off x="723900" y="2317750"/>
            <a:ext cx="187325" cy="182563"/>
            <a:chOff x="1239" y="1515"/>
            <a:chExt cx="115" cy="115"/>
          </a:xfrm>
        </p:grpSpPr>
        <p:sp>
          <p:nvSpPr>
            <p:cNvPr id="11982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982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00360" name="TextBox 19"/>
          <p:cNvSpPr txBox="1">
            <a:spLocks noChangeArrowheads="1"/>
          </p:cNvSpPr>
          <p:nvPr/>
        </p:nvSpPr>
        <p:spPr bwMode="auto">
          <a:xfrm>
            <a:off x="947738" y="2143125"/>
            <a:ext cx="8613775" cy="1015663"/>
          </a:xfrm>
          <a:prstGeom prst="rect">
            <a:avLst/>
          </a:prstGeom>
          <a:noFill/>
          <a:ln w="9525">
            <a:noFill/>
            <a:miter lim="800000"/>
          </a:ln>
        </p:spPr>
        <p:txBody>
          <a:bodyPr>
            <a:spAutoFit/>
          </a:bodyPr>
          <a:lstStyle/>
          <a:p>
            <a:pPr lvl="0"/>
            <a:r>
              <a:rPr lang="zh-CN" altLang="en-US" sz="2000" b="0" dirty="0">
                <a:latin typeface="微软雅黑" panose="020B0503020204020204" pitchFamily="34" charset="-122"/>
                <a:ea typeface="微软雅黑" panose="020B0503020204020204" pitchFamily="34" charset="-122"/>
              </a:rPr>
              <a:t>原煤消费为</a:t>
            </a:r>
            <a:r>
              <a:rPr lang="zh-CN" altLang="en-US" sz="2000" b="0" dirty="0">
                <a:solidFill>
                  <a:srgbClr val="FF0000"/>
                </a:solidFill>
                <a:latin typeface="微软雅黑" panose="020B0503020204020204" pitchFamily="34" charset="-122"/>
                <a:ea typeface="微软雅黑" panose="020B0503020204020204" pitchFamily="34" charset="-122"/>
              </a:rPr>
              <a:t>合计项</a:t>
            </a:r>
            <a:r>
              <a:rPr lang="zh-CN" altLang="en-US" sz="2000" b="0" dirty="0">
                <a:latin typeface="微软雅黑" panose="020B0503020204020204" pitchFamily="34" charset="-122"/>
                <a:ea typeface="微软雅黑" panose="020B0503020204020204" pitchFamily="34" charset="-122"/>
              </a:rPr>
              <a:t>，注意准确填报原煤下各煤品分项的实物量和折标系数</a:t>
            </a:r>
            <a:endParaRPr lang="en-US" altLang="zh-CN" sz="2000" b="0" dirty="0">
              <a:latin typeface="微软雅黑" panose="020B0503020204020204" pitchFamily="34" charset="-122"/>
              <a:ea typeface="微软雅黑" panose="020B0503020204020204" pitchFamily="34" charset="-122"/>
            </a:endParaRPr>
          </a:p>
          <a:p>
            <a:pPr lvl="0"/>
            <a:endParaRPr lang="en-US" altLang="zh-CN" sz="2000" b="0" dirty="0">
              <a:latin typeface="微软雅黑" panose="020B0503020204020204" pitchFamily="34" charset="-122"/>
              <a:ea typeface="微软雅黑" panose="020B0503020204020204" pitchFamily="34" charset="-122"/>
            </a:endParaRPr>
          </a:p>
          <a:p>
            <a:pPr lvl="0"/>
            <a:r>
              <a:rPr lang="zh-CN" altLang="en-US" sz="2000" b="0" dirty="0">
                <a:latin typeface="微软雅黑" panose="020B0503020204020204" pitchFamily="34" charset="-122"/>
                <a:ea typeface="微软雅黑" panose="020B0503020204020204" pitchFamily="34" charset="-122"/>
              </a:rPr>
              <a:t>实物量合计：原煤</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无烟煤</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炼焦烟煤</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一般烟煤</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褐煤</a:t>
            </a:r>
            <a:endParaRPr lang="en-US" altLang="zh-CN" sz="2000" b="0" dirty="0">
              <a:latin typeface="微软雅黑" panose="020B0503020204020204" pitchFamily="34" charset="-122"/>
              <a:ea typeface="微软雅黑" panose="020B0503020204020204" pitchFamily="34" charset="-122"/>
            </a:endParaRPr>
          </a:p>
        </p:txBody>
      </p:sp>
      <p:grpSp>
        <p:nvGrpSpPr>
          <p:cNvPr id="3" name="Group 12"/>
          <p:cNvGrpSpPr/>
          <p:nvPr/>
        </p:nvGrpSpPr>
        <p:grpSpPr bwMode="auto">
          <a:xfrm>
            <a:off x="350838" y="1143000"/>
            <a:ext cx="2316162" cy="792163"/>
            <a:chOff x="4543" y="709"/>
            <a:chExt cx="1620" cy="499"/>
          </a:xfrm>
        </p:grpSpPr>
        <p:sp>
          <p:nvSpPr>
            <p:cNvPr id="102410"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9819"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原煤</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14"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grpSp>
        <p:nvGrpSpPr>
          <p:cNvPr id="19" name="Group 47"/>
          <p:cNvGrpSpPr/>
          <p:nvPr/>
        </p:nvGrpSpPr>
        <p:grpSpPr bwMode="auto">
          <a:xfrm>
            <a:off x="738158" y="5105111"/>
            <a:ext cx="187325" cy="182563"/>
            <a:chOff x="1239" y="1515"/>
            <a:chExt cx="115" cy="115"/>
          </a:xfrm>
        </p:grpSpPr>
        <p:sp>
          <p:nvSpPr>
            <p:cNvPr id="2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2" name="TextBox 19"/>
          <p:cNvSpPr txBox="1">
            <a:spLocks noChangeArrowheads="1"/>
          </p:cNvSpPr>
          <p:nvPr/>
        </p:nvSpPr>
        <p:spPr bwMode="auto">
          <a:xfrm>
            <a:off x="961996" y="5000636"/>
            <a:ext cx="8613775" cy="400110"/>
          </a:xfrm>
          <a:prstGeom prst="rect">
            <a:avLst/>
          </a:prstGeom>
          <a:noFill/>
          <a:ln w="9525">
            <a:noFill/>
            <a:miter lim="800000"/>
          </a:ln>
        </p:spPr>
        <p:txBody>
          <a:bodyPr>
            <a:spAutoFit/>
          </a:bodyPr>
          <a:lstStyle/>
          <a:p>
            <a:pPr lvl="0"/>
            <a:r>
              <a:rPr lang="zh-CN" altLang="en-US" sz="2000" b="0" dirty="0">
                <a:latin typeface="微软雅黑" panose="020B0503020204020204" pitchFamily="34" charset="-122"/>
                <a:ea typeface="微软雅黑" panose="020B0503020204020204" pitchFamily="34" charset="-122"/>
              </a:rPr>
              <a:t>注意</a:t>
            </a:r>
            <a:r>
              <a:rPr lang="zh-CN" altLang="en-US" sz="2000" b="0" dirty="0">
                <a:solidFill>
                  <a:srgbClr val="FF0000"/>
                </a:solidFill>
                <a:latin typeface="微软雅黑" panose="020B0503020204020204" pitchFamily="34" charset="-122"/>
                <a:ea typeface="微软雅黑" panose="020B0503020204020204" pitchFamily="34" charset="-122"/>
              </a:rPr>
              <a:t>不要漏填</a:t>
            </a:r>
            <a:r>
              <a:rPr lang="zh-CN" altLang="en-US" sz="2000" b="0" dirty="0">
                <a:latin typeface="微软雅黑" panose="020B0503020204020204" pitchFamily="34" charset="-122"/>
                <a:ea typeface="微软雅黑" panose="020B0503020204020204" pitchFamily="34" charset="-122"/>
              </a:rPr>
              <a:t>原煤购自省外</a:t>
            </a:r>
            <a:endParaRPr lang="zh-CN" altLang="en-US" sz="2000" b="0" dirty="0">
              <a:latin typeface="微软雅黑" panose="020B0503020204020204" pitchFamily="34" charset="-122"/>
              <a:ea typeface="微软雅黑" panose="020B0503020204020204" pitchFamily="34" charset="-122"/>
            </a:endParaRPr>
          </a:p>
        </p:txBody>
      </p:sp>
      <p:sp>
        <p:nvSpPr>
          <p:cNvPr id="23" name="Rectangle 6"/>
          <p:cNvSpPr>
            <a:spLocks noChangeArrowheads="1"/>
          </p:cNvSpPr>
          <p:nvPr/>
        </p:nvSpPr>
        <p:spPr bwMode="auto">
          <a:xfrm>
            <a:off x="595284" y="4071938"/>
            <a:ext cx="2262187" cy="576262"/>
          </a:xfrm>
          <a:prstGeom prst="rect">
            <a:avLst/>
          </a:prstGeom>
          <a:noFill/>
          <a:ln w="9525">
            <a:noFill/>
            <a:miter lim="800000"/>
          </a:ln>
        </p:spPr>
        <p:txBody>
          <a:bodyPr/>
          <a:lstStyle/>
          <a:p>
            <a:pPr marL="342900" indent="-342900" algn="r">
              <a:lnSpc>
                <a:spcPct val="90000"/>
              </a:lnSpc>
              <a:buFont typeface="Arial" panose="020B0604020202020204" pitchFamily="34" charset="0"/>
              <a:buNone/>
            </a:pPr>
            <a:r>
              <a:rPr lang="zh-CN" altLang="en-US" sz="2000" b="0" dirty="0">
                <a:solidFill>
                  <a:srgbClr val="0070C0"/>
                </a:solidFill>
                <a:latin typeface="黑体" panose="02010609060101010101" pitchFamily="2" charset="-122"/>
                <a:ea typeface="黑体" panose="02010609060101010101" pitchFamily="2" charset="-122"/>
              </a:rPr>
              <a:t>原煤消费折标 </a:t>
            </a:r>
            <a:r>
              <a:rPr lang="en-US" altLang="zh-CN" sz="2000" b="0" dirty="0">
                <a:solidFill>
                  <a:srgbClr val="0070C0"/>
                </a:solidFill>
                <a:latin typeface="黑体" panose="02010609060101010101" pitchFamily="2" charset="-122"/>
                <a:ea typeface="黑体" panose="02010609060101010101" pitchFamily="2" charset="-122"/>
              </a:rPr>
              <a:t>=</a:t>
            </a:r>
            <a:endParaRPr lang="en-US" altLang="zh-CN" sz="2000" b="0" dirty="0">
              <a:solidFill>
                <a:srgbClr val="0070C0"/>
              </a:solidFill>
              <a:latin typeface="黑体" panose="02010609060101010101" pitchFamily="2" charset="-122"/>
              <a:ea typeface="黑体" panose="02010609060101010101" pitchFamily="2" charset="-122"/>
            </a:endParaRPr>
          </a:p>
        </p:txBody>
      </p:sp>
      <p:sp>
        <p:nvSpPr>
          <p:cNvPr id="24" name="Text Box 8"/>
          <p:cNvSpPr txBox="1">
            <a:spLocks noChangeArrowheads="1"/>
          </p:cNvSpPr>
          <p:nvPr/>
        </p:nvSpPr>
        <p:spPr bwMode="auto">
          <a:xfrm>
            <a:off x="2595546" y="3857628"/>
            <a:ext cx="5656257" cy="507831"/>
          </a:xfrm>
          <a:prstGeom prst="rect">
            <a:avLst/>
          </a:prstGeom>
          <a:noFill/>
          <a:ln w="9525">
            <a:noFill/>
            <a:miter lim="800000"/>
          </a:ln>
        </p:spPr>
        <p:txBody>
          <a:bodyPr wrap="square">
            <a:spAutoFit/>
          </a:bodyPr>
          <a:lstStyle/>
          <a:p>
            <a:pPr algn="ctr">
              <a:lnSpc>
                <a:spcPct val="135000"/>
              </a:lnSpc>
            </a:pPr>
            <a:r>
              <a:rPr lang="el-GR" altLang="zh-CN" sz="2000" b="0" dirty="0">
                <a:solidFill>
                  <a:srgbClr val="0070C0"/>
                </a:solidFill>
                <a:latin typeface="黑体" panose="02010609060101010101" pitchFamily="2" charset="-122"/>
                <a:ea typeface="黑体" panose="02010609060101010101" pitchFamily="2" charset="-122"/>
              </a:rPr>
              <a:t>Σ</a:t>
            </a:r>
            <a:r>
              <a:rPr lang="zh-CN" altLang="en-US" sz="2000" b="0" dirty="0">
                <a:solidFill>
                  <a:srgbClr val="0070C0"/>
                </a:solidFill>
                <a:latin typeface="黑体" panose="02010609060101010101" pitchFamily="2" charset="-122"/>
                <a:ea typeface="黑体" panose="02010609060101010101" pitchFamily="2" charset="-122"/>
              </a:rPr>
              <a:t>各煤品工业生产消费实物量</a:t>
            </a:r>
            <a:r>
              <a:rPr lang="en-US" altLang="zh-CN" sz="2000" b="0" dirty="0">
                <a:solidFill>
                  <a:srgbClr val="0070C0"/>
                </a:solidFill>
                <a:latin typeface="黑体" panose="02010609060101010101" pitchFamily="2" charset="-122"/>
                <a:ea typeface="黑体" panose="02010609060101010101" pitchFamily="2" charset="-122"/>
              </a:rPr>
              <a:t>*</a:t>
            </a:r>
            <a:r>
              <a:rPr lang="zh-CN" altLang="en-US" sz="2000" b="0" dirty="0">
                <a:solidFill>
                  <a:srgbClr val="0070C0"/>
                </a:solidFill>
                <a:latin typeface="黑体" panose="02010609060101010101" pitchFamily="2" charset="-122"/>
                <a:ea typeface="黑体" panose="02010609060101010101" pitchFamily="2" charset="-122"/>
              </a:rPr>
              <a:t>对应煤品折标系数</a:t>
            </a:r>
            <a:endParaRPr lang="zh-CN" altLang="en-US" sz="2000" b="0" dirty="0">
              <a:solidFill>
                <a:srgbClr val="0070C0"/>
              </a:solidFill>
              <a:latin typeface="黑体" panose="02010609060101010101" pitchFamily="2" charset="-122"/>
              <a:ea typeface="黑体" panose="02010609060101010101" pitchFamily="2" charset="-122"/>
            </a:endParaRPr>
          </a:p>
        </p:txBody>
      </p:sp>
      <p:sp>
        <p:nvSpPr>
          <p:cNvPr id="25" name="Text Box 9"/>
          <p:cNvSpPr txBox="1">
            <a:spLocks noChangeArrowheads="1"/>
          </p:cNvSpPr>
          <p:nvPr/>
        </p:nvSpPr>
        <p:spPr bwMode="auto">
          <a:xfrm>
            <a:off x="2166918" y="4214818"/>
            <a:ext cx="6513514" cy="507831"/>
          </a:xfrm>
          <a:prstGeom prst="rect">
            <a:avLst/>
          </a:prstGeom>
          <a:noFill/>
          <a:ln w="9525">
            <a:noFill/>
            <a:miter lim="800000"/>
          </a:ln>
        </p:spPr>
        <p:txBody>
          <a:bodyPr>
            <a:spAutoFit/>
          </a:bodyPr>
          <a:lstStyle/>
          <a:p>
            <a:pPr algn="ctr">
              <a:lnSpc>
                <a:spcPct val="135000"/>
              </a:lnSpc>
            </a:pPr>
            <a:r>
              <a:rPr lang="el-GR" altLang="zh-CN" sz="2000" b="0" dirty="0">
                <a:solidFill>
                  <a:srgbClr val="0070C0"/>
                </a:solidFill>
                <a:latin typeface="黑体" panose="02010609060101010101" pitchFamily="2" charset="-122"/>
                <a:ea typeface="黑体" panose="02010609060101010101" pitchFamily="2" charset="-122"/>
              </a:rPr>
              <a:t>Σ</a:t>
            </a:r>
            <a:r>
              <a:rPr lang="zh-CN" altLang="en-US" sz="2000" b="0" dirty="0">
                <a:solidFill>
                  <a:srgbClr val="0070C0"/>
                </a:solidFill>
                <a:latin typeface="黑体" panose="02010609060101010101" pitchFamily="2" charset="-122"/>
                <a:ea typeface="黑体" panose="02010609060101010101" pitchFamily="2" charset="-122"/>
              </a:rPr>
              <a:t>各煤品工业生产消费实物量</a:t>
            </a:r>
            <a:endParaRPr lang="en-US" altLang="zh-CN" sz="2000" b="0" dirty="0">
              <a:solidFill>
                <a:srgbClr val="0070C0"/>
              </a:solidFill>
              <a:latin typeface="黑体" panose="02010609060101010101" pitchFamily="2" charset="-122"/>
              <a:ea typeface="黑体" panose="02010609060101010101" pitchFamily="2" charset="-122"/>
            </a:endParaRPr>
          </a:p>
        </p:txBody>
      </p:sp>
      <p:cxnSp>
        <p:nvCxnSpPr>
          <p:cNvPr id="26" name="直接连接符 19"/>
          <p:cNvCxnSpPr>
            <a:cxnSpLocks noChangeShapeType="1"/>
          </p:cNvCxnSpPr>
          <p:nvPr/>
        </p:nvCxnSpPr>
        <p:spPr bwMode="auto">
          <a:xfrm>
            <a:off x="2952736" y="4286252"/>
            <a:ext cx="5000626" cy="1588"/>
          </a:xfrm>
          <a:prstGeom prst="line">
            <a:avLst/>
          </a:prstGeom>
          <a:noFill/>
          <a:ln w="12700" algn="ctr">
            <a:solidFill>
              <a:srgbClr val="0070C0"/>
            </a:solidFill>
            <a:round/>
            <a:headEnd type="none" w="sm" len="sm"/>
            <a:tailEnd type="none" w="sm" len="sm"/>
          </a:ln>
        </p:spPr>
      </p:cxnSp>
      <p:sp>
        <p:nvSpPr>
          <p:cNvPr id="27" name="TextBox 19"/>
          <p:cNvSpPr txBox="1">
            <a:spLocks noChangeArrowheads="1"/>
          </p:cNvSpPr>
          <p:nvPr/>
        </p:nvSpPr>
        <p:spPr bwMode="auto">
          <a:xfrm>
            <a:off x="952472" y="3143248"/>
            <a:ext cx="8613775" cy="707886"/>
          </a:xfrm>
          <a:prstGeom prst="rect">
            <a:avLst/>
          </a:prstGeom>
          <a:noFill/>
          <a:ln w="9525">
            <a:noFill/>
            <a:miter lim="800000"/>
          </a:ln>
        </p:spPr>
        <p:txBody>
          <a:bodyPr>
            <a:spAutoFit/>
          </a:bodyPr>
          <a:lstStyle/>
          <a:p>
            <a:pPr lvl="0"/>
            <a:r>
              <a:rPr lang="zh-CN" altLang="en-US" sz="2000" b="0" dirty="0">
                <a:latin typeface="微软雅黑" panose="020B0503020204020204" pitchFamily="34" charset="-122"/>
                <a:ea typeface="微软雅黑" panose="020B0503020204020204" pitchFamily="34" charset="-122"/>
              </a:rPr>
              <a:t>折标系数合计：</a:t>
            </a:r>
            <a:endParaRPr lang="en-US" altLang="zh-CN" sz="2000" b="0" dirty="0">
              <a:latin typeface="微软雅黑" panose="020B0503020204020204" pitchFamily="34" charset="-122"/>
              <a:ea typeface="微软雅黑" panose="020B0503020204020204" pitchFamily="34" charset="-122"/>
            </a:endParaRPr>
          </a:p>
          <a:p>
            <a:pPr lvl="0"/>
            <a:r>
              <a:rPr lang="zh-CN" altLang="en-US" sz="2000" b="0" dirty="0">
                <a:latin typeface="微软雅黑" panose="020B0503020204020204" pitchFamily="34" charset="-122"/>
                <a:ea typeface="微软雅黑" panose="020B0503020204020204" pitchFamily="34" charset="-122"/>
              </a:rPr>
              <a:t>                原煤消费折标</a:t>
            </a:r>
            <a:r>
              <a:rPr lang="zh-CN" altLang="en-US" sz="2000" b="0" dirty="0">
                <a:solidFill>
                  <a:srgbClr val="FF0000"/>
                </a:solidFill>
                <a:latin typeface="微软雅黑" panose="020B0503020204020204" pitchFamily="34" charset="-122"/>
                <a:ea typeface="微软雅黑" panose="020B0503020204020204" pitchFamily="34" charset="-122"/>
              </a:rPr>
              <a:t>自动带出</a:t>
            </a:r>
            <a:r>
              <a:rPr lang="zh-CN" altLang="en-US" sz="2000" b="0" dirty="0">
                <a:latin typeface="微软雅黑" panose="020B0503020204020204" pitchFamily="34" charset="-122"/>
                <a:ea typeface="微软雅黑" panose="020B0503020204020204" pitchFamily="34" charset="-122"/>
              </a:rPr>
              <a:t>，不得轻易修改</a:t>
            </a:r>
            <a:endParaRPr lang="en-US" altLang="zh-CN" sz="2000" b="0" dirty="0">
              <a:latin typeface="微软雅黑" panose="020B0503020204020204" pitchFamily="34" charset="-122"/>
              <a:ea typeface="微软雅黑" panose="020B0503020204020204" pitchFamily="34" charset="-122"/>
            </a:endParaRPr>
          </a:p>
        </p:txBody>
      </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00360"/>
                                        </p:tgtEl>
                                        <p:attrNameLst>
                                          <p:attrName>style.visibility</p:attrName>
                                        </p:attrNameLst>
                                      </p:cBhvr>
                                      <p:to>
                                        <p:strVal val="visible"/>
                                      </p:to>
                                    </p:set>
                                    <p:anim calcmode="lin" valueType="num">
                                      <p:cBhvr>
                                        <p:cTn id="7" dur="500" fill="hold"/>
                                        <p:tgtEl>
                                          <p:spTgt spid="100360"/>
                                        </p:tgtEl>
                                        <p:attrNameLst>
                                          <p:attrName>ppt_w</p:attrName>
                                        </p:attrNameLst>
                                      </p:cBhvr>
                                      <p:tavLst>
                                        <p:tav tm="0">
                                          <p:val>
                                            <p:fltVal val="0"/>
                                          </p:val>
                                        </p:tav>
                                        <p:tav tm="100000">
                                          <p:val>
                                            <p:strVal val="#ppt_w"/>
                                          </p:val>
                                        </p:tav>
                                      </p:tavLst>
                                    </p:anim>
                                    <p:anim calcmode="lin" valueType="num">
                                      <p:cBhvr>
                                        <p:cTn id="8" dur="500" fill="hold"/>
                                        <p:tgtEl>
                                          <p:spTgt spid="100360"/>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strVal val="#ppt_h"/>
                                          </p:val>
                                        </p:tav>
                                        <p:tav tm="100000">
                                          <p:val>
                                            <p:strVal val="#ppt_h"/>
                                          </p:val>
                                        </p:tav>
                                      </p:tavLst>
                                    </p:anim>
                                  </p:childTnLst>
                                </p:cTn>
                              </p:par>
                              <p:par>
                                <p:cTn id="39" presetID="17" presetClass="entr" presetSubtype="1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0" grpId="0"/>
      <p:bldP spid="22" grpId="0"/>
      <p:bldP spid="23" grpId="0"/>
      <p:bldP spid="24" grpId="0"/>
      <p:bldP spid="25" grpId="0"/>
      <p:bldP spid="2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50838" y="1143000"/>
            <a:ext cx="2316162" cy="792163"/>
            <a:chOff x="4543" y="709"/>
            <a:chExt cx="1620" cy="499"/>
          </a:xfrm>
        </p:grpSpPr>
        <p:sp>
          <p:nvSpPr>
            <p:cNvPr id="102410"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9819"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原煤</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14"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29" name="TextBox 28"/>
          <p:cNvSpPr txBox="1"/>
          <p:nvPr/>
        </p:nvSpPr>
        <p:spPr>
          <a:xfrm>
            <a:off x="1023910" y="3012088"/>
            <a:ext cx="7358114" cy="2631490"/>
          </a:xfrm>
          <a:prstGeom prst="rect">
            <a:avLst/>
          </a:prstGeom>
          <a:noFill/>
        </p:spPr>
        <p:txBody>
          <a:bodyPr wrap="square" rtlCol="0">
            <a:spAutoFit/>
          </a:bodyPr>
          <a:lstStyle/>
          <a:p>
            <a:pPr marL="228600" lvl="1" indent="-228600" defTabSz="1066800">
              <a:lnSpc>
                <a:spcPct val="90000"/>
              </a:lnSpc>
              <a:spcAft>
                <a:spcPct val="15000"/>
              </a:spcAft>
            </a:pPr>
            <a:r>
              <a:rPr lang="zh-CN" altLang="en-US" sz="2000" b="0" dirty="0">
                <a:latin typeface="微软雅黑" panose="020B0503020204020204" pitchFamily="34" charset="-122"/>
                <a:ea typeface="微软雅黑" panose="020B0503020204020204" pitchFamily="34" charset="-122"/>
              </a:rPr>
              <a:t>煤质有变化时折标系数示例：</a:t>
            </a:r>
            <a:endParaRPr lang="en-US" altLang="zh-CN" sz="2000" b="0" dirty="0">
              <a:latin typeface="微软雅黑" panose="020B0503020204020204" pitchFamily="34" charset="-122"/>
              <a:ea typeface="微软雅黑" panose="020B0503020204020204" pitchFamily="34" charset="-122"/>
            </a:endParaRPr>
          </a:p>
          <a:p>
            <a:pPr marL="228600" lvl="1" indent="-228600" defTabSz="1066800">
              <a:lnSpc>
                <a:spcPct val="90000"/>
              </a:lnSpc>
              <a:spcAft>
                <a:spcPct val="15000"/>
              </a:spcAft>
            </a:pPr>
            <a:endParaRPr lang="en-US" altLang="zh-CN" sz="2000" b="0" dirty="0">
              <a:latin typeface="微软雅黑" panose="020B0503020204020204" pitchFamily="34" charset="-122"/>
              <a:ea typeface="微软雅黑" panose="020B0503020204020204" pitchFamily="34" charset="-122"/>
            </a:endParaRPr>
          </a:p>
          <a:p>
            <a:pPr marL="228600" lvl="1" indent="-228600" defTabSz="1066800">
              <a:lnSpc>
                <a:spcPct val="90000"/>
              </a:lnSpc>
              <a:spcAft>
                <a:spcPct val="15000"/>
              </a:spcAft>
              <a:buChar char="•"/>
            </a:pPr>
            <a:r>
              <a:rPr lang="en-US" altLang="zh-CN" sz="2000" b="0" dirty="0">
                <a:latin typeface="微软雅黑" panose="020B0503020204020204" pitchFamily="34" charset="-122"/>
                <a:ea typeface="微软雅黑" panose="020B0503020204020204" pitchFamily="34" charset="-122"/>
              </a:rPr>
              <a:t>1-2</a:t>
            </a:r>
            <a:r>
              <a:rPr lang="zh-CN" altLang="en-US" sz="2000" b="0" dirty="0">
                <a:latin typeface="微软雅黑" panose="020B0503020204020204" pitchFamily="34" charset="-122"/>
                <a:ea typeface="微软雅黑" panose="020B0503020204020204" pitchFamily="34" charset="-122"/>
              </a:rPr>
              <a:t>月一般烟煤消费量</a:t>
            </a:r>
            <a:r>
              <a:rPr lang="en-US" altLang="zh-CN" sz="2000" b="0" dirty="0">
                <a:latin typeface="微软雅黑" panose="020B0503020204020204" pitchFamily="34" charset="-122"/>
                <a:ea typeface="微软雅黑" panose="020B0503020204020204" pitchFamily="34" charset="-122"/>
              </a:rPr>
              <a:t>1000</a:t>
            </a:r>
            <a:r>
              <a:rPr lang="zh-CN" altLang="en-US" sz="2000" b="0" dirty="0">
                <a:latin typeface="微软雅黑" panose="020B0503020204020204" pitchFamily="34" charset="-122"/>
                <a:ea typeface="微软雅黑" panose="020B0503020204020204" pitchFamily="34" charset="-122"/>
              </a:rPr>
              <a:t>吨，实测折标</a:t>
            </a:r>
            <a:r>
              <a:rPr lang="en-US" altLang="zh-CN" sz="2000" b="0" dirty="0">
                <a:latin typeface="微软雅黑" panose="020B0503020204020204" pitchFamily="34" charset="-122"/>
                <a:ea typeface="微软雅黑" panose="020B0503020204020204" pitchFamily="34" charset="-122"/>
              </a:rPr>
              <a:t>0.7</a:t>
            </a:r>
            <a:endParaRPr lang="en-US" altLang="zh-CN" sz="2000" b="0" dirty="0">
              <a:latin typeface="微软雅黑" panose="020B0503020204020204" pitchFamily="34" charset="-122"/>
              <a:ea typeface="微软雅黑" panose="020B0503020204020204" pitchFamily="34" charset="-122"/>
            </a:endParaRPr>
          </a:p>
          <a:p>
            <a:pPr marL="228600" lvl="1" indent="-228600" defTabSz="1066800">
              <a:lnSpc>
                <a:spcPct val="90000"/>
              </a:lnSpc>
              <a:spcAft>
                <a:spcPct val="15000"/>
              </a:spcAft>
            </a:pPr>
            <a:endParaRPr lang="en-US" altLang="en-US" sz="2000" b="0" dirty="0">
              <a:latin typeface="微软雅黑" panose="020B0503020204020204" pitchFamily="34" charset="-122"/>
              <a:ea typeface="微软雅黑" panose="020B0503020204020204" pitchFamily="34" charset="-122"/>
            </a:endParaRPr>
          </a:p>
          <a:p>
            <a:pPr marL="228600" lvl="1" indent="-228600" defTabSz="1066800">
              <a:lnSpc>
                <a:spcPct val="90000"/>
              </a:lnSpc>
              <a:spcAft>
                <a:spcPct val="15000"/>
              </a:spcAft>
              <a:buChar char="•"/>
            </a:pPr>
            <a:r>
              <a:rPr lang="en-US" altLang="zh-CN" sz="2000" b="0" dirty="0">
                <a:latin typeface="微软雅黑" panose="020B0503020204020204" pitchFamily="34" charset="-122"/>
                <a:ea typeface="微软雅黑" panose="020B0503020204020204" pitchFamily="34" charset="-122"/>
              </a:rPr>
              <a:t>3</a:t>
            </a:r>
            <a:r>
              <a:rPr lang="zh-CN" altLang="en-US" sz="2000" b="0" dirty="0">
                <a:latin typeface="微软雅黑" panose="020B0503020204020204" pitchFamily="34" charset="-122"/>
                <a:ea typeface="微软雅黑" panose="020B0503020204020204" pitchFamily="34" charset="-122"/>
              </a:rPr>
              <a:t>月当月一般烟煤消费量</a:t>
            </a:r>
            <a:r>
              <a:rPr lang="en-US" altLang="zh-CN" sz="2000" b="0" dirty="0">
                <a:latin typeface="微软雅黑" panose="020B0503020204020204" pitchFamily="34" charset="-122"/>
                <a:ea typeface="微软雅黑" panose="020B0503020204020204" pitchFamily="34" charset="-122"/>
              </a:rPr>
              <a:t>500</a:t>
            </a:r>
            <a:r>
              <a:rPr lang="zh-CN" altLang="en-US" sz="2000" b="0" dirty="0">
                <a:latin typeface="微软雅黑" panose="020B0503020204020204" pitchFamily="34" charset="-122"/>
                <a:ea typeface="微软雅黑" panose="020B0503020204020204" pitchFamily="34" charset="-122"/>
              </a:rPr>
              <a:t>吨，实测折标</a:t>
            </a:r>
            <a:r>
              <a:rPr lang="en-US" altLang="zh-CN" sz="2000" b="0" dirty="0">
                <a:latin typeface="微软雅黑" panose="020B0503020204020204" pitchFamily="34" charset="-122"/>
                <a:ea typeface="微软雅黑" panose="020B0503020204020204" pitchFamily="34" charset="-122"/>
              </a:rPr>
              <a:t>0.8</a:t>
            </a:r>
            <a:endParaRPr lang="en-US" altLang="zh-CN" sz="2000" b="0" dirty="0">
              <a:latin typeface="微软雅黑" panose="020B0503020204020204" pitchFamily="34" charset="-122"/>
              <a:ea typeface="微软雅黑" panose="020B0503020204020204" pitchFamily="34" charset="-122"/>
            </a:endParaRPr>
          </a:p>
          <a:p>
            <a:pPr marL="228600" lvl="1" indent="-228600" defTabSz="1066800">
              <a:lnSpc>
                <a:spcPct val="90000"/>
              </a:lnSpc>
              <a:spcAft>
                <a:spcPct val="15000"/>
              </a:spcAft>
            </a:pPr>
            <a:endParaRPr lang="en-US" altLang="zh-CN" sz="2000" b="0" dirty="0">
              <a:latin typeface="微软雅黑" panose="020B0503020204020204" pitchFamily="34" charset="-122"/>
              <a:ea typeface="微软雅黑" panose="020B0503020204020204" pitchFamily="34" charset="-122"/>
            </a:endParaRPr>
          </a:p>
          <a:p>
            <a:pPr marL="228600" lvl="1" indent="-228600" defTabSz="1066800">
              <a:lnSpc>
                <a:spcPct val="90000"/>
              </a:lnSpc>
              <a:spcAft>
                <a:spcPct val="15000"/>
              </a:spcAft>
              <a:buChar char="•"/>
            </a:pPr>
            <a:r>
              <a:rPr lang="zh-CN" altLang="en-US" sz="2000" b="0" dirty="0">
                <a:latin typeface="微软雅黑" panose="020B0503020204020204" pitchFamily="34" charset="-122"/>
                <a:ea typeface="微软雅黑" panose="020B0503020204020204" pitchFamily="34" charset="-122"/>
              </a:rPr>
              <a:t>则</a:t>
            </a:r>
            <a:r>
              <a:rPr lang="en-US" altLang="zh-CN" sz="2000" b="0" dirty="0">
                <a:latin typeface="微软雅黑" panose="020B0503020204020204" pitchFamily="34" charset="-122"/>
                <a:ea typeface="微软雅黑" panose="020B0503020204020204" pitchFamily="34" charset="-122"/>
              </a:rPr>
              <a:t>1-3</a:t>
            </a:r>
            <a:r>
              <a:rPr lang="zh-CN" altLang="en-US" sz="2000" b="0" dirty="0">
                <a:latin typeface="微软雅黑" panose="020B0503020204020204" pitchFamily="34" charset="-122"/>
                <a:ea typeface="微软雅黑" panose="020B0503020204020204" pitchFamily="34" charset="-122"/>
              </a:rPr>
              <a:t>月一般烟煤消费量为</a:t>
            </a:r>
            <a:r>
              <a:rPr lang="en-US" altLang="zh-CN" sz="2000" b="0" dirty="0">
                <a:latin typeface="微软雅黑" panose="020B0503020204020204" pitchFamily="34" charset="-122"/>
                <a:ea typeface="微软雅黑" panose="020B0503020204020204" pitchFamily="34" charset="-122"/>
              </a:rPr>
              <a:t>1500</a:t>
            </a:r>
            <a:r>
              <a:rPr lang="zh-CN" altLang="en-US" sz="2000" b="0" dirty="0">
                <a:latin typeface="微软雅黑" panose="020B0503020204020204" pitchFamily="34" charset="-122"/>
                <a:ea typeface="微软雅黑" panose="020B0503020204020204" pitchFamily="34" charset="-122"/>
              </a:rPr>
              <a:t>吨，折标应为</a:t>
            </a:r>
            <a:endParaRPr lang="en-US" altLang="zh-CN" sz="2000" b="0" dirty="0">
              <a:latin typeface="微软雅黑" panose="020B0503020204020204" pitchFamily="34" charset="-122"/>
              <a:ea typeface="微软雅黑" panose="020B0503020204020204" pitchFamily="34" charset="-122"/>
            </a:endParaRPr>
          </a:p>
          <a:p>
            <a:pPr marL="228600" lvl="1" indent="-228600" defTabSz="1066800">
              <a:lnSpc>
                <a:spcPct val="90000"/>
              </a:lnSpc>
              <a:spcAft>
                <a:spcPct val="15000"/>
              </a:spcAft>
            </a:pP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1000*0.7+500*0.8</a:t>
            </a: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1000+500</a:t>
            </a: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=0.7333</a:t>
            </a:r>
            <a:endParaRPr lang="zh-CN" altLang="en-US" sz="2000" b="0" dirty="0">
              <a:latin typeface="微软雅黑" panose="020B0503020204020204" pitchFamily="34" charset="-122"/>
              <a:ea typeface="微软雅黑" panose="020B0503020204020204" pitchFamily="34" charset="-122"/>
            </a:endParaRPr>
          </a:p>
        </p:txBody>
      </p:sp>
      <p:grpSp>
        <p:nvGrpSpPr>
          <p:cNvPr id="15" name="Group 47"/>
          <p:cNvGrpSpPr/>
          <p:nvPr/>
        </p:nvGrpSpPr>
        <p:grpSpPr bwMode="auto">
          <a:xfrm>
            <a:off x="738158" y="2239809"/>
            <a:ext cx="187325" cy="182563"/>
            <a:chOff x="1239" y="1515"/>
            <a:chExt cx="115" cy="115"/>
          </a:xfrm>
        </p:grpSpPr>
        <p:sp>
          <p:nvSpPr>
            <p:cNvPr id="1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8" name="TextBox 19"/>
          <p:cNvSpPr txBox="1">
            <a:spLocks noChangeArrowheads="1"/>
          </p:cNvSpPr>
          <p:nvPr/>
        </p:nvSpPr>
        <p:spPr bwMode="auto">
          <a:xfrm>
            <a:off x="961996" y="2143116"/>
            <a:ext cx="8613775" cy="451406"/>
          </a:xfrm>
          <a:prstGeom prst="rect">
            <a:avLst/>
          </a:prstGeom>
          <a:noFill/>
          <a:ln w="9525">
            <a:noFill/>
            <a:miter lim="800000"/>
          </a:ln>
        </p:spPr>
        <p:txBody>
          <a:bodyPr>
            <a:spAutoFit/>
          </a:bodyPr>
          <a:lstStyle/>
          <a:p>
            <a:pPr lvl="0">
              <a:lnSpc>
                <a:spcPts val="2800"/>
              </a:lnSpc>
            </a:pPr>
            <a:r>
              <a:rPr lang="zh-CN" altLang="en-US" sz="2000" b="0" dirty="0">
                <a:latin typeface="微软雅黑" panose="020B0503020204020204" pitchFamily="34" charset="-122"/>
                <a:ea typeface="微软雅黑" panose="020B0503020204020204" pitchFamily="34" charset="-122"/>
              </a:rPr>
              <a:t>若使用同一煤品，但</a:t>
            </a:r>
            <a:r>
              <a:rPr lang="zh-CN" altLang="en-US" sz="2000" b="0" dirty="0">
                <a:solidFill>
                  <a:srgbClr val="FF0000"/>
                </a:solidFill>
                <a:latin typeface="微软雅黑" panose="020B0503020204020204" pitchFamily="34" charset="-122"/>
                <a:ea typeface="微软雅黑" panose="020B0503020204020204" pitchFamily="34" charset="-122"/>
              </a:rPr>
              <a:t>煤质发生变化</a:t>
            </a:r>
            <a:r>
              <a:rPr lang="zh-CN" altLang="en-US" sz="2000" b="0" dirty="0">
                <a:latin typeface="微软雅黑" panose="020B0503020204020204" pitchFamily="34" charset="-122"/>
                <a:ea typeface="微软雅黑" panose="020B0503020204020204" pitchFamily="34" charset="-122"/>
              </a:rPr>
              <a:t>，需要计算调整折标系数</a:t>
            </a:r>
            <a:endParaRPr lang="zh-CN" altLang="en-US" sz="2000" b="0" dirty="0">
              <a:latin typeface="微软雅黑" panose="020B0503020204020204" pitchFamily="34" charset="-122"/>
              <a:ea typeface="微软雅黑" panose="020B0503020204020204" pitchFamily="34" charset="-122"/>
            </a:endParaRPr>
          </a:p>
        </p:txBody>
      </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50838" y="1143000"/>
            <a:ext cx="2601912" cy="792163"/>
            <a:chOff x="4543" y="709"/>
            <a:chExt cx="1620" cy="499"/>
          </a:xfrm>
        </p:grpSpPr>
        <p:sp>
          <p:nvSpPr>
            <p:cNvPr id="96278"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3687"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天然气</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94216" name="TextBox 19"/>
          <p:cNvSpPr txBox="1">
            <a:spLocks noChangeArrowheads="1"/>
          </p:cNvSpPr>
          <p:nvPr/>
        </p:nvSpPr>
        <p:spPr bwMode="auto">
          <a:xfrm>
            <a:off x="1060450" y="2038350"/>
            <a:ext cx="8572500" cy="400110"/>
          </a:xfrm>
          <a:prstGeom prst="rect">
            <a:avLst/>
          </a:prstGeom>
          <a:noFill/>
          <a:ln w="9525">
            <a:noFill/>
            <a:miter lim="800000"/>
          </a:ln>
        </p:spPr>
        <p:txBody>
          <a:bodyPr>
            <a:spAutoFit/>
          </a:bodyPr>
          <a:lstStyle/>
          <a:p>
            <a:r>
              <a:rPr lang="zh-CN" altLang="en-US" sz="2000" b="0" dirty="0">
                <a:latin typeface="微软雅黑" panose="020B0503020204020204" pitchFamily="34" charset="-122"/>
                <a:ea typeface="微软雅黑" panose="020B0503020204020204" pitchFamily="34" charset="-122"/>
              </a:rPr>
              <a:t>天然气一般通过管道供应，消费量取得有以下方法：</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212975"/>
            <a:ext cx="187325" cy="182563"/>
            <a:chOff x="1239" y="1515"/>
            <a:chExt cx="115" cy="115"/>
          </a:xfrm>
        </p:grpSpPr>
        <p:sp>
          <p:nvSpPr>
            <p:cNvPr id="113684"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85"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3" name="TextBox 19"/>
          <p:cNvSpPr txBox="1">
            <a:spLocks noChangeArrowheads="1"/>
          </p:cNvSpPr>
          <p:nvPr/>
        </p:nvSpPr>
        <p:spPr bwMode="auto">
          <a:xfrm>
            <a:off x="844550" y="2928938"/>
            <a:ext cx="8572500" cy="923330"/>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spcAft>
                <a:spcPts val="1200"/>
              </a:spcAft>
              <a:defRP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②根据燃气供应部门</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交费通知单</a:t>
            </a:r>
            <a:r>
              <a:rPr lang="zh-CN" altLang="en-US" sz="2000" b="0" dirty="0">
                <a:latin typeface="微软雅黑" panose="020B0503020204020204" pitchFamily="34" charset="-122"/>
                <a:ea typeface="微软雅黑" panose="020B0503020204020204" pitchFamily="34" charset="-122"/>
              </a:rPr>
              <a:t>填报</a:t>
            </a:r>
            <a:endParaRPr lang="en-US" altLang="zh-CN" sz="2000" b="0" dirty="0">
              <a:latin typeface="微软雅黑" panose="020B0503020204020204" pitchFamily="34" charset="-122"/>
              <a:ea typeface="微软雅黑" panose="020B0503020204020204" pitchFamily="34" charset="-122"/>
            </a:endParaRPr>
          </a:p>
          <a:p>
            <a:pPr eaLnBrk="1" hangingPunct="1">
              <a:spcAft>
                <a:spcPts val="1200"/>
              </a:spcAft>
              <a:defRPr/>
            </a:pPr>
            <a:r>
              <a:rPr lang="zh-CN" altLang="en-US" sz="2000" b="0" dirty="0">
                <a:latin typeface="微软雅黑" panose="020B0503020204020204" pitchFamily="34" charset="-122"/>
                <a:ea typeface="微软雅黑" panose="020B0503020204020204" pitchFamily="34" charset="-122"/>
              </a:rPr>
              <a:t>      </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前提</a:t>
            </a:r>
            <a:r>
              <a:rPr lang="zh-CN" altLang="en-US" sz="2000" b="0" dirty="0">
                <a:latin typeface="微软雅黑" panose="020B0503020204020204" pitchFamily="34" charset="-122"/>
                <a:ea typeface="微软雅黑" panose="020B0503020204020204" pitchFamily="34" charset="-122"/>
              </a:rPr>
              <a:t>是</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按时收到</a:t>
            </a:r>
            <a:r>
              <a:rPr lang="zh-CN" altLang="en-US" sz="2000" b="0" dirty="0">
                <a:latin typeface="微软雅黑" panose="020B0503020204020204" pitchFamily="34" charset="-122"/>
                <a:ea typeface="微软雅黑" panose="020B0503020204020204" pitchFamily="34" charset="-122"/>
              </a:rPr>
              <a:t>交费通知单</a:t>
            </a:r>
            <a:endParaRPr lang="zh-CN" altLang="en-US" sz="2000" b="0" dirty="0">
              <a:latin typeface="微软雅黑" panose="020B0503020204020204" pitchFamily="34" charset="-122"/>
              <a:ea typeface="微软雅黑" panose="020B0503020204020204" pitchFamily="34" charset="-122"/>
            </a:endParaRPr>
          </a:p>
        </p:txBody>
      </p:sp>
      <p:sp>
        <p:nvSpPr>
          <p:cNvPr id="29" name="TextBox 19"/>
          <p:cNvSpPr txBox="1">
            <a:spLocks noChangeArrowheads="1"/>
          </p:cNvSpPr>
          <p:nvPr/>
        </p:nvSpPr>
        <p:spPr bwMode="auto">
          <a:xfrm>
            <a:off x="849313" y="2500313"/>
            <a:ext cx="8572500" cy="461962"/>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lnSpc>
                <a:spcPts val="2800"/>
              </a:lnSpc>
              <a:defRP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①根据计量仪表</a:t>
            </a: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燃气表</a:t>
            </a: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的</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抄表记录</a:t>
            </a:r>
            <a:r>
              <a:rPr lang="zh-CN" altLang="en-US" sz="2000" b="0" dirty="0">
                <a:latin typeface="微软雅黑" panose="020B0503020204020204" pitchFamily="34" charset="-122"/>
                <a:ea typeface="微软雅黑" panose="020B0503020204020204" pitchFamily="34" charset="-122"/>
              </a:rPr>
              <a:t>填报（按照自然月）</a:t>
            </a:r>
            <a:endParaRPr lang="zh-CN" altLang="en-US" sz="2000" b="0" dirty="0">
              <a:latin typeface="微软雅黑" panose="020B0503020204020204" pitchFamily="34" charset="-122"/>
              <a:ea typeface="微软雅黑" panose="020B0503020204020204" pitchFamily="34" charset="-122"/>
            </a:endParaRPr>
          </a:p>
        </p:txBody>
      </p:sp>
      <p:sp>
        <p:nvSpPr>
          <p:cNvPr id="30" name="TextBox 19"/>
          <p:cNvSpPr txBox="1">
            <a:spLocks noChangeArrowheads="1"/>
          </p:cNvSpPr>
          <p:nvPr/>
        </p:nvSpPr>
        <p:spPr bwMode="auto">
          <a:xfrm>
            <a:off x="881063" y="3952690"/>
            <a:ext cx="8572500" cy="1372683"/>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lnSpc>
                <a:spcPct val="130000"/>
              </a:lnSpc>
              <a:defRP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计量单位：报表</a:t>
            </a:r>
            <a:r>
              <a:rPr lang="en-US" altLang="zh-CN" sz="2000" b="0" dirty="0" smtClean="0">
                <a:latin typeface="微软雅黑" panose="020B0503020204020204" pitchFamily="34" charset="-122"/>
                <a:ea typeface="微软雅黑" panose="020B0503020204020204" pitchFamily="34" charset="-122"/>
              </a:rPr>
              <a:t>---</a:t>
            </a:r>
            <a:r>
              <a:rPr lang="zh-CN" altLang="en-US" sz="2000" b="0" dirty="0" smtClean="0">
                <a:solidFill>
                  <a:srgbClr val="FF0000"/>
                </a:solidFill>
                <a:latin typeface="微软雅黑" panose="020B0503020204020204" pitchFamily="34" charset="-122"/>
                <a:ea typeface="微软雅黑" panose="020B0503020204020204" pitchFamily="34" charset="-122"/>
              </a:rPr>
              <a:t>万</a:t>
            </a:r>
            <a:r>
              <a:rPr lang="zh-CN" altLang="en-US" sz="2000" b="0" dirty="0">
                <a:latin typeface="微软雅黑" panose="020B0503020204020204" pitchFamily="34" charset="-122"/>
                <a:ea typeface="微软雅黑" panose="020B0503020204020204" pitchFamily="34" charset="-122"/>
              </a:rPr>
              <a:t>立方米</a:t>
            </a:r>
            <a:endParaRPr lang="en-US" altLang="zh-CN" sz="2000" b="0" dirty="0">
              <a:latin typeface="微软雅黑" panose="020B0503020204020204" pitchFamily="34" charset="-122"/>
              <a:ea typeface="微软雅黑" panose="020B0503020204020204" pitchFamily="34" charset="-122"/>
            </a:endParaRPr>
          </a:p>
          <a:p>
            <a:pPr eaLnBrk="1" hangingPunct="1">
              <a:lnSpc>
                <a:spcPct val="130000"/>
              </a:lnSpc>
              <a:defRPr/>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缴费单或抄</a:t>
            </a:r>
            <a:r>
              <a:rPr lang="zh-CN" altLang="en-US" sz="2000" b="0" dirty="0" smtClean="0">
                <a:latin typeface="微软雅黑" panose="020B0503020204020204" pitchFamily="34" charset="-122"/>
                <a:ea typeface="微软雅黑" panose="020B0503020204020204" pitchFamily="34" charset="-122"/>
              </a:rPr>
              <a:t>表</a:t>
            </a:r>
            <a:r>
              <a:rPr lang="en-US" altLang="zh-CN" sz="2000" b="0" dirty="0" smtClean="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立方米</a:t>
            </a:r>
            <a:endParaRPr lang="en-US" altLang="zh-CN" sz="2000" b="0" dirty="0">
              <a:latin typeface="微软雅黑" panose="020B0503020204020204" pitchFamily="34" charset="-122"/>
              <a:ea typeface="微软雅黑" panose="020B0503020204020204" pitchFamily="34" charset="-122"/>
            </a:endParaRPr>
          </a:p>
          <a:p>
            <a:pPr eaLnBrk="1" hangingPunct="1">
              <a:lnSpc>
                <a:spcPct val="130000"/>
              </a:lnSpc>
              <a:defRPr/>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注意</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换算</a:t>
            </a:r>
            <a:endPar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38188" y="4130490"/>
            <a:ext cx="187325" cy="182562"/>
            <a:chOff x="1239" y="1515"/>
            <a:chExt cx="115" cy="115"/>
          </a:xfrm>
        </p:grpSpPr>
        <p:sp>
          <p:nvSpPr>
            <p:cNvPr id="113682"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83"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35" name="TextBox 19"/>
          <p:cNvSpPr txBox="1">
            <a:spLocks noChangeArrowheads="1"/>
          </p:cNvSpPr>
          <p:nvPr/>
        </p:nvSpPr>
        <p:spPr bwMode="auto">
          <a:xfrm>
            <a:off x="881033" y="5336211"/>
            <a:ext cx="8572500" cy="521681"/>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lnSpc>
                <a:spcPct val="130000"/>
              </a:lnSpc>
              <a:defRP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参考折标煤系数：</a:t>
            </a:r>
            <a:r>
              <a:rPr lang="en-US" altLang="zh-CN" sz="2000" b="0" dirty="0">
                <a:latin typeface="微软雅黑" panose="020B0503020204020204" pitchFamily="34" charset="-122"/>
                <a:ea typeface="微软雅黑" panose="020B0503020204020204" pitchFamily="34" charset="-122"/>
              </a:rPr>
              <a:t>11.0---13.3</a:t>
            </a:r>
            <a:endParaRPr lang="en-US" altLang="zh-CN" sz="2000" b="0" dirty="0">
              <a:latin typeface="微软雅黑" panose="020B0503020204020204" pitchFamily="34" charset="-122"/>
              <a:ea typeface="微软雅黑" panose="020B0503020204020204" pitchFamily="34" charset="-122"/>
            </a:endParaRPr>
          </a:p>
        </p:txBody>
      </p:sp>
      <p:grpSp>
        <p:nvGrpSpPr>
          <p:cNvPr id="6" name="Group 47"/>
          <p:cNvGrpSpPr/>
          <p:nvPr/>
        </p:nvGrpSpPr>
        <p:grpSpPr bwMode="auto">
          <a:xfrm>
            <a:off x="738158" y="5514011"/>
            <a:ext cx="187325" cy="182563"/>
            <a:chOff x="1239" y="1515"/>
            <a:chExt cx="115" cy="115"/>
          </a:xfrm>
        </p:grpSpPr>
        <p:sp>
          <p:nvSpPr>
            <p:cNvPr id="11368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8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4"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25" name="TextBox 19"/>
          <p:cNvSpPr txBox="1">
            <a:spLocks noChangeArrowheads="1"/>
          </p:cNvSpPr>
          <p:nvPr/>
        </p:nvSpPr>
        <p:spPr bwMode="auto">
          <a:xfrm>
            <a:off x="881094" y="5836277"/>
            <a:ext cx="8572500" cy="769441"/>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r>
              <a:rPr lang="zh-CN" altLang="en-US" sz="2400" dirty="0">
                <a:latin typeface="仿宋_GB2312" pitchFamily="49" charset="-122"/>
                <a:ea typeface="仿宋_GB2312" pitchFamily="49" charset="-122"/>
              </a:rPr>
              <a:t> </a:t>
            </a:r>
            <a:r>
              <a:rPr lang="en-US" altLang="en-US" sz="2000" b="0" dirty="0">
                <a:latin typeface="微软雅黑" panose="020B0503020204020204" pitchFamily="34" charset="-122"/>
                <a:ea typeface="微软雅黑" panose="020B0503020204020204" pitchFamily="34" charset="-122"/>
              </a:rPr>
              <a:t>1</a:t>
            </a:r>
            <a:r>
              <a:rPr lang="zh-CN" altLang="en-US" sz="2000" b="0" dirty="0">
                <a:latin typeface="微软雅黑" panose="020B0503020204020204" pitchFamily="34" charset="-122"/>
                <a:ea typeface="微软雅黑" panose="020B0503020204020204" pitchFamily="34" charset="-122"/>
              </a:rPr>
              <a:t>千克</a:t>
            </a:r>
            <a:r>
              <a:rPr lang="zh-CN" altLang="en-US" sz="2000" b="0" dirty="0" smtClean="0">
                <a:solidFill>
                  <a:srgbClr val="FF0000"/>
                </a:solidFill>
                <a:latin typeface="微软雅黑" panose="020B0503020204020204" pitchFamily="34" charset="-122"/>
                <a:ea typeface="微软雅黑" panose="020B0503020204020204" pitchFamily="34" charset="-122"/>
              </a:rPr>
              <a:t>液化</a:t>
            </a:r>
            <a:r>
              <a:rPr lang="zh-CN" altLang="en-US" sz="2000" b="0" dirty="0" smtClean="0">
                <a:latin typeface="微软雅黑" panose="020B0503020204020204" pitchFamily="34" charset="-122"/>
                <a:ea typeface="微软雅黑" panose="020B0503020204020204" pitchFamily="34" charset="-122"/>
              </a:rPr>
              <a:t>天然气 </a:t>
            </a:r>
            <a:r>
              <a:rPr lang="zh-CN" altLang="en-US" sz="2000" dirty="0" smtClean="0">
                <a:solidFill>
                  <a:srgbClr val="FF0000"/>
                </a:solidFill>
              </a:rPr>
              <a:t>≈</a:t>
            </a:r>
            <a:r>
              <a:rPr lang="en-US" altLang="en-US" sz="2000" b="0" dirty="0" smtClean="0">
                <a:latin typeface="微软雅黑" panose="020B0503020204020204" pitchFamily="34" charset="-122"/>
                <a:ea typeface="微软雅黑" panose="020B0503020204020204" pitchFamily="34" charset="-122"/>
              </a:rPr>
              <a:t>1.38</a:t>
            </a:r>
            <a:r>
              <a:rPr lang="zh-CN" altLang="en-US" sz="2000" b="0" dirty="0">
                <a:latin typeface="微软雅黑" panose="020B0503020204020204" pitchFamily="34" charset="-122"/>
                <a:ea typeface="微软雅黑" panose="020B0503020204020204" pitchFamily="34" charset="-122"/>
              </a:rPr>
              <a:t>立方米气态天然气</a:t>
            </a:r>
            <a:endParaRPr lang="zh-CN" altLang="en-US" sz="2000" b="0" dirty="0">
              <a:latin typeface="微软雅黑" panose="020B0503020204020204" pitchFamily="34" charset="-122"/>
              <a:ea typeface="微软雅黑" panose="020B0503020204020204" pitchFamily="34" charset="-122"/>
            </a:endParaRPr>
          </a:p>
          <a:p>
            <a:r>
              <a:rPr lang="zh-CN" altLang="en-US" sz="2000" b="0" dirty="0">
                <a:latin typeface="微软雅黑" panose="020B0503020204020204" pitchFamily="34" charset="-122"/>
                <a:ea typeface="微软雅黑" panose="020B0503020204020204" pitchFamily="34" charset="-122"/>
              </a:rPr>
              <a:t>  天然气包括液化天然气</a:t>
            </a:r>
            <a:endParaRPr lang="en-US" altLang="zh-CN" sz="2000" b="0" dirty="0">
              <a:latin typeface="微软雅黑" panose="020B0503020204020204" pitchFamily="34" charset="-122"/>
              <a:ea typeface="微软雅黑" panose="020B0503020204020204" pitchFamily="34" charset="-122"/>
            </a:endParaRPr>
          </a:p>
        </p:txBody>
      </p:sp>
      <p:grpSp>
        <p:nvGrpSpPr>
          <p:cNvPr id="26" name="Group 47"/>
          <p:cNvGrpSpPr/>
          <p:nvPr/>
        </p:nvGrpSpPr>
        <p:grpSpPr bwMode="auto">
          <a:xfrm>
            <a:off x="738219" y="6014077"/>
            <a:ext cx="187325" cy="182563"/>
            <a:chOff x="1239" y="1515"/>
            <a:chExt cx="115" cy="115"/>
          </a:xfrm>
        </p:grpSpPr>
        <p:sp>
          <p:nvSpPr>
            <p:cNvPr id="27"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8"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7"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94216"/>
                                        </p:tgtEl>
                                        <p:attrNameLst>
                                          <p:attrName>style.visibility</p:attrName>
                                        </p:attrNameLst>
                                      </p:cBhvr>
                                      <p:to>
                                        <p:strVal val="visible"/>
                                      </p:to>
                                    </p:set>
                                    <p:anim calcmode="lin" valueType="num">
                                      <p:cBhvr>
                                        <p:cTn id="7" dur="500" fill="hold"/>
                                        <p:tgtEl>
                                          <p:spTgt spid="94216"/>
                                        </p:tgtEl>
                                        <p:attrNameLst>
                                          <p:attrName>ppt_w</p:attrName>
                                        </p:attrNameLst>
                                      </p:cBhvr>
                                      <p:tavLst>
                                        <p:tav tm="0">
                                          <p:val>
                                            <p:fltVal val="0"/>
                                          </p:val>
                                        </p:tav>
                                        <p:tav tm="100000">
                                          <p:val>
                                            <p:strVal val="#ppt_w"/>
                                          </p:val>
                                        </p:tav>
                                      </p:tavLst>
                                    </p:anim>
                                    <p:anim calcmode="lin" valueType="num">
                                      <p:cBhvr>
                                        <p:cTn id="8" dur="500" fill="hold"/>
                                        <p:tgtEl>
                                          <p:spTgt spid="94216"/>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strVal val="#ppt_h"/>
                                          </p:val>
                                        </p:tav>
                                        <p:tav tm="100000">
                                          <p:val>
                                            <p:strVal val="#ppt_h"/>
                                          </p:val>
                                        </p:tav>
                                      </p:tavLst>
                                    </p:anim>
                                  </p:childTnLst>
                                </p:cTn>
                              </p:par>
                              <p:par>
                                <p:cTn id="27" presetID="17" presetClass="entr" presetSubtype="1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strVal val="#ppt_h"/>
                                          </p:val>
                                        </p:tav>
                                        <p:tav tm="100000">
                                          <p:val>
                                            <p:strVal val="#ppt_h"/>
                                          </p:val>
                                        </p:tav>
                                      </p:tavLst>
                                    </p:anim>
                                  </p:childTnLst>
                                </p:cTn>
                              </p:par>
                              <p:par>
                                <p:cTn id="35" presetID="17" presetClass="entr" presetSubtype="1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strVal val="#ppt_h"/>
                                          </p:val>
                                        </p:tav>
                                        <p:tav tm="100000">
                                          <p:val>
                                            <p:strVal val="#ppt_h"/>
                                          </p:val>
                                        </p:tav>
                                      </p:tavLst>
                                    </p:anim>
                                  </p:childTnLst>
                                </p:cTn>
                              </p:par>
                              <p:par>
                                <p:cTn id="39" presetID="17" presetClass="entr" presetSubtype="1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strVal val="#ppt_h"/>
                                          </p:val>
                                        </p:tav>
                                        <p:tav tm="100000">
                                          <p:val>
                                            <p:strVal val="#ppt_h"/>
                                          </p:val>
                                        </p:tav>
                                      </p:tavLst>
                                    </p:anim>
                                  </p:childTnLst>
                                </p:cTn>
                              </p:par>
                              <p:par>
                                <p:cTn id="43" presetID="17" presetClass="entr" presetSubtype="1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6" grpId="0"/>
      <p:bldP spid="23" grpId="0"/>
      <p:bldP spid="29" grpId="0"/>
      <p:bldP spid="30" grpId="0"/>
      <p:bldP spid="35" grpId="0"/>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2"/>
          <p:cNvSpPr>
            <a:spLocks noChangeArrowheads="1"/>
          </p:cNvSpPr>
          <p:nvPr/>
        </p:nvSpPr>
        <p:spPr bwMode="auto">
          <a:xfrm>
            <a:off x="457202" y="1285879"/>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sp>
        <p:nvSpPr>
          <p:cNvPr id="1053753" name="Rectangle 57"/>
          <p:cNvSpPr>
            <a:spLocks noChangeArrowheads="1"/>
          </p:cNvSpPr>
          <p:nvPr/>
        </p:nvSpPr>
        <p:spPr bwMode="auto">
          <a:xfrm>
            <a:off x="952472" y="1320791"/>
            <a:ext cx="7704138" cy="707886"/>
          </a:xfrm>
          <a:prstGeom prst="rect">
            <a:avLst/>
          </a:prstGeom>
          <a:noFill/>
          <a:ln w="9525">
            <a:noFill/>
            <a:miter lim="800000"/>
          </a:ln>
        </p:spPr>
        <p:txBody>
          <a:bodyPr wrap="square">
            <a:spAutoFit/>
          </a:bodyPr>
          <a:lstStyle/>
          <a:p>
            <a:pPr>
              <a:buFontTx/>
              <a:buNone/>
              <a:defRPr/>
            </a:pPr>
            <a:r>
              <a:rPr lang="zh-CN" altLang="en-US" sz="2000" b="0" dirty="0">
                <a:latin typeface="微软雅黑" panose="020B0503020204020204" pitchFamily="34" charset="-122"/>
                <a:ea typeface="微软雅黑" panose="020B0503020204020204" pitchFamily="34" charset="-122"/>
              </a:rPr>
              <a:t>如何计量仪表</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燃气表</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的抄表记录填报数据？</a:t>
            </a:r>
            <a:endParaRPr lang="zh-CN" altLang="zh-CN" sz="2000" b="0" dirty="0">
              <a:latin typeface="微软雅黑" panose="020B0503020204020204" pitchFamily="34" charset="-122"/>
              <a:ea typeface="微软雅黑" panose="020B0503020204020204" pitchFamily="34" charset="-122"/>
            </a:endParaRPr>
          </a:p>
          <a:p>
            <a:pPr>
              <a:buFontTx/>
              <a:buNone/>
              <a:defRPr/>
            </a:pPr>
            <a:r>
              <a:rPr lang="zh-CN" altLang="en-US" sz="2000" b="0"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Wingdings" panose="05000000000000000000" pitchFamily="2" charset="2"/>
              </a:rPr>
              <a:t>燃气</a:t>
            </a:r>
            <a:r>
              <a:rPr lang="zh-CN" altLang="en-US" sz="2000" b="0" dirty="0">
                <a:effectLst>
                  <a:outerShdw blurRad="38100" dist="38100" dir="2700000" algn="tl">
                    <a:srgbClr val="C0C0C0"/>
                  </a:outerShdw>
                </a:effectLst>
                <a:latin typeface="微软雅黑" panose="020B0503020204020204" pitchFamily="34" charset="-122"/>
                <a:ea typeface="微软雅黑" panose="020B0503020204020204" pitchFamily="34" charset="-122"/>
              </a:rPr>
              <a:t>表是插卡购字预付、每月剩余用量</a:t>
            </a:r>
            <a:r>
              <a:rPr lang="zh-CN" altLang="en-US" sz="2000" b="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递减</a:t>
            </a:r>
            <a:r>
              <a:rPr lang="zh-CN" altLang="en-US" sz="2000" b="0" dirty="0">
                <a:effectLst>
                  <a:outerShdw blurRad="38100" dist="38100" dir="2700000" algn="tl">
                    <a:srgbClr val="C0C0C0"/>
                  </a:outerShdw>
                </a:effectLst>
                <a:latin typeface="微软雅黑" panose="020B0503020204020204" pitchFamily="34" charset="-122"/>
                <a:ea typeface="微软雅黑" panose="020B0503020204020204" pitchFamily="34" charset="-122"/>
              </a:rPr>
              <a:t>方式</a:t>
            </a:r>
            <a:endParaRPr lang="zh-CN" altLang="zh-CN" sz="2000" b="0" dirty="0">
              <a:latin typeface="微软雅黑" panose="020B0503020204020204" pitchFamily="34" charset="-122"/>
              <a:ea typeface="微软雅黑" panose="020B0503020204020204" pitchFamily="34" charset="-122"/>
            </a:endParaRPr>
          </a:p>
        </p:txBody>
      </p:sp>
      <p:sp>
        <p:nvSpPr>
          <p:cNvPr id="24579" name="Rectangle 59"/>
          <p:cNvSpPr>
            <a:spLocks noChangeArrowheads="1"/>
          </p:cNvSpPr>
          <p:nvPr/>
        </p:nvSpPr>
        <p:spPr bwMode="auto">
          <a:xfrm>
            <a:off x="776288" y="2071678"/>
            <a:ext cx="8712200" cy="1477328"/>
          </a:xfrm>
          <a:prstGeom prst="rect">
            <a:avLst/>
          </a:prstGeom>
          <a:noFill/>
          <a:ln w="12700" cap="rnd">
            <a:noFill/>
            <a:prstDash val="sysDot"/>
            <a:miter lim="800000"/>
          </a:ln>
        </p:spPr>
        <p:txBody>
          <a:bodyPr wrap="square">
            <a:spAutoFit/>
          </a:bodyPr>
          <a:lstStyle/>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1</a:t>
            </a:r>
            <a:r>
              <a:rPr lang="zh-CN" altLang="en-US" sz="2000" b="0" dirty="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本月没有充</a:t>
            </a:r>
            <a:r>
              <a:rPr lang="zh-CN" altLang="en-US" sz="2000" b="0" dirty="0">
                <a:latin typeface="微软雅黑" panose="020B0503020204020204" pitchFamily="34" charset="-122"/>
                <a:ea typeface="微软雅黑" panose="020B0503020204020204" pitchFamily="34" charset="-122"/>
              </a:rPr>
              <a:t>钱（字）：</a:t>
            </a:r>
            <a:endParaRPr lang="zh-CN" altLang="zh-CN" b="0" dirty="0">
              <a:latin typeface="微软雅黑" panose="020B0503020204020204" pitchFamily="34" charset="-122"/>
              <a:ea typeface="微软雅黑" panose="020B0503020204020204" pitchFamily="34" charset="-122"/>
            </a:endParaRPr>
          </a:p>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     当月</a:t>
            </a:r>
            <a:r>
              <a:rPr lang="en-US" altLang="zh-CN" sz="2000" b="0" dirty="0" err="1">
                <a:latin typeface="微软雅黑" panose="020B0503020204020204" pitchFamily="34" charset="-122"/>
                <a:ea typeface="微软雅黑" panose="020B0503020204020204" pitchFamily="34" charset="-122"/>
              </a:rPr>
              <a:t>消费量</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上月末抄表数</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本月末抄表数</a:t>
            </a:r>
            <a:endParaRPr lang="zh-CN" altLang="zh-CN" b="0" dirty="0">
              <a:latin typeface="微软雅黑" panose="020B0503020204020204" pitchFamily="34" charset="-122"/>
              <a:ea typeface="微软雅黑" panose="020B0503020204020204" pitchFamily="34" charset="-122"/>
            </a:endParaRPr>
          </a:p>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     </a:t>
            </a:r>
            <a:r>
              <a:rPr lang="en-US" altLang="zh-CN" sz="2000" b="0" dirty="0">
                <a:latin typeface="微软雅黑" panose="020B0503020204020204" pitchFamily="34" charset="-122"/>
                <a:ea typeface="微软雅黑" panose="020B0503020204020204" pitchFamily="34" charset="-122"/>
              </a:rPr>
              <a:t>例</a:t>
            </a:r>
            <a:r>
              <a:rPr lang="zh-CN" altLang="en-US" sz="2000" b="0" dirty="0">
                <a:latin typeface="微软雅黑" panose="020B0503020204020204" pitchFamily="34" charset="-122"/>
                <a:ea typeface="微软雅黑" panose="020B0503020204020204" pitchFamily="34" charset="-122"/>
              </a:rPr>
              <a:t>如</a:t>
            </a:r>
            <a:r>
              <a:rPr lang="en-US" altLang="zh-CN" sz="2000" b="0" dirty="0">
                <a:latin typeface="微软雅黑" panose="020B0503020204020204" pitchFamily="34" charset="-122"/>
                <a:ea typeface="微软雅黑" panose="020B0503020204020204" pitchFamily="34" charset="-122"/>
              </a:rPr>
              <a:t>：</a:t>
            </a:r>
            <a:r>
              <a:rPr lang="en-US" altLang="zh-CN" sz="2000" b="0" dirty="0" err="1">
                <a:latin typeface="微软雅黑" panose="020B0503020204020204" pitchFamily="34" charset="-122"/>
                <a:ea typeface="微软雅黑" panose="020B0503020204020204" pitchFamily="34" charset="-122"/>
              </a:rPr>
              <a:t>上月末</a:t>
            </a:r>
            <a:r>
              <a:rPr lang="zh-CN" altLang="en-US" sz="2000" b="0" dirty="0">
                <a:latin typeface="微软雅黑" panose="020B0503020204020204" pitchFamily="34" charset="-122"/>
                <a:ea typeface="微软雅黑" panose="020B0503020204020204" pitchFamily="34" charset="-122"/>
              </a:rPr>
              <a:t>抄表</a:t>
            </a:r>
            <a:r>
              <a:rPr lang="en-US" altLang="zh-CN" sz="2000" b="0" dirty="0">
                <a:latin typeface="微软雅黑" panose="020B0503020204020204" pitchFamily="34" charset="-122"/>
                <a:ea typeface="微软雅黑" panose="020B0503020204020204" pitchFamily="34" charset="-122"/>
              </a:rPr>
              <a:t>数=1000</a:t>
            </a:r>
            <a:r>
              <a:rPr lang="zh-CN" altLang="en-US" sz="2000" b="0" dirty="0">
                <a:latin typeface="微软雅黑" panose="020B0503020204020204" pitchFamily="34" charset="-122"/>
                <a:ea typeface="微软雅黑" panose="020B0503020204020204" pitchFamily="34" charset="-122"/>
              </a:rPr>
              <a:t>，本月末抄表数</a:t>
            </a:r>
            <a:r>
              <a:rPr lang="en-US" altLang="zh-CN" sz="2000" b="0" dirty="0">
                <a:latin typeface="微软雅黑" panose="020B0503020204020204" pitchFamily="34" charset="-122"/>
                <a:ea typeface="微软雅黑" panose="020B0503020204020204" pitchFamily="34" charset="-122"/>
              </a:rPr>
              <a:t>=600</a:t>
            </a:r>
            <a:endParaRPr lang="zh-CN" altLang="zh-CN" b="0" dirty="0">
              <a:latin typeface="微软雅黑" panose="020B0503020204020204" pitchFamily="34" charset="-122"/>
              <a:ea typeface="微软雅黑" panose="020B0503020204020204" pitchFamily="34" charset="-122"/>
            </a:endParaRPr>
          </a:p>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               当月消费量</a:t>
            </a:r>
            <a:r>
              <a:rPr lang="en-US" altLang="zh-CN" sz="2000" b="0" dirty="0">
                <a:latin typeface="微软雅黑" panose="020B0503020204020204" pitchFamily="34" charset="-122"/>
                <a:ea typeface="微软雅黑" panose="020B0503020204020204" pitchFamily="34" charset="-122"/>
              </a:rPr>
              <a:t>=1000-600=400</a:t>
            </a:r>
            <a:endParaRPr lang="zh-CN" altLang="zh-CN" b="0" dirty="0">
              <a:latin typeface="微软雅黑" panose="020B0503020204020204" pitchFamily="34" charset="-122"/>
              <a:ea typeface="微软雅黑" panose="020B0503020204020204" pitchFamily="34" charset="-122"/>
            </a:endParaRPr>
          </a:p>
        </p:txBody>
      </p:sp>
      <p:sp>
        <p:nvSpPr>
          <p:cNvPr id="7" name="Rectangle 2"/>
          <p:cNvSpPr>
            <a:spLocks noChangeArrowheads="1"/>
          </p:cNvSpPr>
          <p:nvPr/>
        </p:nvSpPr>
        <p:spPr bwMode="auto">
          <a:xfrm>
            <a:off x="6248400" y="333375"/>
            <a:ext cx="3184526"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grpSp>
        <p:nvGrpSpPr>
          <p:cNvPr id="9" name="Group 47"/>
          <p:cNvGrpSpPr/>
          <p:nvPr/>
        </p:nvGrpSpPr>
        <p:grpSpPr bwMode="auto">
          <a:xfrm>
            <a:off x="738158" y="1428736"/>
            <a:ext cx="187325" cy="182563"/>
            <a:chOff x="1239" y="1515"/>
            <a:chExt cx="115" cy="115"/>
          </a:xfrm>
        </p:grpSpPr>
        <p:sp>
          <p:nvSpPr>
            <p:cNvPr id="1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2" name="Rectangle 59"/>
          <p:cNvSpPr>
            <a:spLocks noChangeArrowheads="1"/>
          </p:cNvSpPr>
          <p:nvPr/>
        </p:nvSpPr>
        <p:spPr bwMode="auto">
          <a:xfrm>
            <a:off x="812832" y="3643314"/>
            <a:ext cx="8426448" cy="1477328"/>
          </a:xfrm>
          <a:prstGeom prst="rect">
            <a:avLst/>
          </a:prstGeom>
          <a:noFill/>
          <a:ln w="12700" cap="rnd">
            <a:noFill/>
            <a:prstDash val="sysDot"/>
            <a:miter lim="800000"/>
          </a:ln>
        </p:spPr>
        <p:txBody>
          <a:bodyPr wrap="square">
            <a:spAutoFit/>
          </a:bodyPr>
          <a:lstStyle/>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2</a:t>
            </a:r>
            <a:r>
              <a:rPr lang="zh-CN" altLang="en-US" sz="2000" b="0" dirty="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本月有充</a:t>
            </a:r>
            <a:r>
              <a:rPr lang="zh-CN" altLang="en-US" sz="2000" b="0" dirty="0">
                <a:latin typeface="微软雅黑" panose="020B0503020204020204" pitchFamily="34" charset="-122"/>
                <a:ea typeface="微软雅黑" panose="020B0503020204020204" pitchFamily="34" charset="-122"/>
              </a:rPr>
              <a:t>钱（字）：</a:t>
            </a:r>
            <a:endParaRPr lang="zh-CN" altLang="zh-CN" b="0" dirty="0">
              <a:latin typeface="微软雅黑" panose="020B0503020204020204" pitchFamily="34" charset="-122"/>
              <a:ea typeface="微软雅黑" panose="020B0503020204020204" pitchFamily="34" charset="-122"/>
            </a:endParaRPr>
          </a:p>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     当</a:t>
            </a:r>
            <a:r>
              <a:rPr lang="en-US" altLang="zh-CN" sz="2000" b="0" dirty="0" err="1">
                <a:latin typeface="微软雅黑" panose="020B0503020204020204" pitchFamily="34" charset="-122"/>
                <a:ea typeface="微软雅黑" panose="020B0503020204020204" pitchFamily="34" charset="-122"/>
              </a:rPr>
              <a:t>月消费量</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上月末抄表数</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本月充卡数</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本月末抄表数</a:t>
            </a:r>
            <a:endParaRPr lang="zh-CN" altLang="zh-CN" b="0" dirty="0">
              <a:latin typeface="微软雅黑" panose="020B0503020204020204" pitchFamily="34" charset="-122"/>
              <a:ea typeface="微软雅黑" panose="020B0503020204020204" pitchFamily="34" charset="-122"/>
            </a:endParaRPr>
          </a:p>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     </a:t>
            </a:r>
            <a:r>
              <a:rPr lang="en-US" altLang="zh-CN" sz="2000" b="0" dirty="0">
                <a:latin typeface="微软雅黑" panose="020B0503020204020204" pitchFamily="34" charset="-122"/>
                <a:ea typeface="微软雅黑" panose="020B0503020204020204" pitchFamily="34" charset="-122"/>
              </a:rPr>
              <a:t>例</a:t>
            </a:r>
            <a:r>
              <a:rPr lang="zh-CN" altLang="en-US" sz="2000" b="0" dirty="0">
                <a:latin typeface="微软雅黑" panose="020B0503020204020204" pitchFamily="34" charset="-122"/>
                <a:ea typeface="微软雅黑" panose="020B0503020204020204" pitchFamily="34" charset="-122"/>
              </a:rPr>
              <a:t>如</a:t>
            </a:r>
            <a:r>
              <a:rPr lang="en-US" altLang="zh-CN" sz="2000" b="0" dirty="0">
                <a:latin typeface="微软雅黑" panose="020B0503020204020204" pitchFamily="34" charset="-122"/>
                <a:ea typeface="微软雅黑" panose="020B0503020204020204" pitchFamily="34" charset="-122"/>
              </a:rPr>
              <a:t>： </a:t>
            </a:r>
            <a:r>
              <a:rPr lang="en-US" altLang="zh-CN" sz="2000" b="0" dirty="0" err="1">
                <a:latin typeface="微软雅黑" panose="020B0503020204020204" pitchFamily="34" charset="-122"/>
                <a:ea typeface="微软雅黑" panose="020B0503020204020204" pitchFamily="34" charset="-122"/>
              </a:rPr>
              <a:t>上月末</a:t>
            </a:r>
            <a:r>
              <a:rPr lang="zh-CN" altLang="en-US" sz="2000" b="0" dirty="0">
                <a:latin typeface="微软雅黑" panose="020B0503020204020204" pitchFamily="34" charset="-122"/>
                <a:ea typeface="微软雅黑" panose="020B0503020204020204" pitchFamily="34" charset="-122"/>
              </a:rPr>
              <a:t>抄表</a:t>
            </a:r>
            <a:r>
              <a:rPr lang="en-US" altLang="zh-CN" sz="2000" b="0" dirty="0">
                <a:latin typeface="微软雅黑" panose="020B0503020204020204" pitchFamily="34" charset="-122"/>
                <a:ea typeface="微软雅黑" panose="020B0503020204020204" pitchFamily="34" charset="-122"/>
              </a:rPr>
              <a:t>数 =1000</a:t>
            </a:r>
            <a:r>
              <a:rPr lang="zh-CN" altLang="en-US" sz="2000" b="0" dirty="0">
                <a:latin typeface="微软雅黑" panose="020B0503020204020204" pitchFamily="34" charset="-122"/>
                <a:ea typeface="微软雅黑" panose="020B0503020204020204" pitchFamily="34" charset="-122"/>
              </a:rPr>
              <a:t>，本月末抄表</a:t>
            </a:r>
            <a:r>
              <a:rPr lang="en-US" altLang="zh-CN" sz="2000" b="0" dirty="0">
                <a:latin typeface="微软雅黑" panose="020B0503020204020204" pitchFamily="34" charset="-122"/>
                <a:ea typeface="微软雅黑" panose="020B0503020204020204" pitchFamily="34" charset="-122"/>
              </a:rPr>
              <a:t>数=1200</a:t>
            </a:r>
            <a:r>
              <a:rPr lang="zh-CN" altLang="en-US" sz="2000" b="0" dirty="0">
                <a:latin typeface="微软雅黑" panose="020B0503020204020204" pitchFamily="34" charset="-122"/>
                <a:ea typeface="微软雅黑" panose="020B0503020204020204" pitchFamily="34" charset="-122"/>
              </a:rPr>
              <a:t>，期间充卡</a:t>
            </a:r>
            <a:r>
              <a:rPr lang="en-US" altLang="zh-CN" sz="2000" b="0" dirty="0">
                <a:latin typeface="微软雅黑" panose="020B0503020204020204" pitchFamily="34" charset="-122"/>
                <a:ea typeface="微软雅黑" panose="020B0503020204020204" pitchFamily="34" charset="-122"/>
              </a:rPr>
              <a:t>=600</a:t>
            </a:r>
            <a:r>
              <a:rPr lang="zh-CN" altLang="en-US" sz="2000" b="0" dirty="0">
                <a:latin typeface="微软雅黑" panose="020B0503020204020204" pitchFamily="34" charset="-122"/>
                <a:ea typeface="微软雅黑" panose="020B0503020204020204" pitchFamily="34" charset="-122"/>
              </a:rPr>
              <a:t>，</a:t>
            </a:r>
            <a:endParaRPr lang="zh-CN" altLang="zh-CN" b="0" dirty="0">
              <a:latin typeface="微软雅黑" panose="020B0503020204020204" pitchFamily="34" charset="-122"/>
              <a:ea typeface="微软雅黑" panose="020B0503020204020204" pitchFamily="34" charset="-122"/>
            </a:endParaRPr>
          </a:p>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               当月消费量</a:t>
            </a:r>
            <a:r>
              <a:rPr lang="en-US" altLang="zh-CN" sz="2000" b="0" dirty="0">
                <a:latin typeface="微软雅黑" panose="020B0503020204020204" pitchFamily="34" charset="-122"/>
                <a:ea typeface="微软雅黑" panose="020B0503020204020204" pitchFamily="34" charset="-122"/>
              </a:rPr>
              <a:t>=1000+600-1200=400</a:t>
            </a:r>
            <a:endParaRPr lang="zh-CN" altLang="zh-CN" b="0" dirty="0">
              <a:latin typeface="微软雅黑" panose="020B0503020204020204" pitchFamily="34" charset="-122"/>
              <a:ea typeface="微软雅黑" panose="020B0503020204020204" pitchFamily="34" charset="-122"/>
            </a:endParaRPr>
          </a:p>
        </p:txBody>
      </p:sp>
      <p:sp>
        <p:nvSpPr>
          <p:cNvPr id="13" name="Rectangle 59"/>
          <p:cNvSpPr>
            <a:spLocks noChangeArrowheads="1"/>
          </p:cNvSpPr>
          <p:nvPr/>
        </p:nvSpPr>
        <p:spPr bwMode="auto">
          <a:xfrm>
            <a:off x="952472" y="4929198"/>
            <a:ext cx="8712200" cy="1477328"/>
          </a:xfrm>
          <a:prstGeom prst="rect">
            <a:avLst/>
          </a:prstGeom>
          <a:noFill/>
          <a:ln w="12700" cap="rnd">
            <a:noFill/>
            <a:prstDash val="sysDot"/>
            <a:miter lim="800000"/>
          </a:ln>
        </p:spPr>
        <p:txBody>
          <a:bodyPr>
            <a:spAutoFit/>
          </a:bodyPr>
          <a:lstStyle/>
          <a:p>
            <a:pPr>
              <a:lnSpc>
                <a:spcPts val="2700"/>
              </a:lnSpc>
              <a:spcBef>
                <a:spcPts val="0"/>
              </a:spcBef>
              <a:buFont typeface="Wingdings" panose="05000000000000000000" pitchFamily="2" charset="2"/>
              <a:buNone/>
            </a:pPr>
            <a:endParaRPr lang="zh-CN" altLang="zh-CN" b="0" dirty="0">
              <a:latin typeface="微软雅黑" panose="020B0503020204020204" pitchFamily="34" charset="-122"/>
              <a:ea typeface="微软雅黑" panose="020B0503020204020204" pitchFamily="34" charset="-122"/>
            </a:endParaRPr>
          </a:p>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注：抄表时看清计量单位是立方米（字）还是金额，金额要反算消费量；</a:t>
            </a:r>
            <a:endParaRPr lang="zh-CN" altLang="zh-CN" b="0" dirty="0">
              <a:latin typeface="微软雅黑" panose="020B0503020204020204" pitchFamily="34" charset="-122"/>
              <a:ea typeface="微软雅黑" panose="020B0503020204020204" pitchFamily="34" charset="-122"/>
            </a:endParaRPr>
          </a:p>
          <a:p>
            <a:pPr>
              <a:lnSpc>
                <a:spcPts val="2700"/>
              </a:lnSpc>
              <a:spcBef>
                <a:spcPts val="0"/>
              </a:spcBef>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       本月、上月抄表要在同一天进行；</a:t>
            </a:r>
            <a:endParaRPr lang="en-US" altLang="zh-CN" sz="2000" b="0" dirty="0">
              <a:latin typeface="微软雅黑" panose="020B0503020204020204" pitchFamily="34" charset="-122"/>
              <a:ea typeface="微软雅黑" panose="020B0503020204020204" pitchFamily="34" charset="-122"/>
            </a:endParaRPr>
          </a:p>
          <a:p>
            <a:pPr>
              <a:lnSpc>
                <a:spcPts val="2700"/>
              </a:lnSpc>
              <a:spcBef>
                <a:spcPts val="0"/>
              </a:spcBef>
              <a:buFont typeface="Wingdings" panose="05000000000000000000" pitchFamily="2" charset="2"/>
              <a:buNone/>
            </a:pPr>
            <a:r>
              <a:rPr lang="en-US" altLang="zh-CN" sz="2000" b="0" dirty="0">
                <a:latin typeface="微软雅黑" panose="020B0503020204020204" pitchFamily="34" charset="-122"/>
                <a:ea typeface="微软雅黑" panose="020B0503020204020204" pitchFamily="34" charset="-122"/>
              </a:rPr>
              <a:t>       </a:t>
            </a:r>
            <a:r>
              <a:rPr lang="zh-CN" altLang="en-US" sz="2000" b="0" dirty="0">
                <a:solidFill>
                  <a:srgbClr val="FF0000"/>
                </a:solidFill>
                <a:latin typeface="微软雅黑" panose="020B0503020204020204" pitchFamily="34" charset="-122"/>
                <a:ea typeface="微软雅黑" panose="020B0503020204020204" pitchFamily="34" charset="-122"/>
              </a:rPr>
              <a:t>电表、热计量表计算方法类似</a:t>
            </a:r>
            <a:r>
              <a:rPr lang="zh-CN" altLang="en-US" sz="2000" b="0" dirty="0">
                <a:latin typeface="微软雅黑" panose="020B0503020204020204" pitchFamily="34" charset="-122"/>
                <a:ea typeface="微软雅黑" panose="020B0503020204020204" pitchFamily="34" charset="-122"/>
              </a:rPr>
              <a:t>；</a:t>
            </a:r>
            <a:endParaRPr lang="zh-CN" altLang="zh-CN" b="0" dirty="0">
              <a:latin typeface="微软雅黑" panose="020B0503020204020204" pitchFamily="34" charset="-122"/>
              <a:ea typeface="微软雅黑" panose="020B0503020204020204" pitchFamily="34" charset="-122"/>
            </a:endParaRPr>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3643313" cy="792163"/>
            <a:chOff x="4424" y="709"/>
            <a:chExt cx="1691" cy="499"/>
          </a:xfrm>
        </p:grpSpPr>
        <p:sp>
          <p:nvSpPr>
            <p:cNvPr id="94240" name="AutoShape 5"/>
            <p:cNvSpPr>
              <a:spLocks noChangeArrowheads="1"/>
            </p:cNvSpPr>
            <p:nvPr/>
          </p:nvSpPr>
          <p:spPr bwMode="gray">
            <a:xfrm rot="5400000">
              <a:off x="5020" y="113"/>
              <a:ext cx="499" cy="1691"/>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1649" name="Text Box 6"/>
            <p:cNvSpPr txBox="1">
              <a:spLocks noChangeArrowheads="1"/>
            </p:cNvSpPr>
            <p:nvPr/>
          </p:nvSpPr>
          <p:spPr bwMode="auto">
            <a:xfrm>
              <a:off x="4464"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汽油</a:t>
              </a: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柴油</a:t>
              </a:r>
              <a:r>
                <a:rPr lang="en-US" altLang="zh-CN" sz="2800">
                  <a:solidFill>
                    <a:srgbClr val="000000"/>
                  </a:solidFill>
                  <a:latin typeface="黑体" panose="02010609060101010101" pitchFamily="2" charset="-122"/>
                  <a:ea typeface="黑体" panose="02010609060101010101" pitchFamily="2" charset="-122"/>
                </a:rPr>
                <a:t>】</a:t>
              </a:r>
              <a:endParaRPr lang="zh-CN" altLang="en-US" sz="2800" i="1">
                <a:solidFill>
                  <a:srgbClr val="000000"/>
                </a:solidFill>
                <a:ea typeface="方正姚体" panose="02010601030101010101" pitchFamily="2" charset="-122"/>
              </a:endParaRPr>
            </a:p>
          </p:txBody>
        </p:sp>
      </p:grpSp>
      <p:sp>
        <p:nvSpPr>
          <p:cNvPr id="27" name="TextBox 19"/>
          <p:cNvSpPr txBox="1">
            <a:spLocks noChangeArrowheads="1"/>
          </p:cNvSpPr>
          <p:nvPr/>
        </p:nvSpPr>
        <p:spPr bwMode="auto">
          <a:xfrm>
            <a:off x="881063" y="2571750"/>
            <a:ext cx="8572500" cy="769441"/>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a:defRPr/>
            </a:pPr>
            <a:r>
              <a:rPr lang="zh-CN" altLang="en-US" sz="2400" dirty="0">
                <a:effectLst>
                  <a:outerShdw blurRad="38100" dist="38100" dir="2700000" algn="tl">
                    <a:srgbClr val="C0C0C0"/>
                  </a:outerShdw>
                </a:effectLst>
                <a:latin typeface="华文仿宋" panose="02010600040101010101" pitchFamily="2" charset="-122"/>
                <a:ea typeface="华文仿宋" panose="02010600040101010101" pitchFamily="2" charset="-122"/>
              </a:rPr>
              <a:t>  </a:t>
            </a:r>
            <a:r>
              <a:rPr lang="zh-CN" altLang="en-US" sz="2000" b="0" dirty="0">
                <a:latin typeface="微软雅黑" panose="020B0503020204020204" pitchFamily="34" charset="-122"/>
                <a:ea typeface="微软雅黑" panose="020B0503020204020204" pitchFamily="34" charset="-122"/>
              </a:rPr>
              <a:t>①使用</a:t>
            </a:r>
            <a:r>
              <a:rPr lang="zh-CN" altLang="en-US" sz="2000" b="0" dirty="0" smtClean="0">
                <a:latin typeface="微软雅黑" panose="020B0503020204020204" pitchFamily="34" charset="-122"/>
                <a:ea typeface="微软雅黑" panose="020B0503020204020204" pitchFamily="34" charset="-122"/>
              </a:rPr>
              <a:t>加油卡</a:t>
            </a:r>
            <a:r>
              <a:rPr lang="zh-CN" altLang="en-US" sz="2000" b="0" dirty="0">
                <a:latin typeface="微软雅黑" panose="020B0503020204020204" pitchFamily="34" charset="-122"/>
                <a:ea typeface="微软雅黑" panose="020B0503020204020204" pitchFamily="34" charset="-122"/>
              </a:rPr>
              <a:t>，可根据“</a:t>
            </a:r>
            <a:r>
              <a:rPr lang="zh-CN" altLang="en-US" sz="2000" b="0" dirty="0" smtClean="0">
                <a:solidFill>
                  <a:srgbClr val="FF0000"/>
                </a:solidFill>
                <a:latin typeface="微软雅黑" panose="020B0503020204020204" pitchFamily="34" charset="-122"/>
                <a:ea typeface="微软雅黑" panose="020B0503020204020204" pitchFamily="34" charset="-122"/>
              </a:rPr>
              <a:t>加油卡</a:t>
            </a:r>
            <a:r>
              <a:rPr lang="zh-CN" altLang="en-US" sz="2000" b="0" dirty="0">
                <a:solidFill>
                  <a:srgbClr val="FF0000"/>
                </a:solidFill>
                <a:latin typeface="微软雅黑" panose="020B0503020204020204" pitchFamily="34" charset="-122"/>
                <a:ea typeface="微软雅黑" panose="020B0503020204020204" pitchFamily="34" charset="-122"/>
              </a:rPr>
              <a:t>对帐单</a:t>
            </a:r>
            <a:r>
              <a:rPr lang="zh-CN" altLang="en-US" sz="2000" b="0" dirty="0">
                <a:latin typeface="微软雅黑" panose="020B0503020204020204" pitchFamily="34" charset="-122"/>
                <a:ea typeface="微软雅黑" panose="020B0503020204020204" pitchFamily="34" charset="-122"/>
              </a:rPr>
              <a:t>”填报</a:t>
            </a:r>
            <a:endParaRPr lang="en-US" altLang="zh-CN" sz="2000" b="0" dirty="0">
              <a:latin typeface="微软雅黑" panose="020B0503020204020204" pitchFamily="34" charset="-122"/>
              <a:ea typeface="微软雅黑" panose="020B0503020204020204" pitchFamily="34" charset="-122"/>
            </a:endParaRPr>
          </a:p>
          <a:p>
            <a:pPr>
              <a:defRPr/>
            </a:pPr>
            <a:r>
              <a:rPr lang="zh-CN" altLang="en-US" sz="2000" b="0" dirty="0">
                <a:latin typeface="微软雅黑" panose="020B0503020204020204" pitchFamily="34" charset="-122"/>
                <a:ea typeface="微软雅黑" panose="020B0503020204020204" pitchFamily="34" charset="-122"/>
              </a:rPr>
              <a:t>     登录油料供应部门的服务热线或网站查询报告期对账单</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214563"/>
            <a:ext cx="187325" cy="182562"/>
            <a:chOff x="1239" y="1515"/>
            <a:chExt cx="115" cy="115"/>
          </a:xfrm>
        </p:grpSpPr>
        <p:sp>
          <p:nvSpPr>
            <p:cNvPr id="11164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164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92170" name="TextBox 19"/>
          <p:cNvSpPr txBox="1">
            <a:spLocks noChangeArrowheads="1"/>
          </p:cNvSpPr>
          <p:nvPr/>
        </p:nvSpPr>
        <p:spPr bwMode="auto">
          <a:xfrm>
            <a:off x="1023938" y="2071688"/>
            <a:ext cx="8181975" cy="400110"/>
          </a:xfrm>
          <a:prstGeom prst="rect">
            <a:avLst/>
          </a:prstGeom>
          <a:noFill/>
          <a:ln w="9525">
            <a:noFill/>
            <a:miter lim="800000"/>
          </a:ln>
        </p:spPr>
        <p:txBody>
          <a:bodyPr>
            <a:spAutoFit/>
          </a:bodyPr>
          <a:lstStyle/>
          <a:p>
            <a:r>
              <a:rPr lang="zh-CN" altLang="en-US" sz="2000" b="0" dirty="0">
                <a:latin typeface="微软雅黑" panose="020B0503020204020204" pitchFamily="34" charset="-122"/>
                <a:ea typeface="微软雅黑" panose="020B0503020204020204" pitchFamily="34" charset="-122"/>
              </a:rPr>
              <a:t>汽油、柴油消费量取得有以下方法：</a:t>
            </a:r>
            <a:endParaRPr lang="zh-CN" altLang="en-US" sz="2000" b="0" dirty="0">
              <a:latin typeface="微软雅黑" panose="020B0503020204020204" pitchFamily="34" charset="-122"/>
              <a:ea typeface="微软雅黑" panose="020B0503020204020204" pitchFamily="34" charset="-122"/>
            </a:endParaRPr>
          </a:p>
        </p:txBody>
      </p:sp>
      <p:graphicFrame>
        <p:nvGraphicFramePr>
          <p:cNvPr id="32" name="Group 28"/>
          <p:cNvGraphicFramePr>
            <a:graphicFrameLocks noGrp="1"/>
          </p:cNvGraphicFramePr>
          <p:nvPr>
            <p:ph sz="half" idx="4294967295"/>
          </p:nvPr>
        </p:nvGraphicFramePr>
        <p:xfrm>
          <a:off x="669925" y="3500438"/>
          <a:ext cx="8575675" cy="1195386"/>
        </p:xfrm>
        <a:graphic>
          <a:graphicData uri="http://schemas.openxmlformats.org/drawingml/2006/table">
            <a:tbl>
              <a:tblPr/>
              <a:tblGrid>
                <a:gridCol w="1817687"/>
                <a:gridCol w="2753421"/>
                <a:gridCol w="4004567"/>
              </a:tblGrid>
              <a:tr h="398462">
                <a:tc>
                  <a:txBody>
                    <a:bodyPr/>
                    <a:lstStyle/>
                    <a:p>
                      <a:pPr marL="0" marR="0" lvl="0" indent="0" algn="ctr" defTabSz="914400" rtl="0" eaLnBrk="1" fontAlgn="base" latinLnBrk="0" hangingPunct="1">
                        <a:lnSpc>
                          <a:spcPct val="100000"/>
                        </a:lnSpc>
                        <a:spcBef>
                          <a:spcPts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a:ln>
                            <a:noFill/>
                          </a:ln>
                          <a:solidFill>
                            <a:schemeClr val="tx1"/>
                          </a:solidFill>
                          <a:effectLst/>
                          <a:latin typeface="Verdana" panose="020B0604030504040204" pitchFamily="34" charset="0"/>
                          <a:ea typeface="华文仿宋" panose="02010600040101010101" pitchFamily="2" charset="-122"/>
                        </a:rPr>
                        <a:t>油料供应单位</a:t>
                      </a:r>
                      <a:endParaRPr kumimoji="0" lang="zh-CN" altLang="en-US" sz="2000" b="1" i="0" u="none" strike="noStrike" cap="none" normalizeH="0" baseline="0" dirty="0">
                        <a:ln>
                          <a:noFill/>
                        </a:ln>
                        <a:solidFill>
                          <a:schemeClr val="tx1"/>
                        </a:solidFill>
                        <a:effectLst/>
                        <a:latin typeface="Verdana" panose="020B0604030504040204" pitchFamily="34" charset="0"/>
                        <a:ea typeface="华文仿宋" panose="02010600040101010101" pitchFamily="2" charset="-122"/>
                      </a:endParaRPr>
                    </a:p>
                  </a:txBody>
                  <a:tcPr marL="90000" marR="90000" marT="46799" marB="4679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b="1" i="0" u="none" strike="noStrike" cap="none" normalizeH="0" baseline="0" dirty="0">
                          <a:ln>
                            <a:noFill/>
                          </a:ln>
                          <a:solidFill>
                            <a:schemeClr val="tx1"/>
                          </a:solidFill>
                          <a:effectLst/>
                          <a:latin typeface="Verdana" panose="020B0604030504040204" pitchFamily="34" charset="0"/>
                          <a:ea typeface="华文仿宋" panose="02010600040101010101" pitchFamily="2" charset="-122"/>
                        </a:rPr>
                        <a:t>客服电话</a:t>
                      </a:r>
                      <a:endParaRPr kumimoji="0" lang="zh-CN" altLang="en-US" sz="2000" b="1" i="0" u="none" strike="noStrike" cap="none" normalizeH="0" baseline="0" dirty="0">
                        <a:ln>
                          <a:noFill/>
                        </a:ln>
                        <a:solidFill>
                          <a:schemeClr val="tx1"/>
                        </a:solidFill>
                        <a:effectLst/>
                        <a:latin typeface="Verdana" panose="020B0604030504040204" pitchFamily="34" charset="0"/>
                        <a:ea typeface="华文仿宋" panose="02010600040101010101" pitchFamily="2" charset="-122"/>
                      </a:endParaRPr>
                    </a:p>
                  </a:txBody>
                  <a:tcPr marL="90000" marR="90000" marT="46799" marB="467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b="1" i="0" u="none" strike="noStrike" cap="none" normalizeH="0" baseline="0" dirty="0">
                          <a:ln>
                            <a:noFill/>
                          </a:ln>
                          <a:solidFill>
                            <a:schemeClr val="tx1"/>
                          </a:solidFill>
                          <a:effectLst/>
                          <a:latin typeface="Verdana" panose="020B0604030504040204" pitchFamily="34" charset="0"/>
                          <a:ea typeface="华文仿宋" panose="02010600040101010101" pitchFamily="2" charset="-122"/>
                        </a:rPr>
                        <a:t>网址</a:t>
                      </a:r>
                      <a:endParaRPr kumimoji="0" lang="zh-CN" altLang="en-US" sz="2000" b="1" i="0" u="none" strike="noStrike" cap="none" normalizeH="0" baseline="0" dirty="0">
                        <a:ln>
                          <a:noFill/>
                        </a:ln>
                        <a:solidFill>
                          <a:schemeClr val="tx1"/>
                        </a:solidFill>
                        <a:effectLst/>
                        <a:latin typeface="Verdana" panose="020B0604030504040204" pitchFamily="34" charset="0"/>
                        <a:ea typeface="华文仿宋" panose="02010600040101010101" pitchFamily="2" charset="-122"/>
                      </a:endParaRPr>
                    </a:p>
                  </a:txBody>
                  <a:tcPr marL="90000" marR="90000" marT="46799" marB="4679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98462">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b="1" i="0" u="none" strike="noStrike" cap="none" normalizeH="0" baseline="0">
                          <a:ln>
                            <a:noFill/>
                          </a:ln>
                          <a:solidFill>
                            <a:schemeClr val="tx1"/>
                          </a:solidFill>
                          <a:effectLst/>
                          <a:latin typeface="华文仿宋" panose="02010600040101010101" pitchFamily="2" charset="-122"/>
                          <a:ea typeface="华文仿宋" panose="02010600040101010101" pitchFamily="2" charset="-122"/>
                        </a:rPr>
                        <a:t>中石化</a:t>
                      </a:r>
                      <a:endParaRPr kumimoji="0" lang="zh-CN" altLang="en-US" sz="2000" b="1" i="0" u="none" strike="noStrike" cap="none" normalizeH="0" baseline="0">
                        <a:ln>
                          <a:noFill/>
                        </a:ln>
                        <a:solidFill>
                          <a:schemeClr val="tx1"/>
                        </a:solidFill>
                        <a:effectLst/>
                        <a:latin typeface="华文仿宋" panose="02010600040101010101" pitchFamily="2" charset="-122"/>
                        <a:ea typeface="华文仿宋" panose="02010600040101010101" pitchFamily="2" charset="-122"/>
                      </a:endParaRPr>
                    </a:p>
                  </a:txBody>
                  <a:tcPr marL="90000" marR="90000" marT="46799" marB="4679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000" b="1" i="0" u="none" strike="noStrike" cap="none" normalizeH="0" baseline="0" dirty="0">
                          <a:ln>
                            <a:noFill/>
                          </a:ln>
                          <a:solidFill>
                            <a:schemeClr val="tx1"/>
                          </a:solidFill>
                          <a:effectLst/>
                          <a:latin typeface="Arial Rounded MT Bold" panose="020F0704030504030204" pitchFamily="34" charset="0"/>
                          <a:ea typeface="华文仿宋" panose="02010600040101010101" pitchFamily="2" charset="-122"/>
                        </a:rPr>
                        <a:t>95105888/5988 </a:t>
                      </a:r>
                      <a:r>
                        <a:rPr kumimoji="0" lang="zh-CN" altLang="en-US" sz="2000" b="1" i="0" u="none" strike="noStrike" cap="none" normalizeH="0" baseline="0" dirty="0">
                          <a:ln>
                            <a:noFill/>
                          </a:ln>
                          <a:solidFill>
                            <a:schemeClr val="tx1"/>
                          </a:solidFill>
                          <a:effectLst/>
                          <a:latin typeface="Arial Rounded MT Bold" panose="020F0704030504030204" pitchFamily="34" charset="0"/>
                          <a:ea typeface="华文仿宋" panose="02010600040101010101" pitchFamily="2" charset="-122"/>
                        </a:rPr>
                        <a:t>转</a:t>
                      </a:r>
                      <a:r>
                        <a:rPr kumimoji="0" lang="en-US" altLang="zh-CN" sz="2000" b="1" i="0" u="none" strike="noStrike" cap="none" normalizeH="0" baseline="0" dirty="0">
                          <a:ln>
                            <a:noFill/>
                          </a:ln>
                          <a:solidFill>
                            <a:schemeClr val="tx1"/>
                          </a:solidFill>
                          <a:effectLst/>
                          <a:latin typeface="Arial Rounded MT Bold" panose="020F0704030504030204" pitchFamily="34" charset="0"/>
                          <a:ea typeface="华文仿宋" panose="02010600040101010101" pitchFamily="2" charset="-122"/>
                        </a:rPr>
                        <a:t>7</a:t>
                      </a:r>
                      <a:endParaRPr kumimoji="0" lang="en-US" altLang="zh-CN" sz="2000" b="1" i="0" u="none" strike="noStrike" cap="none" normalizeH="0" baseline="0" dirty="0">
                        <a:ln>
                          <a:noFill/>
                        </a:ln>
                        <a:solidFill>
                          <a:schemeClr val="tx1"/>
                        </a:solidFill>
                        <a:effectLst/>
                        <a:latin typeface="Arial Rounded MT Bold" panose="020F0704030504030204" pitchFamily="34" charset="0"/>
                        <a:ea typeface="华文仿宋" panose="02010600040101010101" pitchFamily="2" charset="-122"/>
                      </a:endParaRPr>
                    </a:p>
                  </a:txBody>
                  <a:tcPr marL="90000" marR="90000" marT="46799" marB="467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lang="en-US" altLang="zh-CN" sz="2000" b="1" dirty="0">
                          <a:ln>
                            <a:noFill/>
                          </a:ln>
                          <a:effectLst/>
                          <a:latin typeface="Arial Rounded MT Bold" panose="020F0704030504030204" pitchFamily="34" charset="0"/>
                          <a:ea typeface="华文仿宋" panose="02010600040101010101" pitchFamily="2" charset="-122"/>
                          <a:sym typeface="+mn-ea"/>
                        </a:rPr>
                        <a:t>http://www.saclub.com.cn</a:t>
                      </a:r>
                      <a:endParaRPr kumimoji="0" lang="zh-CN" altLang="en-US" sz="2000" b="1" i="0" u="none" strike="noStrike" cap="none" normalizeH="0" baseline="0" dirty="0">
                        <a:ln>
                          <a:noFill/>
                        </a:ln>
                        <a:solidFill>
                          <a:schemeClr val="tx1"/>
                        </a:solidFill>
                        <a:effectLst/>
                        <a:latin typeface="Arial Rounded MT Bold" panose="020F0704030504030204" pitchFamily="34" charset="0"/>
                        <a:ea typeface="华文仿宋" panose="02010600040101010101" pitchFamily="2" charset="-122"/>
                      </a:endParaRPr>
                    </a:p>
                  </a:txBody>
                  <a:tcPr marL="90000" marR="90000" marT="46799" marB="4679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98462">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b="1" i="0" u="none" strike="noStrike" cap="none" normalizeH="0" baseline="0">
                          <a:ln>
                            <a:noFill/>
                          </a:ln>
                          <a:solidFill>
                            <a:schemeClr val="tx1"/>
                          </a:solidFill>
                          <a:effectLst/>
                          <a:latin typeface="华文仿宋" panose="02010600040101010101" pitchFamily="2" charset="-122"/>
                          <a:ea typeface="华文仿宋" panose="02010600040101010101" pitchFamily="2" charset="-122"/>
                        </a:rPr>
                        <a:t>中石油</a:t>
                      </a:r>
                      <a:endParaRPr kumimoji="0" lang="zh-CN" altLang="en-US" sz="2000" b="1" i="0" u="none" strike="noStrike" cap="none" normalizeH="0" baseline="0">
                        <a:ln>
                          <a:noFill/>
                        </a:ln>
                        <a:solidFill>
                          <a:schemeClr val="tx1"/>
                        </a:solidFill>
                        <a:effectLst/>
                        <a:latin typeface="华文仿宋" panose="02010600040101010101" pitchFamily="2" charset="-122"/>
                        <a:ea typeface="华文仿宋" panose="02010600040101010101" pitchFamily="2" charset="-122"/>
                      </a:endParaRPr>
                    </a:p>
                  </a:txBody>
                  <a:tcPr marL="90000" marR="90000" marT="46799" marB="4679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000" b="1" i="0" u="none" strike="noStrike" cap="none" normalizeH="0" baseline="0" dirty="0">
                          <a:ln>
                            <a:noFill/>
                          </a:ln>
                          <a:solidFill>
                            <a:schemeClr val="tx1"/>
                          </a:solidFill>
                          <a:effectLst/>
                          <a:latin typeface="Arial Rounded MT Bold" panose="020F0704030504030204" pitchFamily="34" charset="0"/>
                          <a:ea typeface="华文仿宋" panose="02010600040101010101" pitchFamily="2" charset="-122"/>
                        </a:rPr>
                        <a:t>95504</a:t>
                      </a:r>
                      <a:endParaRPr kumimoji="0" lang="zh-CN" altLang="en-US" sz="2000" b="1" i="0" u="none" strike="noStrike" cap="none" normalizeH="0" baseline="0" dirty="0">
                        <a:ln>
                          <a:noFill/>
                        </a:ln>
                        <a:solidFill>
                          <a:schemeClr val="tx1"/>
                        </a:solidFill>
                        <a:effectLst/>
                        <a:latin typeface="Arial Rounded MT Bold" panose="020F0704030504030204" pitchFamily="34" charset="0"/>
                        <a:ea typeface="华文仿宋" panose="02010600040101010101" pitchFamily="2" charset="-122"/>
                      </a:endParaRPr>
                    </a:p>
                  </a:txBody>
                  <a:tcPr marL="90000" marR="90000" marT="46799" marB="467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000" b="1" i="0" u="none" strike="noStrike" cap="none" normalizeH="0" baseline="0" dirty="0">
                          <a:ln>
                            <a:noFill/>
                          </a:ln>
                          <a:solidFill>
                            <a:schemeClr val="tx1"/>
                          </a:solidFill>
                          <a:effectLst/>
                          <a:latin typeface="Arial Rounded MT Bold" panose="020F0704030504030204" pitchFamily="34" charset="0"/>
                          <a:ea typeface="华文仿宋" panose="02010600040101010101" pitchFamily="2" charset="-122"/>
                        </a:rPr>
                        <a:t>http://</a:t>
                      </a:r>
                      <a:r>
                        <a:rPr kumimoji="0" lang="en-US" altLang="zh-CN" sz="2000" b="1" i="0" u="none" strike="noStrike" kern="1200" cap="none" normalizeH="0" baseline="0" dirty="0">
                          <a:ln>
                            <a:noFill/>
                          </a:ln>
                          <a:solidFill>
                            <a:schemeClr val="tx1"/>
                          </a:solidFill>
                          <a:effectLst/>
                          <a:latin typeface="Arial Rounded MT Bold" panose="020F0704030504030204" pitchFamily="34" charset="0"/>
                          <a:ea typeface="华文仿宋" panose="02010600040101010101" pitchFamily="2" charset="-122"/>
                          <a:cs typeface="+mn-cs"/>
                        </a:rPr>
                        <a:t>www.95504.net</a:t>
                      </a:r>
                      <a:endParaRPr kumimoji="0" lang="zh-CN" altLang="en-US" sz="2000" b="1" i="0" u="none" strike="noStrike" kern="1200" cap="none" normalizeH="0" baseline="0" dirty="0">
                        <a:ln>
                          <a:noFill/>
                        </a:ln>
                        <a:solidFill>
                          <a:schemeClr val="tx1"/>
                        </a:solidFill>
                        <a:effectLst/>
                        <a:latin typeface="Arial Rounded MT Bold" panose="020F0704030504030204" pitchFamily="34" charset="0"/>
                        <a:ea typeface="华文仿宋" panose="02010600040101010101" pitchFamily="2" charset="-122"/>
                        <a:cs typeface="+mn-cs"/>
                      </a:endParaRPr>
                    </a:p>
                  </a:txBody>
                  <a:tcPr marL="90000" marR="90000" marT="46799" marB="4679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92189" name="TextBox 19"/>
          <p:cNvSpPr txBox="1">
            <a:spLocks noChangeArrowheads="1"/>
          </p:cNvSpPr>
          <p:nvPr/>
        </p:nvSpPr>
        <p:spPr bwMode="auto">
          <a:xfrm>
            <a:off x="881063" y="5013325"/>
            <a:ext cx="8572500" cy="1372683"/>
          </a:xfrm>
          <a:prstGeom prst="rect">
            <a:avLst/>
          </a:prstGeom>
          <a:noFill/>
          <a:ln w="9525">
            <a:noFill/>
            <a:miter lim="800000"/>
          </a:ln>
        </p:spPr>
        <p:txBody>
          <a:bodyPr>
            <a:spAutoFit/>
          </a:bodyPr>
          <a:lstStyle/>
          <a:p>
            <a:pPr>
              <a:lnSpc>
                <a:spcPct val="130000"/>
              </a:lnSpc>
              <a:buClr>
                <a:schemeClr val="tx2"/>
              </a:buClr>
              <a:buFont typeface="Wingdings" panose="05000000000000000000" pitchFamily="2" charset="2"/>
              <a:buNone/>
            </a:pPr>
            <a:r>
              <a:rPr lang="zh-CN" altLang="en-US" sz="2400" dirty="0">
                <a:latin typeface="仿宋_GB2312" pitchFamily="49" charset="-122"/>
                <a:ea typeface="仿宋_GB2312" pitchFamily="49" charset="-122"/>
              </a:rPr>
              <a:t> ②</a:t>
            </a:r>
            <a:r>
              <a:rPr lang="zh-CN" altLang="en-US" sz="2000" b="0" dirty="0">
                <a:solidFill>
                  <a:srgbClr val="FF0000"/>
                </a:solidFill>
                <a:latin typeface="微软雅黑" panose="020B0503020204020204" pitchFamily="34" charset="-122"/>
                <a:ea typeface="微软雅黑" panose="020B0503020204020204" pitchFamily="34" charset="-122"/>
              </a:rPr>
              <a:t>不</a:t>
            </a:r>
            <a:r>
              <a:rPr lang="zh-CN" altLang="en-US" sz="2000" b="0" dirty="0" smtClean="0">
                <a:latin typeface="微软雅黑" panose="020B0503020204020204" pitchFamily="34" charset="-122"/>
                <a:ea typeface="微软雅黑" panose="020B0503020204020204" pitchFamily="34" charset="-122"/>
              </a:rPr>
              <a:t>使用加油卡的</a:t>
            </a:r>
            <a:r>
              <a:rPr lang="zh-CN" altLang="en-US" sz="2000" b="0" dirty="0">
                <a:latin typeface="微软雅黑" panose="020B0503020204020204" pitchFamily="34" charset="-122"/>
                <a:ea typeface="微软雅黑" panose="020B0503020204020204" pitchFamily="34" charset="-122"/>
              </a:rPr>
              <a:t>企业，根据</a:t>
            </a:r>
            <a:r>
              <a:rPr lang="zh-CN" altLang="en-US" sz="2000" b="0" dirty="0">
                <a:solidFill>
                  <a:srgbClr val="FF0000"/>
                </a:solidFill>
                <a:latin typeface="微软雅黑" panose="020B0503020204020204" pitchFamily="34" charset="-122"/>
                <a:ea typeface="微软雅黑" panose="020B0503020204020204" pitchFamily="34" charset="-122"/>
              </a:rPr>
              <a:t>加油单据</a:t>
            </a:r>
            <a:r>
              <a:rPr lang="zh-CN" altLang="en-US" sz="2000" b="0" dirty="0">
                <a:latin typeface="微软雅黑" panose="020B0503020204020204" pitchFamily="34" charset="-122"/>
                <a:ea typeface="微软雅黑" panose="020B0503020204020204" pitchFamily="34" charset="-122"/>
              </a:rPr>
              <a:t>填报</a:t>
            </a:r>
            <a:endParaRPr lang="zh-CN" altLang="en-US" sz="2000" b="0" dirty="0">
              <a:latin typeface="微软雅黑" panose="020B0503020204020204" pitchFamily="34" charset="-122"/>
              <a:ea typeface="微软雅黑" panose="020B0503020204020204" pitchFamily="34" charset="-122"/>
            </a:endParaRPr>
          </a:p>
          <a:p>
            <a:pPr>
              <a:lnSpc>
                <a:spcPct val="130000"/>
              </a:lnSpc>
              <a:buClr>
                <a:schemeClr val="tx2"/>
              </a:buClr>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      每次加油时必须要求加油站在</a:t>
            </a:r>
            <a:r>
              <a:rPr lang="zh-CN" altLang="en-US" sz="2000" b="0" dirty="0">
                <a:solidFill>
                  <a:srgbClr val="FF0000"/>
                </a:solidFill>
                <a:latin typeface="微软雅黑" panose="020B0503020204020204" pitchFamily="34" charset="-122"/>
                <a:ea typeface="微软雅黑" panose="020B0503020204020204" pitchFamily="34" charset="-122"/>
              </a:rPr>
              <a:t>发票</a:t>
            </a:r>
            <a:r>
              <a:rPr lang="zh-CN" altLang="en-US" sz="2000" b="0" dirty="0">
                <a:latin typeface="微软雅黑" panose="020B0503020204020204" pitchFamily="34" charset="-122"/>
                <a:ea typeface="微软雅黑" panose="020B0503020204020204" pitchFamily="34" charset="-122"/>
              </a:rPr>
              <a:t>上注明</a:t>
            </a:r>
            <a:r>
              <a:rPr lang="zh-CN" altLang="en-US" sz="2000" b="0" dirty="0">
                <a:solidFill>
                  <a:srgbClr val="FF0000"/>
                </a:solidFill>
                <a:latin typeface="微软雅黑" panose="020B0503020204020204" pitchFamily="34" charset="-122"/>
                <a:ea typeface="微软雅黑" panose="020B0503020204020204" pitchFamily="34" charset="-122"/>
              </a:rPr>
              <a:t>油品种类</a:t>
            </a:r>
            <a:r>
              <a:rPr lang="zh-CN" altLang="en-US" sz="2000" b="0" dirty="0">
                <a:latin typeface="微软雅黑" panose="020B0503020204020204" pitchFamily="34" charset="-122"/>
                <a:ea typeface="微软雅黑" panose="020B0503020204020204" pitchFamily="34" charset="-122"/>
              </a:rPr>
              <a:t>和</a:t>
            </a:r>
            <a:r>
              <a:rPr lang="zh-CN" altLang="en-US" sz="2000" b="0" dirty="0">
                <a:solidFill>
                  <a:srgbClr val="FF0000"/>
                </a:solidFill>
                <a:latin typeface="微软雅黑" panose="020B0503020204020204" pitchFamily="34" charset="-122"/>
                <a:ea typeface="微软雅黑" panose="020B0503020204020204" pitchFamily="34" charset="-122"/>
              </a:rPr>
              <a:t>加油量</a:t>
            </a:r>
            <a:endParaRPr lang="en-US" altLang="zh-CN" sz="2000" b="0" dirty="0">
              <a:solidFill>
                <a:srgbClr val="FF0000"/>
              </a:solidFill>
              <a:latin typeface="微软雅黑" panose="020B0503020204020204" pitchFamily="34" charset="-122"/>
              <a:ea typeface="微软雅黑" panose="020B0503020204020204" pitchFamily="34" charset="-122"/>
            </a:endParaRPr>
          </a:p>
          <a:p>
            <a:pPr>
              <a:lnSpc>
                <a:spcPct val="130000"/>
              </a:lnSpc>
              <a:buClr>
                <a:schemeClr val="tx2"/>
              </a:buClr>
              <a:buFont typeface="Wingdings" panose="05000000000000000000" pitchFamily="2" charset="2"/>
              <a:buNone/>
            </a:pPr>
            <a:r>
              <a:rPr lang="zh-CN" altLang="en-US" sz="2000" b="0" dirty="0">
                <a:latin typeface="微软雅黑" panose="020B0503020204020204" pitchFamily="34" charset="-122"/>
                <a:ea typeface="微软雅黑" panose="020B0503020204020204" pitchFamily="34" charset="-122"/>
              </a:rPr>
              <a:t>      </a:t>
            </a:r>
            <a:r>
              <a:rPr lang="zh-CN" altLang="zh-CN" sz="2000" b="0" dirty="0">
                <a:latin typeface="微软雅黑" panose="020B0503020204020204" pitchFamily="34" charset="-122"/>
                <a:ea typeface="微软雅黑" panose="020B0503020204020204" pitchFamily="34" charset="-122"/>
              </a:rPr>
              <a:t>根据油料的</a:t>
            </a:r>
            <a:r>
              <a:rPr lang="zh-CN" altLang="zh-CN" sz="2000" b="0" dirty="0">
                <a:solidFill>
                  <a:srgbClr val="FF0000"/>
                </a:solidFill>
                <a:latin typeface="微软雅黑" panose="020B0503020204020204" pitchFamily="34" charset="-122"/>
                <a:ea typeface="微软雅黑" panose="020B0503020204020204" pitchFamily="34" charset="-122"/>
              </a:rPr>
              <a:t>实际加油量</a:t>
            </a:r>
            <a:r>
              <a:rPr lang="zh-CN" altLang="zh-CN" sz="2000" b="0" dirty="0">
                <a:latin typeface="微软雅黑" panose="020B0503020204020204" pitchFamily="34" charset="-122"/>
                <a:ea typeface="微软雅黑" panose="020B0503020204020204" pitchFamily="34" charset="-122"/>
              </a:rPr>
              <a:t>做好</a:t>
            </a:r>
            <a:r>
              <a:rPr lang="zh-CN" altLang="zh-CN" sz="2000" b="0" dirty="0">
                <a:solidFill>
                  <a:srgbClr val="FF0000"/>
                </a:solidFill>
                <a:latin typeface="微软雅黑" panose="020B0503020204020204" pitchFamily="34" charset="-122"/>
                <a:ea typeface="微软雅黑" panose="020B0503020204020204" pitchFamily="34" charset="-122"/>
              </a:rPr>
              <a:t>统计台帐</a:t>
            </a:r>
            <a:r>
              <a:rPr lang="zh-CN" altLang="en-US" sz="2000" b="0" dirty="0">
                <a:latin typeface="微软雅黑" panose="020B0503020204020204" pitchFamily="34" charset="-122"/>
                <a:ea typeface="微软雅黑" panose="020B0503020204020204" pitchFamily="34" charset="-122"/>
              </a:rPr>
              <a:t>，依此填报</a:t>
            </a:r>
            <a:endParaRPr lang="en-US" altLang="zh-CN" sz="2000" b="0" dirty="0">
              <a:latin typeface="微软雅黑" panose="020B0503020204020204" pitchFamily="34" charset="-122"/>
              <a:ea typeface="微软雅黑" panose="020B0503020204020204" pitchFamily="34" charset="-122"/>
            </a:endParaRPr>
          </a:p>
        </p:txBody>
      </p:sp>
      <p:sp>
        <p:nvSpPr>
          <p:cNvPr id="17"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92170"/>
                                        </p:tgtEl>
                                        <p:attrNameLst>
                                          <p:attrName>style.visibility</p:attrName>
                                        </p:attrNameLst>
                                      </p:cBhvr>
                                      <p:to>
                                        <p:strVal val="visible"/>
                                      </p:to>
                                    </p:set>
                                    <p:anim calcmode="lin" valueType="num">
                                      <p:cBhvr>
                                        <p:cTn id="11" dur="500" fill="hold"/>
                                        <p:tgtEl>
                                          <p:spTgt spid="92170"/>
                                        </p:tgtEl>
                                        <p:attrNameLst>
                                          <p:attrName>ppt_w</p:attrName>
                                        </p:attrNameLst>
                                      </p:cBhvr>
                                      <p:tavLst>
                                        <p:tav tm="0">
                                          <p:val>
                                            <p:fltVal val="0"/>
                                          </p:val>
                                        </p:tav>
                                        <p:tav tm="100000">
                                          <p:val>
                                            <p:strVal val="#ppt_w"/>
                                          </p:val>
                                        </p:tav>
                                      </p:tavLst>
                                    </p:anim>
                                    <p:anim calcmode="lin" valueType="num">
                                      <p:cBhvr>
                                        <p:cTn id="12" dur="500" fill="hold"/>
                                        <p:tgtEl>
                                          <p:spTgt spid="92170"/>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7" presetClass="entr" presetSubtype="1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17" presetClass="entr" presetSubtype="1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17" presetClass="entr" presetSubtype="1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92189"/>
                                        </p:tgtEl>
                                        <p:attrNameLst>
                                          <p:attrName>style.visibility</p:attrName>
                                        </p:attrNameLst>
                                      </p:cBhvr>
                                      <p:to>
                                        <p:strVal val="visible"/>
                                      </p:to>
                                    </p:set>
                                    <p:anim calcmode="lin" valueType="num">
                                      <p:cBhvr>
                                        <p:cTn id="32" dur="500" fill="hold"/>
                                        <p:tgtEl>
                                          <p:spTgt spid="92189"/>
                                        </p:tgtEl>
                                        <p:attrNameLst>
                                          <p:attrName>ppt_w</p:attrName>
                                        </p:attrNameLst>
                                      </p:cBhvr>
                                      <p:tavLst>
                                        <p:tav tm="0">
                                          <p:val>
                                            <p:fltVal val="0"/>
                                          </p:val>
                                        </p:tav>
                                        <p:tav tm="100000">
                                          <p:val>
                                            <p:strVal val="#ppt_w"/>
                                          </p:val>
                                        </p:tav>
                                      </p:tavLst>
                                    </p:anim>
                                    <p:anim calcmode="lin" valueType="num">
                                      <p:cBhvr>
                                        <p:cTn id="33" dur="500" fill="hold"/>
                                        <p:tgtEl>
                                          <p:spTgt spid="921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92170" grpId="0"/>
      <p:bldP spid="9218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 name="AutoShape 11"/>
          <p:cNvSpPr>
            <a:spLocks noChangeArrowheads="1"/>
          </p:cNvSpPr>
          <p:nvPr/>
        </p:nvSpPr>
        <p:spPr bwMode="auto">
          <a:xfrm>
            <a:off x="1952625" y="3071816"/>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6"/>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2" y="1285879"/>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2" y="1143004"/>
            <a:ext cx="3643313" cy="792163"/>
            <a:chOff x="4424" y="709"/>
            <a:chExt cx="1691" cy="499"/>
          </a:xfrm>
        </p:grpSpPr>
        <p:sp>
          <p:nvSpPr>
            <p:cNvPr id="94240" name="AutoShape 5"/>
            <p:cNvSpPr>
              <a:spLocks noChangeArrowheads="1"/>
            </p:cNvSpPr>
            <p:nvPr/>
          </p:nvSpPr>
          <p:spPr bwMode="gray">
            <a:xfrm rot="5400000">
              <a:off x="5020" y="113"/>
              <a:ext cx="499" cy="1691"/>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1649" name="Text Box 6"/>
            <p:cNvSpPr txBox="1">
              <a:spLocks noChangeArrowheads="1"/>
            </p:cNvSpPr>
            <p:nvPr/>
          </p:nvSpPr>
          <p:spPr bwMode="auto">
            <a:xfrm>
              <a:off x="4464"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汽油</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柴油</a:t>
              </a:r>
              <a:r>
                <a:rPr lang="en-US" altLang="zh-CN" sz="2800" dirty="0">
                  <a:solidFill>
                    <a:srgbClr val="000000"/>
                  </a:solidFill>
                  <a:latin typeface="黑体" panose="02010609060101010101" pitchFamily="2" charset="-122"/>
                  <a:ea typeface="黑体" panose="02010609060101010101" pitchFamily="2" charset="-122"/>
                </a:rPr>
                <a:t>】</a:t>
              </a:r>
              <a:endParaRPr lang="zh-CN" altLang="en-US" sz="2800" i="1" dirty="0">
                <a:solidFill>
                  <a:srgbClr val="000000"/>
                </a:solidFill>
                <a:ea typeface="方正姚体" panose="02010601030101010101" pitchFamily="2" charset="-122"/>
              </a:endParaRPr>
            </a:p>
          </p:txBody>
        </p:sp>
      </p:grpSp>
      <p:sp>
        <p:nvSpPr>
          <p:cNvPr id="19" name="Rectangle 2"/>
          <p:cNvSpPr>
            <a:spLocks noChangeArrowheads="1"/>
          </p:cNvSpPr>
          <p:nvPr/>
        </p:nvSpPr>
        <p:spPr bwMode="auto">
          <a:xfrm>
            <a:off x="6248400" y="333375"/>
            <a:ext cx="3184526"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pic>
        <p:nvPicPr>
          <p:cNvPr id="176129" name="Picture 1"/>
          <p:cNvPicPr>
            <a:picLocks noChangeAspect="1" noChangeArrowheads="1"/>
          </p:cNvPicPr>
          <p:nvPr/>
        </p:nvPicPr>
        <p:blipFill>
          <a:blip r:embed="rId1" cstate="print"/>
          <a:srcRect/>
          <a:stretch>
            <a:fillRect/>
          </a:stretch>
        </p:blipFill>
        <p:spPr bwMode="auto">
          <a:xfrm>
            <a:off x="380968" y="1142984"/>
            <a:ext cx="4000528" cy="5572164"/>
          </a:xfrm>
          <a:prstGeom prst="rect">
            <a:avLst/>
          </a:prstGeom>
          <a:noFill/>
          <a:ln w="9525">
            <a:noFill/>
            <a:miter lim="800000"/>
            <a:headEnd/>
            <a:tailEnd/>
          </a:ln>
          <a:effectLst/>
        </p:spPr>
      </p:pic>
      <p:pic>
        <p:nvPicPr>
          <p:cNvPr id="176130" name="Picture 2"/>
          <p:cNvPicPr>
            <a:picLocks noChangeAspect="1" noChangeArrowheads="1"/>
          </p:cNvPicPr>
          <p:nvPr/>
        </p:nvPicPr>
        <p:blipFill>
          <a:blip r:embed="rId2" cstate="print"/>
          <a:srcRect/>
          <a:stretch>
            <a:fillRect/>
          </a:stretch>
        </p:blipFill>
        <p:spPr bwMode="auto">
          <a:xfrm>
            <a:off x="4953000" y="1142984"/>
            <a:ext cx="4572032" cy="564357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sp>
        <p:nvSpPr>
          <p:cNvPr id="93191" name="TextBox 19"/>
          <p:cNvSpPr txBox="1">
            <a:spLocks noChangeArrowheads="1"/>
          </p:cNvSpPr>
          <p:nvPr/>
        </p:nvSpPr>
        <p:spPr bwMode="auto">
          <a:xfrm>
            <a:off x="881063" y="2357438"/>
            <a:ext cx="8572500" cy="1333698"/>
          </a:xfrm>
          <a:prstGeom prst="rect">
            <a:avLst/>
          </a:prstGeom>
          <a:noFill/>
          <a:ln w="9525">
            <a:noFill/>
            <a:miter lim="800000"/>
          </a:ln>
        </p:spPr>
        <p:txBody>
          <a:bodyPr>
            <a:spAutoFit/>
          </a:bodyPr>
          <a:lstStyle/>
          <a:p>
            <a:pPr>
              <a:lnSpc>
                <a:spcPct val="130000"/>
              </a:lnSpc>
            </a:pPr>
            <a:r>
              <a:rPr lang="zh-CN" altLang="en-US" sz="2400" dirty="0">
                <a:latin typeface="仿宋_GB2312" pitchFamily="49" charset="-122"/>
                <a:ea typeface="仿宋_GB2312" pitchFamily="49" charset="-122"/>
              </a:rPr>
              <a:t> </a:t>
            </a:r>
            <a:r>
              <a:rPr lang="zh-CN" altLang="en-US" sz="2000" b="0" dirty="0">
                <a:solidFill>
                  <a:srgbClr val="FF0000"/>
                </a:solidFill>
                <a:latin typeface="微软雅黑" panose="020B0503020204020204" pitchFamily="34" charset="-122"/>
                <a:ea typeface="微软雅黑" panose="020B0503020204020204" pitchFamily="34" charset="-122"/>
              </a:rPr>
              <a:t>汽油</a:t>
            </a:r>
            <a:r>
              <a:rPr lang="zh-CN" altLang="en-US" sz="2000" b="0" dirty="0">
                <a:latin typeface="微软雅黑" panose="020B0503020204020204" pitchFamily="34" charset="-122"/>
                <a:ea typeface="微软雅黑" panose="020B0503020204020204" pitchFamily="34" charset="-122"/>
              </a:rPr>
              <a:t>计量单位：报表</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吨</a:t>
            </a:r>
            <a:endParaRPr lang="en-US" altLang="zh-CN" sz="2000" b="0" dirty="0">
              <a:latin typeface="微软雅黑" panose="020B0503020204020204" pitchFamily="34" charset="-122"/>
              <a:ea typeface="微软雅黑" panose="020B0503020204020204" pitchFamily="34" charset="-122"/>
            </a:endParaRPr>
          </a:p>
          <a:p>
            <a:pPr>
              <a:lnSpc>
                <a:spcPct val="130000"/>
              </a:lnSpc>
            </a:pPr>
            <a:r>
              <a:rPr lang="zh-CN" altLang="en-US" sz="2000" b="0" dirty="0">
                <a:latin typeface="微软雅黑" panose="020B0503020204020204" pitchFamily="34" charset="-122"/>
                <a:ea typeface="微软雅黑" panose="020B0503020204020204" pitchFamily="34" charset="-122"/>
              </a:rPr>
              <a:t>                          加油发票或对账单</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升</a:t>
            </a:r>
            <a:endParaRPr lang="zh-CN" altLang="en-US" sz="2000" b="0" dirty="0">
              <a:latin typeface="微软雅黑" panose="020B0503020204020204" pitchFamily="34" charset="-122"/>
              <a:ea typeface="微软雅黑" panose="020B0503020204020204" pitchFamily="34" charset="-122"/>
            </a:endParaRPr>
          </a:p>
          <a:p>
            <a:pPr>
              <a:lnSpc>
                <a:spcPct val="130000"/>
              </a:lnSpc>
            </a:pPr>
            <a:r>
              <a:rPr lang="zh-CN" altLang="en-US" sz="2000" b="0" dirty="0">
                <a:solidFill>
                  <a:srgbClr val="FF0000"/>
                </a:solidFill>
                <a:latin typeface="微软雅黑" panose="020B0503020204020204" pitchFamily="34" charset="-122"/>
                <a:ea typeface="微软雅黑" panose="020B0503020204020204" pitchFamily="34" charset="-122"/>
              </a:rPr>
              <a:t>  升</a:t>
            </a:r>
            <a:r>
              <a:rPr lang="zh-CN" altLang="en-US" sz="2000" b="0" dirty="0">
                <a:latin typeface="微软雅黑" panose="020B0503020204020204" pitchFamily="34" charset="-122"/>
                <a:ea typeface="微软雅黑" panose="020B0503020204020204" pitchFamily="34" charset="-122"/>
              </a:rPr>
              <a:t>换算为</a:t>
            </a:r>
            <a:r>
              <a:rPr lang="zh-CN" altLang="en-US" sz="2000" b="0" dirty="0">
                <a:solidFill>
                  <a:srgbClr val="FF0000"/>
                </a:solidFill>
                <a:latin typeface="微软雅黑" panose="020B0503020204020204" pitchFamily="34" charset="-122"/>
                <a:ea typeface="微软雅黑" panose="020B0503020204020204" pitchFamily="34" charset="-122"/>
              </a:rPr>
              <a:t>吨</a:t>
            </a: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XX</a:t>
            </a:r>
            <a:r>
              <a:rPr lang="zh-CN" altLang="en-US" sz="2000" b="0" dirty="0">
                <a:latin typeface="微软雅黑" panose="020B0503020204020204" pitchFamily="34" charset="-122"/>
                <a:ea typeface="微软雅黑" panose="020B0503020204020204" pitchFamily="34" charset="-122"/>
              </a:rPr>
              <a:t>升</a:t>
            </a:r>
            <a:r>
              <a:rPr lang="en-US" altLang="zh-CN" sz="2000" b="0" dirty="0">
                <a:latin typeface="微软雅黑" panose="020B0503020204020204" pitchFamily="34" charset="-122"/>
                <a:ea typeface="微软雅黑" panose="020B0503020204020204" pitchFamily="34" charset="-122"/>
              </a:rPr>
              <a:t>×0.73</a:t>
            </a:r>
            <a:r>
              <a:rPr lang="en-US" altLang="zh-CN" sz="2000" b="0">
                <a:latin typeface="微软雅黑" panose="020B0503020204020204" pitchFamily="34" charset="-122"/>
                <a:ea typeface="微软雅黑" panose="020B0503020204020204" pitchFamily="34" charset="-122"/>
              </a:rPr>
              <a:t>/10</a:t>
            </a:r>
            <a:r>
              <a:rPr lang="en-US" altLang="zh-CN" sz="2000" b="0" dirty="0">
                <a:latin typeface="微软雅黑" panose="020B0503020204020204" pitchFamily="34" charset="-122"/>
                <a:ea typeface="微软雅黑" panose="020B0503020204020204" pitchFamily="34" charset="-122"/>
              </a:rPr>
              <a:t>00=XX</a:t>
            </a:r>
            <a:r>
              <a:rPr lang="zh-CN" altLang="en-US" sz="2000" b="0" dirty="0">
                <a:latin typeface="微软雅黑" panose="020B0503020204020204" pitchFamily="34" charset="-122"/>
                <a:ea typeface="微软雅黑" panose="020B0503020204020204" pitchFamily="34" charset="-122"/>
              </a:rPr>
              <a:t>吨</a:t>
            </a:r>
            <a:endParaRPr lang="en-US" altLang="zh-CN" sz="2000" b="0" dirty="0">
              <a:latin typeface="微软雅黑" panose="020B0503020204020204" pitchFamily="34" charset="-122"/>
              <a:ea typeface="微软雅黑" panose="020B0503020204020204" pitchFamily="34" charset="-122"/>
            </a:endParaRPr>
          </a:p>
        </p:txBody>
      </p:sp>
      <p:grpSp>
        <p:nvGrpSpPr>
          <p:cNvPr id="2" name="Group 47"/>
          <p:cNvGrpSpPr/>
          <p:nvPr/>
        </p:nvGrpSpPr>
        <p:grpSpPr bwMode="auto">
          <a:xfrm>
            <a:off x="738188" y="2527300"/>
            <a:ext cx="187325" cy="182563"/>
            <a:chOff x="1239" y="1515"/>
            <a:chExt cx="115" cy="115"/>
          </a:xfrm>
        </p:grpSpPr>
        <p:sp>
          <p:nvSpPr>
            <p:cNvPr id="11266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266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93193" name="TextBox 19"/>
          <p:cNvSpPr txBox="1">
            <a:spLocks noChangeArrowheads="1"/>
          </p:cNvSpPr>
          <p:nvPr/>
        </p:nvSpPr>
        <p:spPr bwMode="auto">
          <a:xfrm>
            <a:off x="776288" y="1966913"/>
            <a:ext cx="8572500" cy="461962"/>
          </a:xfrm>
          <a:prstGeom prst="rect">
            <a:avLst/>
          </a:prstGeom>
          <a:noFill/>
          <a:ln w="9525">
            <a:noFill/>
            <a:miter lim="800000"/>
          </a:ln>
        </p:spPr>
        <p:txBody>
          <a:bodyPr>
            <a:spAutoFit/>
          </a:bodyPr>
          <a:lstStyle/>
          <a:p>
            <a:r>
              <a:rPr lang="zh-CN" altLang="en-US" sz="2400" dirty="0">
                <a:solidFill>
                  <a:srgbClr val="FF0000"/>
                </a:solidFill>
                <a:latin typeface="仿宋_GB2312" pitchFamily="49" charset="-122"/>
                <a:ea typeface="仿宋_GB2312" pitchFamily="49" charset="-122"/>
              </a:rPr>
              <a:t> </a:t>
            </a:r>
            <a:r>
              <a:rPr lang="zh-CN" altLang="en-US" sz="2000" b="0" dirty="0">
                <a:solidFill>
                  <a:srgbClr val="FF0000"/>
                </a:solidFill>
                <a:latin typeface="微软雅黑" panose="020B0503020204020204" pitchFamily="34" charset="-122"/>
                <a:ea typeface="微软雅黑" panose="020B0503020204020204" pitchFamily="34" charset="-122"/>
              </a:rPr>
              <a:t>注意：</a:t>
            </a:r>
            <a:endParaRPr lang="zh-CN" altLang="en-US" sz="2000" b="0" dirty="0">
              <a:solidFill>
                <a:srgbClr val="FF0000"/>
              </a:solidFill>
              <a:latin typeface="微软雅黑" panose="020B0503020204020204" pitchFamily="34" charset="-122"/>
              <a:ea typeface="微软雅黑" panose="020B0503020204020204" pitchFamily="34" charset="-122"/>
            </a:endParaRPr>
          </a:p>
        </p:txBody>
      </p:sp>
      <p:sp>
        <p:nvSpPr>
          <p:cNvPr id="27" name="TextBox 19"/>
          <p:cNvSpPr txBox="1">
            <a:spLocks noChangeArrowheads="1"/>
          </p:cNvSpPr>
          <p:nvPr/>
        </p:nvSpPr>
        <p:spPr bwMode="auto">
          <a:xfrm>
            <a:off x="847725" y="4214818"/>
            <a:ext cx="8697913" cy="1499898"/>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a:lnSpc>
                <a:spcPts val="2800"/>
              </a:lnSpc>
              <a:defRPr/>
            </a:pPr>
            <a:r>
              <a:rPr lang="en-US" altLang="zh-CN" sz="2400" dirty="0">
                <a:latin typeface="仿宋_GB2312" pitchFamily="49" charset="-122"/>
                <a:ea typeface="仿宋_GB2312" pitchFamily="49" charset="-122"/>
              </a:rPr>
              <a:t> </a:t>
            </a:r>
            <a:r>
              <a:rPr lang="zh-CN"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租赁</a:t>
            </a:r>
            <a:r>
              <a:rPr lang="zh-CN" altLang="zh-CN" sz="2000" b="0" dirty="0">
                <a:latin typeface="微软雅黑" panose="020B0503020204020204" pitchFamily="34" charset="-122"/>
                <a:ea typeface="微软雅黑" panose="020B0503020204020204" pitchFamily="34" charset="-122"/>
              </a:rPr>
              <a:t>的汽车</a:t>
            </a:r>
            <a:r>
              <a:rPr lang="zh-CN" altLang="en-US"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①</a:t>
            </a:r>
            <a:r>
              <a:rPr lang="zh-CN" altLang="zh-CN" sz="2000" b="0" dirty="0">
                <a:latin typeface="微软雅黑" panose="020B0503020204020204" pitchFamily="34" charset="-122"/>
                <a:ea typeface="微软雅黑" panose="020B0503020204020204" pitchFamily="34" charset="-122"/>
              </a:rPr>
              <a:t>若本单位负责加油，加油费用在本单位</a:t>
            </a:r>
            <a:r>
              <a:rPr lang="zh-CN"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财务账相关科目</a:t>
            </a:r>
            <a:r>
              <a:rPr lang="zh-CN" altLang="zh-CN" sz="2000" b="0" dirty="0">
                <a:latin typeface="微软雅黑" panose="020B0503020204020204" pitchFamily="34" charset="-122"/>
                <a:ea typeface="微软雅黑" panose="020B0503020204020204" pitchFamily="34" charset="-122"/>
              </a:rPr>
              <a:t>中列支</a:t>
            </a:r>
            <a:r>
              <a:rPr lang="zh-CN" altLang="en-US" sz="2000" b="0" dirty="0">
                <a:latin typeface="微软雅黑" panose="020B0503020204020204" pitchFamily="34" charset="-122"/>
                <a:ea typeface="微软雅黑" panose="020B0503020204020204" pitchFamily="34" charset="-122"/>
              </a:rPr>
              <a:t>，</a:t>
            </a:r>
            <a:r>
              <a:rPr lang="zh-CN" altLang="zh-CN" sz="2000" b="0" dirty="0">
                <a:latin typeface="微软雅黑" panose="020B0503020204020204" pitchFamily="34" charset="-122"/>
                <a:ea typeface="微软雅黑" panose="020B0503020204020204" pitchFamily="34" charset="-122"/>
              </a:rPr>
              <a:t>则应统计</a:t>
            </a:r>
            <a:r>
              <a:rPr lang="en-US" altLang="zh-CN" sz="2000" b="0" dirty="0">
                <a:latin typeface="微软雅黑" panose="020B0503020204020204" pitchFamily="34" charset="-122"/>
                <a:ea typeface="微软雅黑" panose="020B0503020204020204" pitchFamily="34" charset="-122"/>
              </a:rPr>
              <a:t>   </a:t>
            </a:r>
            <a:r>
              <a:rPr lang="zh-CN" altLang="zh-CN" sz="2000" b="0" dirty="0">
                <a:latin typeface="微软雅黑" panose="020B0503020204020204" pitchFamily="34" charset="-122"/>
                <a:ea typeface="微软雅黑" panose="020B0503020204020204" pitchFamily="34" charset="-122"/>
              </a:rPr>
              <a:t>油料消费</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r>
              <a:rPr lang="zh-CN" altLang="en-US" sz="2000" b="0" dirty="0">
                <a:latin typeface="微软雅黑" panose="020B0503020204020204" pitchFamily="34" charset="-122"/>
                <a:ea typeface="微软雅黑" panose="020B0503020204020204" pitchFamily="34" charset="-122"/>
              </a:rPr>
              <a:t>②</a:t>
            </a:r>
            <a:r>
              <a:rPr lang="zh-CN" altLang="zh-CN" sz="2000" b="0" dirty="0">
                <a:latin typeface="微软雅黑" panose="020B0503020204020204" pitchFamily="34" charset="-122"/>
                <a:ea typeface="微软雅黑" panose="020B0503020204020204" pitchFamily="34" charset="-122"/>
              </a:rPr>
              <a:t>若本单位</a:t>
            </a:r>
            <a:r>
              <a:rPr lang="zh-CN"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只支付租赁费</a:t>
            </a:r>
            <a:r>
              <a:rPr lang="zh-CN" altLang="zh-CN" sz="2000" b="0" dirty="0">
                <a:latin typeface="微软雅黑" panose="020B0503020204020204" pitchFamily="34" charset="-122"/>
                <a:ea typeface="微软雅黑" panose="020B0503020204020204" pitchFamily="34" charset="-122"/>
              </a:rPr>
              <a:t>，则</a:t>
            </a:r>
            <a:r>
              <a:rPr lang="zh-CN"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不</a:t>
            </a:r>
            <a:r>
              <a:rPr lang="zh-CN" altLang="zh-CN" sz="2000" b="0" dirty="0">
                <a:latin typeface="微软雅黑" panose="020B0503020204020204" pitchFamily="34" charset="-122"/>
                <a:ea typeface="微软雅黑" panose="020B0503020204020204" pitchFamily="34" charset="-122"/>
              </a:rPr>
              <a:t>统计燃油消费</a:t>
            </a:r>
            <a:endParaRPr lang="zh-CN" altLang="zh-CN" sz="2000" b="0" dirty="0">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04850" y="4359280"/>
            <a:ext cx="187325" cy="182563"/>
            <a:chOff x="1239" y="1515"/>
            <a:chExt cx="115" cy="115"/>
          </a:xfrm>
        </p:grpSpPr>
        <p:sp>
          <p:nvSpPr>
            <p:cNvPr id="112657"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2658"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6" name="Group 12"/>
          <p:cNvGrpSpPr/>
          <p:nvPr/>
        </p:nvGrpSpPr>
        <p:grpSpPr bwMode="auto">
          <a:xfrm>
            <a:off x="381000" y="1143000"/>
            <a:ext cx="3643313" cy="792163"/>
            <a:chOff x="4424" y="709"/>
            <a:chExt cx="1691" cy="499"/>
          </a:xfrm>
        </p:grpSpPr>
        <p:sp>
          <p:nvSpPr>
            <p:cNvPr id="95247" name="AutoShape 5"/>
            <p:cNvSpPr>
              <a:spLocks noChangeArrowheads="1"/>
            </p:cNvSpPr>
            <p:nvPr/>
          </p:nvSpPr>
          <p:spPr bwMode="gray">
            <a:xfrm rot="5400000">
              <a:off x="5020" y="113"/>
              <a:ext cx="499" cy="1691"/>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2656" name="Text Box 6"/>
            <p:cNvSpPr txBox="1">
              <a:spLocks noChangeArrowheads="1"/>
            </p:cNvSpPr>
            <p:nvPr/>
          </p:nvSpPr>
          <p:spPr bwMode="auto">
            <a:xfrm>
              <a:off x="4464"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汽油</a:t>
              </a: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柴油</a:t>
              </a:r>
              <a:r>
                <a:rPr lang="en-US" altLang="zh-CN" sz="2800">
                  <a:solidFill>
                    <a:srgbClr val="000000"/>
                  </a:solidFill>
                  <a:latin typeface="黑体" panose="02010609060101010101" pitchFamily="2" charset="-122"/>
                  <a:ea typeface="黑体" panose="02010609060101010101" pitchFamily="2" charset="-122"/>
                </a:rPr>
                <a:t>】</a:t>
              </a:r>
              <a:endParaRPr lang="zh-CN" altLang="en-US" sz="2800" i="1">
                <a:solidFill>
                  <a:srgbClr val="000000"/>
                </a:solidFill>
                <a:ea typeface="方正姚体" panose="02010601030101010101" pitchFamily="2" charset="-122"/>
              </a:endParaRPr>
            </a:p>
          </p:txBody>
        </p:sp>
      </p:grpSp>
      <p:sp>
        <p:nvSpPr>
          <p:cNvPr id="23"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93193"/>
                                        </p:tgtEl>
                                        <p:attrNameLst>
                                          <p:attrName>style.visibility</p:attrName>
                                        </p:attrNameLst>
                                      </p:cBhvr>
                                      <p:to>
                                        <p:strVal val="visible"/>
                                      </p:to>
                                    </p:set>
                                    <p:anim calcmode="lin" valueType="num">
                                      <p:cBhvr>
                                        <p:cTn id="7" dur="500" fill="hold"/>
                                        <p:tgtEl>
                                          <p:spTgt spid="93193"/>
                                        </p:tgtEl>
                                        <p:attrNameLst>
                                          <p:attrName>ppt_w</p:attrName>
                                        </p:attrNameLst>
                                      </p:cBhvr>
                                      <p:tavLst>
                                        <p:tav tm="0">
                                          <p:val>
                                            <p:fltVal val="0"/>
                                          </p:val>
                                        </p:tav>
                                        <p:tav tm="100000">
                                          <p:val>
                                            <p:strVal val="#ppt_w"/>
                                          </p:val>
                                        </p:tav>
                                      </p:tavLst>
                                    </p:anim>
                                    <p:anim calcmode="lin" valueType="num">
                                      <p:cBhvr>
                                        <p:cTn id="8" dur="500" fill="hold"/>
                                        <p:tgtEl>
                                          <p:spTgt spid="93193"/>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93191"/>
                                        </p:tgtEl>
                                        <p:attrNameLst>
                                          <p:attrName>style.visibility</p:attrName>
                                        </p:attrNameLst>
                                      </p:cBhvr>
                                      <p:to>
                                        <p:strVal val="visible"/>
                                      </p:to>
                                    </p:set>
                                    <p:anim calcmode="lin" valueType="num">
                                      <p:cBhvr>
                                        <p:cTn id="15" dur="500" fill="hold"/>
                                        <p:tgtEl>
                                          <p:spTgt spid="93191"/>
                                        </p:tgtEl>
                                        <p:attrNameLst>
                                          <p:attrName>ppt_w</p:attrName>
                                        </p:attrNameLst>
                                      </p:cBhvr>
                                      <p:tavLst>
                                        <p:tav tm="0">
                                          <p:val>
                                            <p:fltVal val="0"/>
                                          </p:val>
                                        </p:tav>
                                        <p:tav tm="100000">
                                          <p:val>
                                            <p:strVal val="#ppt_w"/>
                                          </p:val>
                                        </p:tav>
                                      </p:tavLst>
                                    </p:anim>
                                    <p:anim calcmode="lin" valueType="num">
                                      <p:cBhvr>
                                        <p:cTn id="16" dur="500" fill="hold"/>
                                        <p:tgtEl>
                                          <p:spTgt spid="93191"/>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1" grpId="0"/>
      <p:bldP spid="93193" grpId="0"/>
      <p:bldP spid="2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图片 2"/>
          <p:cNvPicPr>
            <a:picLocks noChangeAspect="1"/>
          </p:cNvPicPr>
          <p:nvPr/>
        </p:nvPicPr>
        <p:blipFill>
          <a:blip r:embed="rId1"/>
          <a:srcRect/>
          <a:stretch>
            <a:fillRect/>
          </a:stretch>
        </p:blipFill>
        <p:spPr bwMode="auto">
          <a:xfrm>
            <a:off x="354013" y="1628775"/>
            <a:ext cx="8704262" cy="2722563"/>
          </a:xfrm>
          <a:prstGeom prst="rect">
            <a:avLst/>
          </a:prstGeom>
          <a:noFill/>
          <a:ln w="9525">
            <a:noFill/>
            <a:miter lim="800000"/>
            <a:headEnd/>
            <a:tailEnd/>
          </a:ln>
        </p:spPr>
      </p:pic>
      <p:sp>
        <p:nvSpPr>
          <p:cNvPr id="54276" name="灯片编号占位符 7"/>
          <p:cNvSpPr txBox="1">
            <a:spLocks noGrp="1"/>
          </p:cNvSpPr>
          <p:nvPr/>
        </p:nvSpPr>
        <p:spPr bwMode="auto">
          <a:xfrm>
            <a:off x="7258050" y="6021388"/>
            <a:ext cx="2146300" cy="476250"/>
          </a:xfrm>
          <a:prstGeom prst="rect">
            <a:avLst/>
          </a:prstGeom>
          <a:noFill/>
          <a:ln w="9525">
            <a:noFill/>
            <a:miter lim="800000"/>
          </a:ln>
        </p:spPr>
        <p:txBody>
          <a:bodyPr/>
          <a:lstStyle/>
          <a:p>
            <a:pPr algn="r" eaLnBrk="1" hangingPunct="1"/>
            <a:fld id="{EC57C521-A457-456D-8DBB-6AF0E1E519EB}" type="slidenum">
              <a:rPr kumimoji="0" lang="zh-CN" altLang="en-US" sz="1200" b="0">
                <a:solidFill>
                  <a:schemeClr val="tx1"/>
                </a:solidFill>
                <a:latin typeface="微软雅黑" panose="020B0503020204020204" pitchFamily="34" charset="-122"/>
                <a:ea typeface="微软雅黑" panose="020B0503020204020204" pitchFamily="34" charset="-122"/>
              </a:rPr>
            </a:fld>
            <a:endParaRPr kumimoji="0" lang="en-US" altLang="zh-CN" sz="1200" b="0">
              <a:solidFill>
                <a:schemeClr val="tx1"/>
              </a:solidFill>
              <a:latin typeface="微软雅黑" panose="020B0503020204020204" pitchFamily="34" charset="-122"/>
              <a:ea typeface="微软雅黑" panose="020B0503020204020204" pitchFamily="34" charset="-122"/>
            </a:endParaRPr>
          </a:p>
        </p:txBody>
      </p:sp>
      <p:sp>
        <p:nvSpPr>
          <p:cNvPr id="54277" name="Oval 10"/>
          <p:cNvSpPr>
            <a:spLocks noChangeArrowheads="1"/>
          </p:cNvSpPr>
          <p:nvPr/>
        </p:nvSpPr>
        <p:spPr bwMode="auto">
          <a:xfrm>
            <a:off x="4376738" y="1708150"/>
            <a:ext cx="935037" cy="1871663"/>
          </a:xfrm>
          <a:prstGeom prst="ellipse">
            <a:avLst/>
          </a:prstGeom>
          <a:noFill/>
          <a:ln w="63500">
            <a:solidFill>
              <a:srgbClr val="0000FF"/>
            </a:solidFill>
            <a:round/>
            <a:headEnd type="none" w="sm" len="sm"/>
            <a:tailEnd type="none" w="sm" len="sm"/>
          </a:ln>
        </p:spPr>
        <p:txBody>
          <a:bodyPr wrap="none" anchor="ctr"/>
          <a:lstStyle/>
          <a:p>
            <a:pPr algn="ctr" eaLnBrk="1" hangingPunct="1"/>
            <a:endParaRPr kumimoji="0" lang="zh-CN" altLang="en-US" sz="1800" b="0">
              <a:solidFill>
                <a:schemeClr val="tx1"/>
              </a:solidFill>
              <a:latin typeface="Verdana" panose="020B0604030504040204" pitchFamily="34" charset="0"/>
            </a:endParaRPr>
          </a:p>
        </p:txBody>
      </p:sp>
      <p:sp>
        <p:nvSpPr>
          <p:cNvPr id="54278" name="Oval 10"/>
          <p:cNvSpPr>
            <a:spLocks noChangeArrowheads="1"/>
          </p:cNvSpPr>
          <p:nvPr/>
        </p:nvSpPr>
        <p:spPr bwMode="auto">
          <a:xfrm>
            <a:off x="1939925" y="1708150"/>
            <a:ext cx="936625" cy="1871663"/>
          </a:xfrm>
          <a:prstGeom prst="ellipse">
            <a:avLst/>
          </a:prstGeom>
          <a:noFill/>
          <a:ln w="63500">
            <a:solidFill>
              <a:srgbClr val="0000FF"/>
            </a:solidFill>
            <a:round/>
            <a:headEnd type="none" w="sm" len="sm"/>
            <a:tailEnd type="none" w="sm" len="sm"/>
          </a:ln>
        </p:spPr>
        <p:txBody>
          <a:bodyPr wrap="none" anchor="ctr"/>
          <a:lstStyle/>
          <a:p>
            <a:pPr algn="ctr" eaLnBrk="1" hangingPunct="1"/>
            <a:endParaRPr kumimoji="0" lang="zh-CN" altLang="en-US" sz="1800" b="0">
              <a:solidFill>
                <a:schemeClr val="tx1"/>
              </a:solidFill>
              <a:latin typeface="Verdana" panose="020B0604030504040204" pitchFamily="34" charset="0"/>
            </a:endParaRPr>
          </a:p>
        </p:txBody>
      </p:sp>
      <p:sp>
        <p:nvSpPr>
          <p:cNvPr id="54279" name="文本框 4"/>
          <p:cNvSpPr txBox="1">
            <a:spLocks noChangeArrowheads="1"/>
          </p:cNvSpPr>
          <p:nvPr/>
        </p:nvSpPr>
        <p:spPr bwMode="auto">
          <a:xfrm>
            <a:off x="1136650" y="4594225"/>
            <a:ext cx="7707313" cy="946150"/>
          </a:xfrm>
          <a:prstGeom prst="rect">
            <a:avLst/>
          </a:prstGeom>
          <a:noFill/>
          <a:ln w="9525">
            <a:noFill/>
            <a:miter lim="800000"/>
          </a:ln>
        </p:spPr>
        <p:txBody>
          <a:bodyPr>
            <a:spAutoFit/>
          </a:bodyPr>
          <a:lstStyle/>
          <a:p>
            <a:r>
              <a:rPr kumimoji="0" lang="zh-CN" altLang="en-US" sz="2800">
                <a:solidFill>
                  <a:schemeClr val="tx1"/>
                </a:solidFill>
                <a:latin typeface="Verdana" panose="020B0604030504040204" pitchFamily="34" charset="0"/>
              </a:rPr>
              <a:t>消费量</a:t>
            </a:r>
            <a:r>
              <a:rPr kumimoji="0" lang="en-US" altLang="zh-CN" sz="2800">
                <a:solidFill>
                  <a:schemeClr val="tx1"/>
                </a:solidFill>
                <a:latin typeface="Verdana" panose="020B0604030504040204" pitchFamily="34" charset="0"/>
              </a:rPr>
              <a:t>=</a:t>
            </a:r>
            <a:r>
              <a:rPr kumimoji="0" lang="zh-CN" altLang="en-US" sz="2800">
                <a:solidFill>
                  <a:schemeClr val="tx1"/>
                </a:solidFill>
                <a:latin typeface="Verdana" panose="020B0604030504040204" pitchFamily="34" charset="0"/>
              </a:rPr>
              <a:t>（</a:t>
            </a:r>
            <a:r>
              <a:rPr kumimoji="0" lang="en-US" altLang="zh-CN" sz="2800">
                <a:solidFill>
                  <a:schemeClr val="tx1"/>
                </a:solidFill>
                <a:latin typeface="Verdana" panose="020B0604030504040204" pitchFamily="34" charset="0"/>
              </a:rPr>
              <a:t>45.86+35.28</a:t>
            </a:r>
            <a:r>
              <a:rPr kumimoji="0" lang="zh-CN" altLang="en-US" sz="2800">
                <a:solidFill>
                  <a:schemeClr val="tx1"/>
                </a:solidFill>
                <a:latin typeface="Verdana" panose="020B0604030504040204" pitchFamily="34" charset="0"/>
              </a:rPr>
              <a:t>）*</a:t>
            </a:r>
            <a:r>
              <a:rPr kumimoji="0" lang="en-US" altLang="zh-CN" sz="2800">
                <a:solidFill>
                  <a:schemeClr val="tx1"/>
                </a:solidFill>
                <a:latin typeface="Verdana" panose="020B0604030504040204" pitchFamily="34" charset="0"/>
              </a:rPr>
              <a:t>0.73/1000</a:t>
            </a:r>
            <a:endParaRPr kumimoji="0" lang="en-US" altLang="zh-CN" sz="2800">
              <a:solidFill>
                <a:schemeClr val="tx1"/>
              </a:solidFill>
              <a:latin typeface="Verdana" panose="020B0604030504040204" pitchFamily="34" charset="0"/>
            </a:endParaRPr>
          </a:p>
          <a:p>
            <a:r>
              <a:rPr kumimoji="0" lang="en-US" altLang="zh-CN" sz="2800">
                <a:solidFill>
                  <a:schemeClr val="tx1"/>
                </a:solidFill>
                <a:latin typeface="Verdana" panose="020B0604030504040204" pitchFamily="34" charset="0"/>
              </a:rPr>
              <a:t>         ≈0.06 </a:t>
            </a:r>
            <a:r>
              <a:rPr kumimoji="0" lang="zh-CN" altLang="en-US" sz="2800">
                <a:solidFill>
                  <a:schemeClr val="tx1"/>
                </a:solidFill>
                <a:latin typeface="Verdana" panose="020B0604030504040204" pitchFamily="34" charset="0"/>
              </a:rPr>
              <a:t>吨</a:t>
            </a:r>
            <a:endParaRPr kumimoji="0" lang="zh-CN" altLang="en-US" sz="2800">
              <a:solidFill>
                <a:schemeClr val="tx1"/>
              </a:solidFill>
              <a:latin typeface="Verdana" panose="020B0604030504040204" pitchFamily="34" charset="0"/>
            </a:endParaRPr>
          </a:p>
        </p:txBody>
      </p:sp>
      <p:sp>
        <p:nvSpPr>
          <p:cNvPr id="189448" name="AutoShape 8"/>
          <p:cNvSpPr>
            <a:spLocks noChangeArrowheads="1"/>
          </p:cNvSpPr>
          <p:nvPr/>
        </p:nvSpPr>
        <p:spPr bwMode="auto">
          <a:xfrm>
            <a:off x="381000" y="3857625"/>
            <a:ext cx="1441450" cy="719138"/>
          </a:xfrm>
          <a:prstGeom prst="wedgeRoundRectCallout">
            <a:avLst>
              <a:gd name="adj1" fmla="val 62444"/>
              <a:gd name="adj2" fmla="val -114458"/>
              <a:gd name="adj3" fmla="val 16667"/>
            </a:avLst>
          </a:prstGeom>
          <a:solidFill>
            <a:srgbClr val="FFFF99"/>
          </a:solidFill>
          <a:ln w="6350" algn="ctr">
            <a:solidFill>
              <a:schemeClr val="tx1"/>
            </a:solidFill>
            <a:miter lim="800000"/>
          </a:ln>
          <a:effectLst>
            <a:outerShdw dist="107763" dir="2700000" algn="ctr" rotWithShape="0">
              <a:schemeClr val="bg2">
                <a:alpha val="50000"/>
              </a:schemeClr>
            </a:outerShdw>
          </a:effectLst>
        </p:spPr>
        <p:txBody>
          <a:bodyPr/>
          <a:lstStyle/>
          <a:p>
            <a:pPr algn="ctr" eaLnBrk="1" hangingPunct="1">
              <a:defRPr/>
            </a:pPr>
            <a:r>
              <a:rPr lang="zh-CN" altLang="en-US" sz="2000" dirty="0"/>
              <a:t>充值金额不计入</a:t>
            </a:r>
            <a:endParaRPr lang="zh-CN" altLang="en-US" sz="2000" dirty="0"/>
          </a:p>
        </p:txBody>
      </p:sp>
      <p:sp>
        <p:nvSpPr>
          <p:cNvPr id="10" name="Rectangle 2"/>
          <p:cNvSpPr>
            <a:spLocks noChangeArrowheads="1"/>
          </p:cNvSpPr>
          <p:nvPr/>
        </p:nvSpPr>
        <p:spPr bwMode="auto">
          <a:xfrm>
            <a:off x="6248400" y="333375"/>
            <a:ext cx="3184526"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94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AutoShape 4"/>
          <p:cNvSpPr>
            <a:spLocks noChangeArrowheads="1"/>
          </p:cNvSpPr>
          <p:nvPr/>
        </p:nvSpPr>
        <p:spPr bwMode="auto">
          <a:xfrm>
            <a:off x="595313" y="1143000"/>
            <a:ext cx="6500827"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Arial" panose="020B0604020202020204" pitchFamily="34" charset="0"/>
                <a:ea typeface="黑体" panose="02010609060101010101" pitchFamily="2" charset="-122"/>
              </a:rPr>
              <a:t>1.</a:t>
            </a:r>
            <a:r>
              <a:rPr lang="zh-CN" altLang="en-US" sz="2400" dirty="0">
                <a:latin typeface="Arial" panose="020B0604020202020204" pitchFamily="34" charset="0"/>
                <a:ea typeface="黑体" panose="02010609060101010101" pitchFamily="2" charset="-122"/>
              </a:rPr>
              <a:t>“法人社会经济活动所在地”原则</a:t>
            </a:r>
            <a:endParaRPr lang="zh-CN" altLang="en-US" sz="2400" dirty="0">
              <a:latin typeface="Arial" panose="020B0604020202020204" pitchFamily="34" charset="0"/>
              <a:ea typeface="黑体" panose="02010609060101010101" pitchFamily="2" charset="-122"/>
            </a:endParaRPr>
          </a:p>
        </p:txBody>
      </p:sp>
      <p:sp>
        <p:nvSpPr>
          <p:cNvPr id="13318" name="AutoShape 6"/>
          <p:cNvSpPr>
            <a:spLocks noChangeArrowheads="1"/>
          </p:cNvSpPr>
          <p:nvPr/>
        </p:nvSpPr>
        <p:spPr bwMode="auto">
          <a:xfrm>
            <a:off x="523844" y="4286256"/>
            <a:ext cx="9072563" cy="2201525"/>
          </a:xfrm>
          <a:prstGeom prst="foldedCorner">
            <a:avLst>
              <a:gd name="adj" fmla="val 12500"/>
            </a:avLst>
          </a:prstGeom>
          <a:solidFill>
            <a:schemeClr val="bg2"/>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anchor="ctr">
            <a:spAutoFit/>
          </a:bodyPr>
          <a:lstStyle/>
          <a:p>
            <a:pPr>
              <a:defRPr/>
            </a:pPr>
            <a:r>
              <a:rPr lang="zh-CN" altLang="en-US" sz="2000" dirty="0">
                <a:solidFill>
                  <a:srgbClr val="000000"/>
                </a:solidFill>
                <a:latin typeface="仿宋_GB2312" pitchFamily="49" charset="-122"/>
                <a:ea typeface="仿宋_GB2312" pitchFamily="49" charset="-122"/>
              </a:rPr>
              <a:t>企业统计人员：</a:t>
            </a:r>
            <a:endParaRPr lang="zh-CN" altLang="en-US" sz="2000" dirty="0">
              <a:solidFill>
                <a:srgbClr val="000000"/>
              </a:solidFill>
              <a:latin typeface="仿宋_GB2312" pitchFamily="49" charset="-122"/>
              <a:ea typeface="仿宋_GB2312" pitchFamily="49" charset="-122"/>
            </a:endParaRPr>
          </a:p>
          <a:p>
            <a:pPr>
              <a:defRPr/>
            </a:pPr>
            <a:r>
              <a:rPr lang="zh-CN" altLang="en-US" sz="2000" dirty="0">
                <a:solidFill>
                  <a:srgbClr val="000000"/>
                </a:solidFill>
                <a:latin typeface="仿宋_GB2312" pitchFamily="49" charset="-122"/>
                <a:ea typeface="仿宋_GB2312" pitchFamily="49" charset="-122"/>
              </a:rPr>
              <a:t>清楚本单位系统构成</a:t>
            </a:r>
            <a:endParaRPr lang="en-US" altLang="zh-CN" sz="2000" dirty="0">
              <a:solidFill>
                <a:srgbClr val="000000"/>
              </a:solidFill>
              <a:latin typeface="仿宋_GB2312" pitchFamily="49" charset="-122"/>
              <a:ea typeface="仿宋_GB2312" pitchFamily="49" charset="-122"/>
            </a:endParaRPr>
          </a:p>
          <a:p>
            <a:pPr>
              <a:defRPr/>
            </a:pPr>
            <a:r>
              <a:rPr lang="zh-CN" altLang="en-US" sz="2000" dirty="0"/>
              <a:t>①</a:t>
            </a:r>
            <a:r>
              <a:rPr lang="zh-CN" altLang="en-US" sz="2000" dirty="0">
                <a:solidFill>
                  <a:srgbClr val="000000"/>
                </a:solidFill>
                <a:latin typeface="仿宋_GB2312" pitchFamily="49" charset="-122"/>
                <a:ea typeface="仿宋_GB2312" pitchFamily="49" charset="-122"/>
              </a:rPr>
              <a:t>有没有平级或下属的法人单位</a:t>
            </a:r>
            <a:r>
              <a:rPr lang="en-US" altLang="zh-CN" sz="2000" dirty="0">
                <a:solidFill>
                  <a:srgbClr val="000000"/>
                </a:solidFill>
                <a:latin typeface="仿宋_GB2312" pitchFamily="49" charset="-122"/>
                <a:ea typeface="仿宋_GB2312" pitchFamily="49" charset="-122"/>
              </a:rPr>
              <a:t>(</a:t>
            </a:r>
            <a:r>
              <a:rPr lang="zh-CN" altLang="en-US" sz="2000" dirty="0">
                <a:solidFill>
                  <a:srgbClr val="000000"/>
                </a:solidFill>
                <a:latin typeface="仿宋_GB2312" pitchFamily="49" charset="-122"/>
                <a:ea typeface="仿宋_GB2312" pitchFamily="49" charset="-122"/>
              </a:rPr>
              <a:t>独立核算单位</a:t>
            </a:r>
            <a:r>
              <a:rPr lang="en-US" altLang="zh-CN" sz="2000" dirty="0">
                <a:solidFill>
                  <a:srgbClr val="000000"/>
                </a:solidFill>
                <a:latin typeface="仿宋_GB2312" pitchFamily="49" charset="-122"/>
                <a:ea typeface="仿宋_GB2312" pitchFamily="49" charset="-122"/>
              </a:rPr>
              <a:t>) </a:t>
            </a:r>
            <a:endParaRPr lang="en-US" altLang="zh-CN" sz="2000" dirty="0">
              <a:solidFill>
                <a:srgbClr val="000000"/>
              </a:solidFill>
              <a:latin typeface="仿宋_GB2312" pitchFamily="49" charset="-122"/>
              <a:ea typeface="仿宋_GB2312" pitchFamily="49" charset="-122"/>
            </a:endParaRPr>
          </a:p>
          <a:p>
            <a:pPr>
              <a:defRPr/>
            </a:pPr>
            <a:r>
              <a:rPr lang="zh-CN" altLang="en-US" sz="2000" dirty="0"/>
              <a:t>②</a:t>
            </a:r>
            <a:r>
              <a:rPr lang="zh-CN" altLang="en-US" sz="2000" dirty="0">
                <a:solidFill>
                  <a:srgbClr val="000000"/>
                </a:solidFill>
                <a:latin typeface="仿宋_GB2312" pitchFamily="49" charset="-122"/>
                <a:ea typeface="仿宋_GB2312" pitchFamily="49" charset="-122"/>
              </a:rPr>
              <a:t>有多少个产业活动单位</a:t>
            </a:r>
            <a:endParaRPr lang="en-US" altLang="zh-CN" sz="2000" dirty="0">
              <a:solidFill>
                <a:srgbClr val="000000"/>
              </a:solidFill>
              <a:latin typeface="仿宋_GB2312" pitchFamily="49" charset="-122"/>
              <a:ea typeface="仿宋_GB2312" pitchFamily="49" charset="-122"/>
            </a:endParaRPr>
          </a:p>
          <a:p>
            <a:pPr>
              <a:defRPr/>
            </a:pPr>
            <a:r>
              <a:rPr lang="zh-CN" altLang="en-US" sz="2000" dirty="0"/>
              <a:t>③</a:t>
            </a:r>
            <a:r>
              <a:rPr lang="zh-CN" altLang="en-US" sz="2000" dirty="0">
                <a:solidFill>
                  <a:srgbClr val="000000"/>
                </a:solidFill>
                <a:latin typeface="仿宋_GB2312" pitchFamily="49" charset="-122"/>
                <a:ea typeface="仿宋_GB2312" pitchFamily="49" charset="-122"/>
              </a:rPr>
              <a:t>有几处生产办公经营场地</a:t>
            </a:r>
            <a:endParaRPr lang="en-US" altLang="zh-CN" sz="2000" dirty="0">
              <a:solidFill>
                <a:srgbClr val="000000"/>
              </a:solidFill>
              <a:latin typeface="仿宋_GB2312" pitchFamily="49" charset="-122"/>
              <a:ea typeface="仿宋_GB2312" pitchFamily="49" charset="-122"/>
            </a:endParaRPr>
          </a:p>
          <a:p>
            <a:pPr>
              <a:defRPr/>
            </a:pPr>
            <a:r>
              <a:rPr lang="zh-CN" altLang="en-US" sz="2000" dirty="0"/>
              <a:t>④</a:t>
            </a:r>
            <a:r>
              <a:rPr lang="zh-CN" altLang="en-US" sz="2000" dirty="0">
                <a:solidFill>
                  <a:srgbClr val="000000"/>
                </a:solidFill>
                <a:latin typeface="仿宋_GB2312" pitchFamily="49" charset="-122"/>
                <a:ea typeface="仿宋_GB2312" pitchFamily="49" charset="-122"/>
              </a:rPr>
              <a:t>主要经济指标（收入、产值等）统计到什么范围</a:t>
            </a:r>
            <a:endParaRPr lang="en-US" altLang="zh-CN" sz="2000" dirty="0">
              <a:solidFill>
                <a:srgbClr val="000000"/>
              </a:solidFill>
              <a:latin typeface="仿宋_GB2312" pitchFamily="49" charset="-122"/>
              <a:ea typeface="仿宋_GB2312" pitchFamily="49" charset="-122"/>
            </a:endParaRPr>
          </a:p>
        </p:txBody>
      </p:sp>
      <p:grpSp>
        <p:nvGrpSpPr>
          <p:cNvPr id="21" name="组合 20"/>
          <p:cNvGrpSpPr/>
          <p:nvPr/>
        </p:nvGrpSpPr>
        <p:grpSpPr>
          <a:xfrm>
            <a:off x="523875" y="1928813"/>
            <a:ext cx="9072563" cy="2143125"/>
            <a:chOff x="523875" y="1928813"/>
            <a:chExt cx="9072563" cy="2143125"/>
          </a:xfrm>
        </p:grpSpPr>
        <p:grpSp>
          <p:nvGrpSpPr>
            <p:cNvPr id="2" name="组合 17"/>
            <p:cNvGrpSpPr/>
            <p:nvPr/>
          </p:nvGrpSpPr>
          <p:grpSpPr bwMode="auto">
            <a:xfrm>
              <a:off x="523875" y="1928813"/>
              <a:ext cx="9072563" cy="2143125"/>
              <a:chOff x="523875" y="1928813"/>
              <a:chExt cx="9072563" cy="2143125"/>
            </a:xfrm>
          </p:grpSpPr>
          <p:sp>
            <p:nvSpPr>
              <p:cNvPr id="17" name="折角形 16"/>
              <p:cNvSpPr/>
              <p:nvPr/>
            </p:nvSpPr>
            <p:spPr bwMode="auto">
              <a:xfrm>
                <a:off x="523875" y="1928813"/>
                <a:ext cx="9072563" cy="2143125"/>
              </a:xfrm>
              <a:prstGeom prst="foldedCorner">
                <a:avLst/>
              </a:prstGeom>
              <a:solidFill>
                <a:srgbClr val="FFE1E1"/>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lstStyle/>
              <a:p>
                <a:pPr>
                  <a:defRPr/>
                </a:pPr>
                <a:endParaRPr lang="zh-CN" altLang="en-US" sz="28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grpSp>
            <p:nvGrpSpPr>
              <p:cNvPr id="25607" name="Group 47"/>
              <p:cNvGrpSpPr/>
              <p:nvPr/>
            </p:nvGrpSpPr>
            <p:grpSpPr bwMode="auto">
              <a:xfrm>
                <a:off x="952500" y="2214563"/>
                <a:ext cx="182563" cy="182562"/>
                <a:chOff x="1239" y="1515"/>
                <a:chExt cx="115" cy="115"/>
              </a:xfrm>
            </p:grpSpPr>
            <p:sp>
              <p:nvSpPr>
                <p:cNvPr id="25617"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0" name="AutoShape 49"/>
                <p:cNvSpPr>
                  <a:spLocks noChangeArrowheads="1"/>
                </p:cNvSpPr>
                <p:nvPr/>
              </p:nvSpPr>
              <p:spPr bwMode="gray">
                <a:xfrm rot="18900000" flipH="1">
                  <a:off x="1239" y="1515"/>
                  <a:ext cx="115" cy="115"/>
                </a:xfrm>
                <a:prstGeom prst="rtTriangle">
                  <a:avLst/>
                </a:prstGeom>
                <a:solidFill>
                  <a:schemeClr val="accent2">
                    <a:lumMod val="60000"/>
                    <a:lumOff val="40000"/>
                  </a:schemeClr>
                </a:solidFill>
                <a:ln w="9525" algn="ctr">
                  <a:noFill/>
                  <a:miter lim="800000"/>
                </a:ln>
                <a:effectLst/>
              </p:spPr>
              <p:txBody>
                <a:bodyPr wrap="none" anchor="ctr"/>
                <a:lstStyle/>
                <a:p>
                  <a:pPr>
                    <a:defRPr/>
                  </a:pPr>
                  <a:endParaRPr lang="zh-CN" altLang="en-US" sz="2800"/>
                </a:p>
              </p:txBody>
            </p:sp>
          </p:grpSp>
          <p:grpSp>
            <p:nvGrpSpPr>
              <p:cNvPr id="25608" name="Group 47"/>
              <p:cNvGrpSpPr/>
              <p:nvPr/>
            </p:nvGrpSpPr>
            <p:grpSpPr bwMode="auto">
              <a:xfrm>
                <a:off x="952500" y="2960688"/>
                <a:ext cx="182563" cy="182562"/>
                <a:chOff x="1239" y="1515"/>
                <a:chExt cx="115" cy="115"/>
              </a:xfrm>
            </p:grpSpPr>
            <p:sp>
              <p:nvSpPr>
                <p:cNvPr id="25615"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3" name="AutoShape 49"/>
                <p:cNvSpPr>
                  <a:spLocks noChangeArrowheads="1"/>
                </p:cNvSpPr>
                <p:nvPr/>
              </p:nvSpPr>
              <p:spPr bwMode="gray">
                <a:xfrm rot="18900000" flipH="1">
                  <a:off x="1239" y="1515"/>
                  <a:ext cx="115" cy="115"/>
                </a:xfrm>
                <a:prstGeom prst="rtTriangle">
                  <a:avLst/>
                </a:prstGeom>
                <a:solidFill>
                  <a:schemeClr val="accent2">
                    <a:lumMod val="60000"/>
                    <a:lumOff val="40000"/>
                  </a:schemeClr>
                </a:solidFill>
                <a:ln w="9525" algn="ctr">
                  <a:noFill/>
                  <a:miter lim="800000"/>
                </a:ln>
                <a:effectLst/>
              </p:spPr>
              <p:txBody>
                <a:bodyPr wrap="none" anchor="ctr"/>
                <a:lstStyle/>
                <a:p>
                  <a:pPr>
                    <a:defRPr/>
                  </a:pPr>
                  <a:endParaRPr lang="zh-CN" altLang="en-US" sz="2800"/>
                </a:p>
              </p:txBody>
            </p:sp>
          </p:grpSp>
          <p:sp>
            <p:nvSpPr>
              <p:cNvPr id="25609" name="TextBox 25"/>
              <p:cNvSpPr txBox="1">
                <a:spLocks noChangeArrowheads="1"/>
              </p:cNvSpPr>
              <p:nvPr/>
            </p:nvSpPr>
            <p:spPr bwMode="auto">
              <a:xfrm>
                <a:off x="1309688" y="2071688"/>
                <a:ext cx="8215312" cy="646331"/>
              </a:xfrm>
              <a:prstGeom prst="rect">
                <a:avLst/>
              </a:prstGeom>
              <a:noFill/>
              <a:ln w="9525">
                <a:noFill/>
                <a:miter lim="800000"/>
              </a:ln>
            </p:spPr>
            <p:txBody>
              <a:bodyPr>
                <a:spAutoFit/>
              </a:bodyPr>
              <a:lstStyle/>
              <a:p>
                <a:r>
                  <a:rPr lang="zh-CN" altLang="en-US" sz="1800" b="0" dirty="0">
                    <a:latin typeface="黑体" panose="02010609060101010101" pitchFamily="2" charset="-122"/>
                    <a:ea typeface="黑体" panose="02010609060101010101" pitchFamily="2" charset="-122"/>
                  </a:rPr>
                  <a:t>法人单位按照社会经济活动所在地（实际经营地、实际运营地等）向所在地政府统计机构报送统计数据，建筑业执行注册地统计原则</a:t>
                </a:r>
                <a:endParaRPr lang="zh-CN" altLang="en-US" sz="1800" b="0" dirty="0">
                  <a:latin typeface="黑体" panose="02010609060101010101" pitchFamily="2" charset="-122"/>
                  <a:ea typeface="黑体" panose="02010609060101010101" pitchFamily="2" charset="-122"/>
                </a:endParaRPr>
              </a:p>
            </p:txBody>
          </p:sp>
          <p:sp>
            <p:nvSpPr>
              <p:cNvPr id="25610" name="TextBox 26"/>
              <p:cNvSpPr txBox="1">
                <a:spLocks noChangeArrowheads="1"/>
              </p:cNvSpPr>
              <p:nvPr/>
            </p:nvSpPr>
            <p:spPr bwMode="auto">
              <a:xfrm>
                <a:off x="1309688" y="2792552"/>
                <a:ext cx="8215312" cy="646331"/>
              </a:xfrm>
              <a:prstGeom prst="rect">
                <a:avLst/>
              </a:prstGeom>
              <a:noFill/>
              <a:ln w="9525">
                <a:noFill/>
                <a:miter lim="800000"/>
              </a:ln>
            </p:spPr>
            <p:txBody>
              <a:bodyPr>
                <a:spAutoFit/>
              </a:bodyPr>
              <a:lstStyle/>
              <a:p>
                <a:r>
                  <a:rPr lang="zh-CN" altLang="en-US" sz="1800" b="0" dirty="0">
                    <a:latin typeface="黑体" panose="02010609060101010101" pitchFamily="2" charset="-122"/>
                    <a:ea typeface="黑体" panose="02010609060101010101" pitchFamily="2" charset="-122"/>
                  </a:rPr>
                  <a:t>社会经济活动所在地（实际经营地、实际运营地等），</a:t>
                </a:r>
                <a:r>
                  <a:rPr lang="zh-CN" altLang="en-US" sz="1800" b="0" dirty="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不同于</a:t>
                </a:r>
                <a:r>
                  <a:rPr lang="zh-CN" altLang="en-US" sz="1800" b="0" dirty="0">
                    <a:latin typeface="黑体" panose="02010609060101010101" pitchFamily="2" charset="-122"/>
                    <a:ea typeface="黑体" panose="02010609060101010101" pitchFamily="2" charset="-122"/>
                  </a:rPr>
                  <a:t>行政登记住所在地时，按前者填报。建筑业按后者填报</a:t>
                </a:r>
                <a:endParaRPr lang="zh-CN" altLang="en-US" sz="1800" b="0" dirty="0">
                  <a:latin typeface="黑体" panose="02010609060101010101" pitchFamily="2" charset="-122"/>
                  <a:ea typeface="黑体" panose="02010609060101010101" pitchFamily="2" charset="-122"/>
                </a:endParaRPr>
              </a:p>
            </p:txBody>
          </p:sp>
          <p:sp>
            <p:nvSpPr>
              <p:cNvPr id="25611" name="TextBox 27"/>
              <p:cNvSpPr txBox="1">
                <a:spLocks noChangeArrowheads="1"/>
              </p:cNvSpPr>
              <p:nvPr/>
            </p:nvSpPr>
            <p:spPr bwMode="auto">
              <a:xfrm>
                <a:off x="1309688" y="3500438"/>
                <a:ext cx="8215312" cy="400050"/>
              </a:xfrm>
              <a:prstGeom prst="rect">
                <a:avLst/>
              </a:prstGeom>
              <a:noFill/>
              <a:ln w="9525">
                <a:noFill/>
                <a:miter lim="800000"/>
              </a:ln>
            </p:spPr>
            <p:txBody>
              <a:bodyPr>
                <a:spAutoFit/>
              </a:bodyPr>
              <a:lstStyle/>
              <a:p>
                <a:endParaRPr lang="zh-CN" altLang="en-US" sz="2000" b="0" dirty="0">
                  <a:latin typeface="黑体" panose="02010609060101010101" pitchFamily="2" charset="-122"/>
                  <a:ea typeface="黑体" panose="02010609060101010101" pitchFamily="2" charset="-122"/>
                </a:endParaRPr>
              </a:p>
            </p:txBody>
          </p:sp>
          <p:grpSp>
            <p:nvGrpSpPr>
              <p:cNvPr id="25612" name="Group 47"/>
              <p:cNvGrpSpPr/>
              <p:nvPr/>
            </p:nvGrpSpPr>
            <p:grpSpPr bwMode="auto">
              <a:xfrm>
                <a:off x="952500" y="3603625"/>
                <a:ext cx="182563" cy="182563"/>
                <a:chOff x="1239" y="1515"/>
                <a:chExt cx="115" cy="115"/>
              </a:xfrm>
            </p:grpSpPr>
            <p:sp>
              <p:nvSpPr>
                <p:cNvPr id="2561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31" name="AutoShape 49"/>
                <p:cNvSpPr>
                  <a:spLocks noChangeArrowheads="1"/>
                </p:cNvSpPr>
                <p:nvPr/>
              </p:nvSpPr>
              <p:spPr bwMode="gray">
                <a:xfrm rot="18900000" flipH="1">
                  <a:off x="1239" y="1515"/>
                  <a:ext cx="115" cy="115"/>
                </a:xfrm>
                <a:prstGeom prst="rtTriangle">
                  <a:avLst/>
                </a:prstGeom>
                <a:solidFill>
                  <a:schemeClr val="accent2">
                    <a:lumMod val="60000"/>
                    <a:lumOff val="40000"/>
                  </a:schemeClr>
                </a:solidFill>
                <a:ln w="9525" algn="ctr">
                  <a:noFill/>
                  <a:miter lim="800000"/>
                </a:ln>
                <a:effectLst/>
              </p:spPr>
              <p:txBody>
                <a:bodyPr wrap="none" anchor="ctr"/>
                <a:lstStyle/>
                <a:p>
                  <a:pPr>
                    <a:defRPr/>
                  </a:pPr>
                  <a:endParaRPr lang="zh-CN" altLang="en-US" sz="2800"/>
                </a:p>
              </p:txBody>
            </p:sp>
          </p:grpSp>
        </p:grpSp>
        <p:sp>
          <p:nvSpPr>
            <p:cNvPr id="19" name="TextBox 26"/>
            <p:cNvSpPr txBox="1">
              <a:spLocks noChangeArrowheads="1"/>
            </p:cNvSpPr>
            <p:nvPr/>
          </p:nvSpPr>
          <p:spPr bwMode="auto">
            <a:xfrm>
              <a:off x="1309662" y="3528956"/>
              <a:ext cx="8215312" cy="369332"/>
            </a:xfrm>
            <a:prstGeom prst="rect">
              <a:avLst/>
            </a:prstGeom>
            <a:noFill/>
            <a:ln w="9525">
              <a:noFill/>
              <a:miter lim="800000"/>
            </a:ln>
          </p:spPr>
          <p:txBody>
            <a:bodyPr>
              <a:spAutoFit/>
            </a:bodyPr>
            <a:lstStyle/>
            <a:p>
              <a:r>
                <a:rPr lang="zh-CN" altLang="en-US" sz="1800" b="0" dirty="0">
                  <a:latin typeface="黑体" panose="02010609060101010101" pitchFamily="2" charset="-122"/>
                  <a:ea typeface="黑体" panose="02010609060101010101" pitchFamily="2" charset="-122"/>
                </a:rPr>
                <a:t>产业活动单位由其归属法人单位进行统计</a:t>
              </a:r>
              <a:endParaRPr lang="zh-CN" altLang="en-US" sz="1800" b="0" dirty="0">
                <a:latin typeface="黑体" panose="02010609060101010101" pitchFamily="2" charset="-122"/>
                <a:ea typeface="黑体" panose="02010609060101010101" pitchFamily="2" charset="-122"/>
              </a:endParaRPr>
            </a:p>
          </p:txBody>
        </p:sp>
      </p:gr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p:cTn id="13" dur="500" fill="hold"/>
                                        <p:tgtEl>
                                          <p:spTgt spid="13318"/>
                                        </p:tgtEl>
                                        <p:attrNameLst>
                                          <p:attrName>ppt_w</p:attrName>
                                        </p:attrNameLst>
                                      </p:cBhvr>
                                      <p:tavLst>
                                        <p:tav tm="0">
                                          <p:val>
                                            <p:fltVal val="0"/>
                                          </p:val>
                                        </p:tav>
                                        <p:tav tm="100000">
                                          <p:val>
                                            <p:strVal val="#ppt_w"/>
                                          </p:val>
                                        </p:tav>
                                      </p:tavLst>
                                    </p:anim>
                                    <p:anim calcmode="lin" valueType="num">
                                      <p:cBhvr>
                                        <p:cTn id="14" dur="500" fill="hold"/>
                                        <p:tgtEl>
                                          <p:spTgt spid="133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357630"/>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286000" cy="792163"/>
            <a:chOff x="4543" y="709"/>
            <a:chExt cx="1620" cy="499"/>
          </a:xfrm>
        </p:grpSpPr>
        <p:sp>
          <p:nvSpPr>
            <p:cNvPr id="97296" name="AutoShape 5"/>
            <p:cNvSpPr>
              <a:spLocks noChangeArrowheads="1"/>
            </p:cNvSpPr>
            <p:nvPr/>
          </p:nvSpPr>
          <p:spPr bwMode="gray">
            <a:xfrm rot="5400000">
              <a:off x="5095" y="177"/>
              <a:ext cx="499" cy="1540"/>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4705"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热力</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grpSp>
        <p:nvGrpSpPr>
          <p:cNvPr id="3" name="Group 47"/>
          <p:cNvGrpSpPr/>
          <p:nvPr/>
        </p:nvGrpSpPr>
        <p:grpSpPr bwMode="auto">
          <a:xfrm>
            <a:off x="738188" y="2282825"/>
            <a:ext cx="187325" cy="182563"/>
            <a:chOff x="1239" y="1515"/>
            <a:chExt cx="115" cy="115"/>
          </a:xfrm>
        </p:grpSpPr>
        <p:sp>
          <p:nvSpPr>
            <p:cNvPr id="114702"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4703"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9100" name="TextBox 19"/>
          <p:cNvSpPr txBox="1">
            <a:spLocks noChangeArrowheads="1"/>
          </p:cNvSpPr>
          <p:nvPr/>
        </p:nvSpPr>
        <p:spPr bwMode="auto">
          <a:xfrm>
            <a:off x="962025" y="2108200"/>
            <a:ext cx="8386763" cy="3053715"/>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lnSpc>
                <a:spcPts val="3300"/>
              </a:lnSpc>
              <a:spcBef>
                <a:spcPts val="0"/>
              </a:spcBef>
              <a:spcAft>
                <a:spcPts val="0"/>
              </a:spcAft>
              <a:defRPr/>
            </a:pPr>
            <a:r>
              <a:rPr lang="zh-CN" altLang="en-US" sz="2000" b="0" dirty="0">
                <a:latin typeface="微软雅黑" panose="020B0503020204020204" pitchFamily="34" charset="-122"/>
                <a:ea typeface="微软雅黑" panose="020B0503020204020204" pitchFamily="34" charset="-122"/>
              </a:rPr>
              <a:t>指可供热源的</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热水</a:t>
            </a:r>
            <a:r>
              <a:rPr lang="zh-CN" altLang="en-US" sz="2000" b="0" dirty="0">
                <a:latin typeface="微软雅黑" panose="020B0503020204020204" pitchFamily="34" charset="-122"/>
                <a:ea typeface="微软雅黑" panose="020B0503020204020204" pitchFamily="34" charset="-122"/>
              </a:rPr>
              <a:t>和</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蒸汽</a:t>
            </a:r>
            <a:r>
              <a:rPr lang="zh-CN" altLang="en-US" sz="2000" b="0" dirty="0">
                <a:latin typeface="微软雅黑" panose="020B0503020204020204" pitchFamily="34" charset="-122"/>
                <a:ea typeface="微软雅黑" panose="020B0503020204020204" pitchFamily="34" charset="-122"/>
              </a:rPr>
              <a:t>。需将蒸汽、热水分别</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换算</a:t>
            </a:r>
            <a:r>
              <a:rPr lang="zh-CN" altLang="en-US" sz="2000" b="0" dirty="0">
                <a:latin typeface="微软雅黑" panose="020B0503020204020204" pitchFamily="34" charset="-122"/>
                <a:ea typeface="微软雅黑" panose="020B0503020204020204" pitchFamily="34" charset="-122"/>
              </a:rPr>
              <a:t>成热力的计量单位（百万千焦）填报。</a:t>
            </a:r>
            <a:endParaRPr lang="en-US" altLang="zh-CN" sz="2000" b="0" dirty="0">
              <a:latin typeface="微软雅黑" panose="020B0503020204020204" pitchFamily="34" charset="-122"/>
              <a:ea typeface="微软雅黑" panose="020B0503020204020204" pitchFamily="34" charset="-122"/>
            </a:endParaRPr>
          </a:p>
          <a:p>
            <a:pPr eaLnBrk="1" hangingPunct="1">
              <a:lnSpc>
                <a:spcPts val="3300"/>
              </a:lnSpc>
              <a:spcBef>
                <a:spcPts val="0"/>
              </a:spcBef>
              <a:spcAft>
                <a:spcPts val="0"/>
              </a:spcAft>
              <a:defRPr/>
            </a:pPr>
            <a:r>
              <a:rPr lang="en-US" altLang="zh-CN" sz="2000" b="0" dirty="0">
                <a:latin typeface="微软雅黑" panose="020B0503020204020204" pitchFamily="34" charset="-122"/>
                <a:ea typeface="微软雅黑" panose="020B0503020204020204" pitchFamily="34" charset="-122"/>
              </a:rPr>
              <a:t>         1</a:t>
            </a:r>
            <a:r>
              <a:rPr lang="zh-CN" altLang="zh-CN" sz="2000" b="0" dirty="0">
                <a:latin typeface="微软雅黑" panose="020B0503020204020204" pitchFamily="34" charset="-122"/>
                <a:ea typeface="微软雅黑" panose="020B0503020204020204" pitchFamily="34" charset="-122"/>
              </a:rPr>
              <a:t>吨生活热水</a:t>
            </a:r>
            <a:r>
              <a:rPr lang="en-US" altLang="zh-CN" sz="2000" b="0" dirty="0">
                <a:latin typeface="微软雅黑" panose="020B0503020204020204" pitchFamily="34" charset="-122"/>
                <a:ea typeface="微软雅黑" panose="020B0503020204020204" pitchFamily="34" charset="-122"/>
              </a:rPr>
              <a:t>=</a:t>
            </a: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0.08</a:t>
            </a:r>
            <a:r>
              <a:rPr lang="zh-CN" altLang="zh-CN" sz="2000" b="0" dirty="0">
                <a:latin typeface="微软雅黑" panose="020B0503020204020204" pitchFamily="34" charset="-122"/>
                <a:ea typeface="微软雅黑" panose="020B0503020204020204" pitchFamily="34" charset="-122"/>
              </a:rPr>
              <a:t>百万千焦</a:t>
            </a:r>
            <a:endParaRPr lang="en-US" altLang="zh-CN" sz="2000" b="0" dirty="0">
              <a:latin typeface="微软雅黑" panose="020B0503020204020204" pitchFamily="34" charset="-122"/>
              <a:ea typeface="微软雅黑" panose="020B0503020204020204" pitchFamily="34" charset="-122"/>
            </a:endParaRPr>
          </a:p>
          <a:p>
            <a:pPr eaLnBrk="1" hangingPunct="1">
              <a:lnSpc>
                <a:spcPts val="3300"/>
              </a:lnSpc>
              <a:spcBef>
                <a:spcPts val="0"/>
              </a:spcBef>
              <a:spcAft>
                <a:spcPts val="0"/>
              </a:spcAft>
              <a:defRPr/>
            </a:pPr>
            <a:r>
              <a:rPr lang="en-US" altLang="zh-CN" sz="2000" b="0" dirty="0">
                <a:latin typeface="微软雅黑" panose="020B0503020204020204" pitchFamily="34" charset="-122"/>
                <a:ea typeface="微软雅黑" panose="020B0503020204020204" pitchFamily="34" charset="-122"/>
              </a:rPr>
              <a:t>         1</a:t>
            </a:r>
            <a:r>
              <a:rPr lang="zh-CN" altLang="zh-CN" sz="2000" b="0" dirty="0">
                <a:latin typeface="微软雅黑" panose="020B0503020204020204" pitchFamily="34" charset="-122"/>
                <a:ea typeface="微软雅黑" panose="020B0503020204020204" pitchFamily="34" charset="-122"/>
              </a:rPr>
              <a:t>吨蒸汽</a:t>
            </a:r>
            <a:r>
              <a:rPr lang="en-US" altLang="zh-CN" sz="2000" b="0" dirty="0">
                <a:latin typeface="微软雅黑" panose="020B0503020204020204" pitchFamily="34" charset="-122"/>
                <a:ea typeface="微软雅黑" panose="020B0503020204020204" pitchFamily="34" charset="-122"/>
              </a:rPr>
              <a:t>=</a:t>
            </a: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2.51</a:t>
            </a:r>
            <a:r>
              <a:rPr lang="zh-CN" altLang="zh-CN" sz="2000" b="0" dirty="0">
                <a:latin typeface="微软雅黑" panose="020B0503020204020204" pitchFamily="34" charset="-122"/>
                <a:ea typeface="微软雅黑" panose="020B0503020204020204" pitchFamily="34" charset="-122"/>
              </a:rPr>
              <a:t>百万千焦</a:t>
            </a:r>
            <a:endParaRPr lang="en-US" altLang="zh-CN" sz="2000" b="0" dirty="0">
              <a:latin typeface="微软雅黑" panose="020B0503020204020204" pitchFamily="34" charset="-122"/>
              <a:ea typeface="微软雅黑" panose="020B0503020204020204" pitchFamily="34" charset="-122"/>
            </a:endParaRPr>
          </a:p>
          <a:p>
            <a:pPr eaLnBrk="1" hangingPunct="1">
              <a:lnSpc>
                <a:spcPts val="3300"/>
              </a:lnSpc>
              <a:spcBef>
                <a:spcPts val="0"/>
              </a:spcBef>
              <a:spcAft>
                <a:spcPts val="0"/>
              </a:spcAft>
              <a:defRPr/>
            </a:pPr>
            <a:r>
              <a:rPr lang="en-US" altLang="zh-CN" sz="2000" b="0" dirty="0">
                <a:latin typeface="微软雅黑" panose="020B0503020204020204" pitchFamily="34" charset="-122"/>
                <a:ea typeface="微软雅黑" panose="020B0503020204020204" pitchFamily="34" charset="-122"/>
              </a:rPr>
              <a:t>         1</a:t>
            </a:r>
            <a:r>
              <a:rPr lang="zh-CN" altLang="zh-CN" sz="2000" b="0" dirty="0">
                <a:latin typeface="微软雅黑" panose="020B0503020204020204" pitchFamily="34" charset="-122"/>
                <a:ea typeface="微软雅黑" panose="020B0503020204020204" pitchFamily="34" charset="-122"/>
              </a:rPr>
              <a:t>百万千焦</a:t>
            </a:r>
            <a:r>
              <a:rPr lang="en-US" altLang="en-US" sz="2000" b="0" dirty="0">
                <a:latin typeface="微软雅黑" panose="020B0503020204020204" pitchFamily="34" charset="-122"/>
                <a:ea typeface="微软雅黑" panose="020B0503020204020204" pitchFamily="34" charset="-122"/>
              </a:rPr>
              <a:t>≈</a:t>
            </a:r>
            <a:r>
              <a:rPr lang="en-US" altLang="en-US" sz="2000" b="0" dirty="0">
                <a:solidFill>
                  <a:srgbClr val="B90707"/>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n</a:t>
            </a:r>
            <a:r>
              <a:rPr lang="zh-CN" altLang="zh-CN" sz="2000" b="0" dirty="0">
                <a:latin typeface="微软雅黑" panose="020B0503020204020204" pitchFamily="34" charset="-122"/>
                <a:ea typeface="微软雅黑" panose="020B0503020204020204" pitchFamily="34" charset="-122"/>
              </a:rPr>
              <a:t>元外购热力费用</a:t>
            </a:r>
            <a:endParaRPr lang="en-US" altLang="zh-CN" sz="2000" b="0" dirty="0">
              <a:latin typeface="微软雅黑" panose="020B0503020204020204" pitchFamily="34" charset="-122"/>
              <a:ea typeface="微软雅黑" panose="020B0503020204020204" pitchFamily="34" charset="-122"/>
            </a:endParaRPr>
          </a:p>
          <a:p>
            <a:pPr eaLnBrk="1" hangingPunct="1">
              <a:lnSpc>
                <a:spcPts val="3300"/>
              </a:lnSpc>
              <a:spcBef>
                <a:spcPts val="0"/>
              </a:spcBef>
              <a:spcAft>
                <a:spcPts val="0"/>
              </a:spcAft>
              <a:defRPr/>
            </a:pPr>
            <a:r>
              <a:rPr lang="en-US" altLang="zh-CN" sz="2000" b="0" dirty="0">
                <a:latin typeface="微软雅黑" panose="020B0503020204020204" pitchFamily="34" charset="-122"/>
                <a:ea typeface="微软雅黑" panose="020B0503020204020204" pitchFamily="34" charset="-122"/>
              </a:rPr>
              <a:t>           (n</a:t>
            </a:r>
            <a:r>
              <a:rPr lang="zh-CN" altLang="en-US" sz="2000" b="0" dirty="0">
                <a:latin typeface="微软雅黑" panose="020B0503020204020204" pitchFamily="34" charset="-122"/>
                <a:ea typeface="微软雅黑" panose="020B0503020204020204" pitchFamily="34" charset="-122"/>
              </a:rPr>
              <a:t>的具体数值根据</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每年制度查得</a:t>
            </a: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a:t>
            </a:r>
            <a:r>
              <a:rPr lang="en-US" altLang="zh-CN" sz="2000" b="0" dirty="0" smtClean="0">
                <a:solidFill>
                  <a:schemeClr val="accent6">
                    <a:lumMod val="60000"/>
                    <a:lumOff val="40000"/>
                  </a:schemeClr>
                </a:solidFill>
                <a:latin typeface="微软雅黑" panose="020B0503020204020204" pitchFamily="34" charset="-122"/>
                <a:ea typeface="微软雅黑" panose="020B0503020204020204" pitchFamily="34" charset="-122"/>
              </a:rPr>
              <a:t>2023</a:t>
            </a:r>
            <a:r>
              <a:rPr lang="zh-CN" altLang="en-US" sz="2000" b="0" dirty="0" smtClean="0">
                <a:solidFill>
                  <a:schemeClr val="accent6">
                    <a:lumMod val="60000"/>
                    <a:lumOff val="40000"/>
                  </a:schemeClr>
                </a:solidFill>
                <a:latin typeface="微软雅黑" panose="020B0503020204020204" pitchFamily="34" charset="-122"/>
                <a:ea typeface="微软雅黑" panose="020B0503020204020204" pitchFamily="34" charset="-122"/>
              </a:rPr>
              <a:t>年</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定报</a:t>
            </a:r>
            <a:r>
              <a:rPr lang="en-US" altLang="zh-CN" sz="2000" b="0" dirty="0" smtClean="0">
                <a:solidFill>
                  <a:schemeClr val="accent6">
                    <a:lumMod val="60000"/>
                    <a:lumOff val="40000"/>
                  </a:schemeClr>
                </a:solidFill>
                <a:latin typeface="微软雅黑" panose="020B0503020204020204" pitchFamily="34" charset="-122"/>
                <a:ea typeface="微软雅黑" panose="020B0503020204020204" pitchFamily="34" charset="-122"/>
              </a:rPr>
              <a:t>n=115</a:t>
            </a:r>
            <a:r>
              <a:rPr lang="zh-CN" altLang="en-US" sz="2000" b="0" dirty="0" smtClean="0">
                <a:solidFill>
                  <a:schemeClr val="accent6">
                    <a:lumMod val="60000"/>
                    <a:lumOff val="40000"/>
                  </a:schemeClr>
                </a:solidFill>
                <a:latin typeface="微软雅黑" panose="020B0503020204020204" pitchFamily="34" charset="-122"/>
                <a:ea typeface="微软雅黑" panose="020B0503020204020204" pitchFamily="34" charset="-122"/>
              </a:rPr>
              <a:t>，</a:t>
            </a:r>
            <a:r>
              <a:rPr lang="en-US" altLang="zh-CN" sz="2000" b="0" dirty="0" smtClean="0">
                <a:solidFill>
                  <a:schemeClr val="accent6">
                    <a:lumMod val="60000"/>
                    <a:lumOff val="40000"/>
                  </a:schemeClr>
                </a:solidFill>
                <a:latin typeface="微软雅黑" panose="020B0503020204020204" pitchFamily="34" charset="-122"/>
                <a:ea typeface="微软雅黑" panose="020B0503020204020204" pitchFamily="34" charset="-122"/>
              </a:rPr>
              <a:t>2024</a:t>
            </a:r>
            <a:r>
              <a:rPr lang="zh-CN" altLang="en-US" sz="2000" b="0" dirty="0" smtClean="0">
                <a:solidFill>
                  <a:schemeClr val="accent6">
                    <a:lumMod val="60000"/>
                    <a:lumOff val="40000"/>
                  </a:schemeClr>
                </a:solidFill>
                <a:latin typeface="微软雅黑" panose="020B0503020204020204" pitchFamily="34" charset="-122"/>
                <a:ea typeface="微软雅黑" panose="020B0503020204020204" pitchFamily="34" charset="-122"/>
              </a:rPr>
              <a:t>定报</a:t>
            </a:r>
            <a:r>
              <a:rPr lang="en-US" altLang="zh-CN" sz="2000" b="0" dirty="0" smtClean="0">
                <a:solidFill>
                  <a:schemeClr val="accent6">
                    <a:lumMod val="60000"/>
                    <a:lumOff val="40000"/>
                  </a:schemeClr>
                </a:solidFill>
                <a:latin typeface="微软雅黑" panose="020B0503020204020204" pitchFamily="34" charset="-122"/>
                <a:ea typeface="微软雅黑" panose="020B0503020204020204" pitchFamily="34" charset="-122"/>
              </a:rPr>
              <a:t>115</a:t>
            </a:r>
            <a:r>
              <a:rPr lang="en-US" altLang="zh-CN" sz="2000" b="0" dirty="0" smtClean="0">
                <a:latin typeface="微软雅黑" panose="020B0503020204020204" pitchFamily="34" charset="-122"/>
                <a:ea typeface="微软雅黑" panose="020B0503020204020204" pitchFamily="34" charset="-122"/>
              </a:rPr>
              <a:t>)</a:t>
            </a:r>
            <a:endParaRPr lang="zh-CN" altLang="en-US" sz="2000" b="0" dirty="0">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35013" y="5105400"/>
            <a:ext cx="187325" cy="182563"/>
            <a:chOff x="1239" y="1515"/>
            <a:chExt cx="115" cy="115"/>
          </a:xfrm>
        </p:grpSpPr>
        <p:sp>
          <p:nvSpPr>
            <p:cNvPr id="11470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470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9" name="TextBox 19"/>
          <p:cNvSpPr txBox="1">
            <a:spLocks noChangeArrowheads="1"/>
          </p:cNvSpPr>
          <p:nvPr/>
        </p:nvSpPr>
        <p:spPr bwMode="auto">
          <a:xfrm>
            <a:off x="958850" y="5000636"/>
            <a:ext cx="8780496" cy="1169551"/>
          </a:xfrm>
          <a:prstGeom prst="rect">
            <a:avLst/>
          </a:prstGeom>
          <a:noFill/>
          <a:ln>
            <a:noFill/>
          </a:ln>
        </p:spPr>
        <p:txBody>
          <a:bodyPr wrap="square">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a:lnSpc>
                <a:spcPts val="2800"/>
              </a:lnSpc>
              <a:defRPr/>
            </a:pPr>
            <a:r>
              <a:rPr lang="zh-CN" altLang="en-US" sz="2000" b="0" dirty="0">
                <a:latin typeface="微软雅黑" panose="020B0503020204020204" pitchFamily="34" charset="-122"/>
                <a:ea typeface="微软雅黑" panose="020B0503020204020204" pitchFamily="34" charset="-122"/>
              </a:rPr>
              <a:t>若</a:t>
            </a:r>
            <a:r>
              <a:rPr lang="zh-CN"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部分面积采用热计量</a:t>
            </a:r>
            <a:r>
              <a:rPr lang="en-US"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a:t>
            </a:r>
            <a:r>
              <a:rPr lang="zh-CN"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部分面积采用传统收费</a:t>
            </a:r>
            <a:r>
              <a:rPr lang="zh-CN" altLang="zh-CN" sz="2000" b="0" dirty="0">
                <a:latin typeface="微软雅黑" panose="020B0503020204020204" pitchFamily="34" charset="-122"/>
                <a:ea typeface="微软雅黑" panose="020B0503020204020204" pitchFamily="34" charset="-122"/>
              </a:rPr>
              <a:t> </a:t>
            </a:r>
            <a:r>
              <a:rPr lang="en-US" altLang="zh-CN" sz="2000" b="0" dirty="0">
                <a:latin typeface="微软雅黑" panose="020B0503020204020204" pitchFamily="34" charset="-122"/>
                <a:ea typeface="微软雅黑" panose="020B0503020204020204" pitchFamily="34" charset="-122"/>
              </a:rPr>
              <a:t>(</a:t>
            </a:r>
            <a:r>
              <a:rPr lang="zh-CN" altLang="zh-CN" sz="2000" b="0" dirty="0">
                <a:latin typeface="微软雅黑" panose="020B0503020204020204" pitchFamily="34" charset="-122"/>
                <a:ea typeface="微软雅黑" panose="020B0503020204020204" pitchFamily="34" charset="-122"/>
              </a:rPr>
              <a:t>按面积</a:t>
            </a:r>
            <a:r>
              <a:rPr lang="zh-CN" altLang="en-US" sz="2000" b="0" dirty="0">
                <a:latin typeface="微软雅黑" panose="020B0503020204020204" pitchFamily="34" charset="-122"/>
                <a:ea typeface="微软雅黑" panose="020B0503020204020204" pitchFamily="34" charset="-122"/>
              </a:rPr>
              <a:t>收取</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外购热力费用</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a:p>
            <a:pPr>
              <a:lnSpc>
                <a:spcPts val="2800"/>
              </a:lnSpc>
              <a:defRPr/>
            </a:pPr>
            <a:endParaRPr lang="en-US" altLang="zh-CN" sz="2000" b="0" dirty="0">
              <a:solidFill>
                <a:srgbClr val="0070C0"/>
              </a:solidFill>
              <a:latin typeface="微软雅黑" panose="020B0503020204020204" pitchFamily="34" charset="-122"/>
              <a:ea typeface="微软雅黑" panose="020B0503020204020204" pitchFamily="34" charset="-122"/>
            </a:endParaRPr>
          </a:p>
          <a:p>
            <a:pPr>
              <a:lnSpc>
                <a:spcPts val="2800"/>
              </a:lnSpc>
              <a:defRPr/>
            </a:pPr>
            <a:r>
              <a:rPr lang="zh-CN" altLang="zh-CN" sz="2000" b="0" dirty="0">
                <a:solidFill>
                  <a:srgbClr val="0070C0"/>
                </a:solidFill>
                <a:latin typeface="微软雅黑" panose="020B0503020204020204" pitchFamily="34" charset="-122"/>
                <a:ea typeface="微软雅黑" panose="020B0503020204020204" pitchFamily="34" charset="-122"/>
              </a:rPr>
              <a:t>热力消费量</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zh-CN" sz="2000" b="0" dirty="0">
                <a:solidFill>
                  <a:srgbClr val="0070C0"/>
                </a:solidFill>
                <a:latin typeface="微软雅黑" panose="020B0503020204020204" pitchFamily="34" charset="-122"/>
                <a:ea typeface="微软雅黑" panose="020B0503020204020204" pitchFamily="34" charset="-122"/>
              </a:rPr>
              <a:t>热计量的消费量</a:t>
            </a:r>
            <a:r>
              <a:rPr lang="en-US" altLang="zh-CN" sz="2000" b="0" dirty="0">
                <a:solidFill>
                  <a:srgbClr val="0070C0"/>
                </a:solidFill>
                <a:latin typeface="微软雅黑" panose="020B0503020204020204" pitchFamily="34" charset="-122"/>
                <a:ea typeface="微软雅黑" panose="020B0503020204020204" pitchFamily="34" charset="-122"/>
              </a:rPr>
              <a:t> +</a:t>
            </a:r>
            <a:r>
              <a:rPr lang="zh-CN" altLang="zh-CN" sz="2000" b="0" dirty="0">
                <a:solidFill>
                  <a:srgbClr val="0070C0"/>
                </a:solidFill>
                <a:latin typeface="微软雅黑" panose="020B0503020204020204" pitchFamily="34" charset="-122"/>
                <a:ea typeface="微软雅黑" panose="020B0503020204020204" pitchFamily="34" charset="-122"/>
              </a:rPr>
              <a:t>按面积收费</a:t>
            </a:r>
            <a:r>
              <a:rPr lang="zh-CN" altLang="en-US" sz="2000" b="0" dirty="0">
                <a:solidFill>
                  <a:srgbClr val="0070C0"/>
                </a:solidFill>
                <a:latin typeface="微软雅黑" panose="020B0503020204020204" pitchFamily="34" charset="-122"/>
                <a:ea typeface="微软雅黑" panose="020B0503020204020204" pitchFamily="34" charset="-122"/>
              </a:rPr>
              <a:t>的消费量</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zh-CN" sz="2000" b="0" dirty="0">
                <a:solidFill>
                  <a:srgbClr val="0070C0"/>
                </a:solidFill>
                <a:latin typeface="微软雅黑" panose="020B0503020204020204" pitchFamily="34" charset="-122"/>
                <a:ea typeface="微软雅黑" panose="020B0503020204020204" pitchFamily="34" charset="-122"/>
              </a:rPr>
              <a:t>按</a:t>
            </a:r>
            <a:r>
              <a:rPr lang="zh-CN" altLang="en-US" sz="2000" b="0" dirty="0">
                <a:solidFill>
                  <a:srgbClr val="0070C0"/>
                </a:solidFill>
                <a:latin typeface="微软雅黑" panose="020B0503020204020204" pitchFamily="34" charset="-122"/>
                <a:ea typeface="微软雅黑" panose="020B0503020204020204" pitchFamily="34" charset="-122"/>
              </a:rPr>
              <a:t>上述</a:t>
            </a:r>
            <a:r>
              <a:rPr lang="zh-CN" altLang="zh-CN" sz="2000" b="0" dirty="0">
                <a:solidFill>
                  <a:srgbClr val="0070C0"/>
                </a:solidFill>
                <a:latin typeface="微软雅黑" panose="020B0503020204020204" pitchFamily="34" charset="-122"/>
                <a:ea typeface="微软雅黑" panose="020B0503020204020204" pitchFamily="34" charset="-122"/>
              </a:rPr>
              <a:t>方法折算</a:t>
            </a:r>
            <a:r>
              <a:rPr lang="en-US" altLang="zh-CN" sz="2000" b="0" dirty="0">
                <a:solidFill>
                  <a:srgbClr val="0070C0"/>
                </a:solidFill>
                <a:latin typeface="微软雅黑" panose="020B0503020204020204" pitchFamily="34" charset="-122"/>
                <a:ea typeface="微软雅黑" panose="020B0503020204020204" pitchFamily="34" charset="-122"/>
              </a:rPr>
              <a:t>)</a:t>
            </a:r>
            <a:endParaRPr lang="zh-CN" altLang="zh-CN" sz="2000" b="0" dirty="0">
              <a:solidFill>
                <a:srgbClr val="0070C0"/>
              </a:solidFill>
              <a:latin typeface="微软雅黑" panose="020B0503020204020204" pitchFamily="34" charset="-122"/>
              <a:ea typeface="微软雅黑" panose="020B0503020204020204" pitchFamily="34" charset="-122"/>
            </a:endParaRPr>
          </a:p>
        </p:txBody>
      </p:sp>
      <p:sp>
        <p:nvSpPr>
          <p:cNvPr id="18"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6"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89100"/>
                                        </p:tgtEl>
                                        <p:attrNameLst>
                                          <p:attrName>style.visibility</p:attrName>
                                        </p:attrNameLst>
                                      </p:cBhvr>
                                      <p:to>
                                        <p:strVal val="visible"/>
                                      </p:to>
                                    </p:set>
                                    <p:anim calcmode="lin" valueType="num">
                                      <p:cBhvr>
                                        <p:cTn id="11" dur="500" fill="hold"/>
                                        <p:tgtEl>
                                          <p:spTgt spid="89100"/>
                                        </p:tgtEl>
                                        <p:attrNameLst>
                                          <p:attrName>ppt_w</p:attrName>
                                        </p:attrNameLst>
                                      </p:cBhvr>
                                      <p:tavLst>
                                        <p:tav tm="0">
                                          <p:val>
                                            <p:fltVal val="0"/>
                                          </p:val>
                                        </p:tav>
                                        <p:tav tm="100000">
                                          <p:val>
                                            <p:strVal val="#ppt_w"/>
                                          </p:val>
                                        </p:tav>
                                      </p:tavLst>
                                    </p:anim>
                                    <p:anim calcmode="lin" valueType="num">
                                      <p:cBhvr>
                                        <p:cTn id="12" dur="500" fill="hold"/>
                                        <p:tgtEl>
                                          <p:spTgt spid="89100"/>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7" presetClass="entr" presetSubtype="1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strVal val="#ppt_h"/>
                                          </p:val>
                                        </p:tav>
                                        <p:tav tm="100000">
                                          <p:val>
                                            <p:strVal val="#ppt_h"/>
                                          </p:val>
                                        </p:tav>
                                      </p:tavLst>
                                    </p:anim>
                                  </p:childTnLst>
                                </p:cTn>
                              </p:par>
                              <p:par>
                                <p:cTn id="24" presetID="17" presetClass="entr" presetSubtype="1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0" grpId="0"/>
      <p:bldP spid="1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47"/>
          <p:cNvGrpSpPr/>
          <p:nvPr/>
        </p:nvGrpSpPr>
        <p:grpSpPr bwMode="auto">
          <a:xfrm>
            <a:off x="738188" y="2643188"/>
            <a:ext cx="187325" cy="182562"/>
            <a:chOff x="1239" y="1515"/>
            <a:chExt cx="115" cy="115"/>
          </a:xfrm>
        </p:grpSpPr>
        <p:sp>
          <p:nvSpPr>
            <p:cNvPr id="11573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573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9100" name="TextBox 19"/>
          <p:cNvSpPr txBox="1">
            <a:spLocks noChangeArrowheads="1"/>
          </p:cNvSpPr>
          <p:nvPr/>
        </p:nvSpPr>
        <p:spPr bwMode="auto">
          <a:xfrm>
            <a:off x="962025" y="2468563"/>
            <a:ext cx="8386763" cy="893963"/>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lnSpc>
                <a:spcPts val="3300"/>
              </a:lnSpc>
              <a:spcBef>
                <a:spcPts val="0"/>
              </a:spcBef>
              <a:spcAft>
                <a:spcPts val="0"/>
              </a:spcAft>
              <a:defRPr/>
            </a:pPr>
            <a:r>
              <a:rPr lang="zh-CN" altLang="en-US" sz="2000" b="0" dirty="0">
                <a:latin typeface="微软雅黑" panose="020B0503020204020204" pitchFamily="34" charset="-122"/>
                <a:ea typeface="微软雅黑" panose="020B0503020204020204" pitchFamily="34" charset="-122"/>
              </a:rPr>
              <a:t>指报告期内各调查单位使用热力应向供热单位缴纳的采暖等热力消费的费用（</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不包括</a:t>
            </a:r>
            <a:r>
              <a:rPr lang="zh-CN" altLang="en-US" sz="2000" b="0" dirty="0">
                <a:latin typeface="微软雅黑" panose="020B0503020204020204" pitchFamily="34" charset="-122"/>
                <a:ea typeface="微软雅黑" panose="020B0503020204020204" pitchFamily="34" charset="-122"/>
              </a:rPr>
              <a:t>调查单位自备锅炉的燃料费用）</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5013" y="3816350"/>
            <a:ext cx="187325" cy="182563"/>
            <a:chOff x="1239" y="1515"/>
            <a:chExt cx="115" cy="115"/>
          </a:xfrm>
        </p:grpSpPr>
        <p:sp>
          <p:nvSpPr>
            <p:cNvPr id="11573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573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9" name="TextBox 19"/>
          <p:cNvSpPr txBox="1">
            <a:spLocks noChangeArrowheads="1"/>
          </p:cNvSpPr>
          <p:nvPr/>
        </p:nvSpPr>
        <p:spPr bwMode="auto">
          <a:xfrm>
            <a:off x="958850" y="3713170"/>
            <a:ext cx="8613775" cy="1858970"/>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a:lnSpc>
                <a:spcPts val="2800"/>
              </a:lnSpc>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从财务帐相关科目中取得，是报告期内</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实际消费</a:t>
            </a:r>
            <a:r>
              <a:rPr lang="zh-CN" altLang="en-US" sz="2000" b="0" dirty="0">
                <a:latin typeface="微软雅黑" panose="020B0503020204020204" pitchFamily="34" charset="-122"/>
                <a:ea typeface="微软雅黑" panose="020B0503020204020204" pitchFamily="34" charset="-122"/>
              </a:rPr>
              <a:t>的热力费用，</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不是实际支付</a:t>
            </a:r>
            <a:r>
              <a:rPr lang="zh-CN" altLang="en-US" sz="2000" b="0" dirty="0">
                <a:latin typeface="微软雅黑" panose="020B0503020204020204" pitchFamily="34" charset="-122"/>
                <a:ea typeface="微软雅黑" panose="020B0503020204020204" pitchFamily="34" charset="-122"/>
              </a:rPr>
              <a:t>的费用。</a:t>
            </a:r>
            <a:endParaRPr lang="zh-CN" altLang="en-US" sz="2000" b="0" dirty="0">
              <a:latin typeface="微软雅黑" panose="020B0503020204020204" pitchFamily="34" charset="-122"/>
              <a:ea typeface="微软雅黑" panose="020B0503020204020204" pitchFamily="34" charset="-122"/>
            </a:endParaRPr>
          </a:p>
          <a:p>
            <a:pPr>
              <a:lnSpc>
                <a:spcPts val="2800"/>
              </a:lnSpc>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   </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扣除本期补缴以前拖欠的费用</a:t>
            </a:r>
            <a:endParaRPr lang="zh-CN" altLang="en-US" sz="2000" b="0" dirty="0">
              <a:latin typeface="微软雅黑" panose="020B0503020204020204" pitchFamily="34" charset="-122"/>
              <a:ea typeface="微软雅黑" panose="020B0503020204020204" pitchFamily="34" charset="-122"/>
            </a:endParaRPr>
          </a:p>
          <a:p>
            <a:pPr>
              <a:lnSpc>
                <a:spcPts val="2800"/>
              </a:lnSpc>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      扣除为下一个采暖期预交的费用</a:t>
            </a:r>
            <a:endParaRPr lang="zh-CN" altLang="en-US" sz="2000" b="0" dirty="0">
              <a:latin typeface="微软雅黑" panose="020B0503020204020204" pitchFamily="34" charset="-122"/>
              <a:ea typeface="微软雅黑" panose="020B0503020204020204" pitchFamily="34" charset="-122"/>
            </a:endParaRPr>
          </a:p>
          <a:p>
            <a:pPr>
              <a:lnSpc>
                <a:spcPts val="2800"/>
              </a:lnSpc>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      扣除自备锅炉的燃料费用</a:t>
            </a:r>
            <a:endParaRPr lang="zh-CN" altLang="en-US" sz="2000" b="0" dirty="0">
              <a:latin typeface="微软雅黑" panose="020B0503020204020204" pitchFamily="34" charset="-122"/>
              <a:ea typeface="微软雅黑" panose="020B0503020204020204" pitchFamily="34" charset="-122"/>
            </a:endParaRPr>
          </a:p>
        </p:txBody>
      </p:sp>
      <p:sp>
        <p:nvSpPr>
          <p:cNvPr id="96267" name="TextBox 19"/>
          <p:cNvSpPr txBox="1">
            <a:spLocks noChangeArrowheads="1"/>
          </p:cNvSpPr>
          <p:nvPr/>
        </p:nvSpPr>
        <p:spPr bwMode="auto">
          <a:xfrm>
            <a:off x="992188" y="1965325"/>
            <a:ext cx="8386762" cy="482953"/>
          </a:xfrm>
          <a:prstGeom prst="rect">
            <a:avLst/>
          </a:prstGeom>
          <a:noFill/>
          <a:ln w="9525">
            <a:noFill/>
            <a:miter lim="800000"/>
          </a:ln>
        </p:spPr>
        <p:txBody>
          <a:bodyPr>
            <a:spAutoFit/>
          </a:bodyPr>
          <a:lstStyle/>
          <a:p>
            <a:pPr>
              <a:lnSpc>
                <a:spcPts val="3300"/>
              </a:lnSpc>
            </a:pPr>
            <a:r>
              <a:rPr lang="zh-CN" altLang="en-US" sz="2000" dirty="0">
                <a:latin typeface="微软雅黑" panose="020B0503020204020204" pitchFamily="34" charset="-122"/>
                <a:ea typeface="微软雅黑" panose="020B0503020204020204" pitchFamily="34" charset="-122"/>
              </a:rPr>
              <a:t>外购热力费用</a:t>
            </a:r>
            <a:endParaRPr lang="zh-CN" altLang="en-US" sz="2000" dirty="0">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04850" y="5929330"/>
            <a:ext cx="187325" cy="182563"/>
            <a:chOff x="1239" y="1515"/>
            <a:chExt cx="115" cy="115"/>
          </a:xfrm>
        </p:grpSpPr>
        <p:sp>
          <p:nvSpPr>
            <p:cNvPr id="115729"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5730"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4" name="TextBox 19"/>
          <p:cNvSpPr txBox="1">
            <a:spLocks noChangeArrowheads="1"/>
          </p:cNvSpPr>
          <p:nvPr/>
        </p:nvSpPr>
        <p:spPr bwMode="auto">
          <a:xfrm>
            <a:off x="928688" y="5857875"/>
            <a:ext cx="8386762" cy="400110"/>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若实际已经有消费</a:t>
            </a:r>
            <a:r>
              <a:rPr lang="en-US" altLang="zh-CN" sz="2000" b="0" dirty="0">
                <a:latin typeface="微软雅黑" panose="020B0503020204020204" pitchFamily="34" charset="-122"/>
                <a:ea typeface="微软雅黑" panose="020B0503020204020204" pitchFamily="34" charset="-122"/>
              </a:rPr>
              <a:t>,</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应交而未交</a:t>
            </a:r>
            <a:r>
              <a:rPr lang="zh-CN" altLang="en-US" sz="2000" b="0" dirty="0">
                <a:latin typeface="微软雅黑" panose="020B0503020204020204" pitchFamily="34" charset="-122"/>
                <a:ea typeface="微软雅黑" panose="020B0503020204020204" pitchFamily="34" charset="-122"/>
              </a:rPr>
              <a:t>热力费用</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按应交数统计</a:t>
            </a:r>
            <a:endParaRPr lang="zh-CN" altLang="en-US" sz="2000" b="0" dirty="0">
              <a:latin typeface="微软雅黑" panose="020B0503020204020204" pitchFamily="34" charset="-122"/>
              <a:ea typeface="微软雅黑" panose="020B0503020204020204" pitchFamily="34" charset="-122"/>
            </a:endParaRPr>
          </a:p>
        </p:txBody>
      </p:sp>
      <p:grpSp>
        <p:nvGrpSpPr>
          <p:cNvPr id="6" name="Group 12"/>
          <p:cNvGrpSpPr/>
          <p:nvPr/>
        </p:nvGrpSpPr>
        <p:grpSpPr bwMode="auto">
          <a:xfrm>
            <a:off x="381000" y="1143000"/>
            <a:ext cx="2286000" cy="792163"/>
            <a:chOff x="4543" y="709"/>
            <a:chExt cx="1620" cy="499"/>
          </a:xfrm>
        </p:grpSpPr>
        <p:sp>
          <p:nvSpPr>
            <p:cNvPr id="98319" name="AutoShape 5"/>
            <p:cNvSpPr>
              <a:spLocks noChangeArrowheads="1"/>
            </p:cNvSpPr>
            <p:nvPr/>
          </p:nvSpPr>
          <p:spPr bwMode="gray">
            <a:xfrm rot="5400000">
              <a:off x="5095" y="177"/>
              <a:ext cx="499" cy="1540"/>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5728"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热力</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23"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7"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96267"/>
                                        </p:tgtEl>
                                        <p:attrNameLst>
                                          <p:attrName>style.visibility</p:attrName>
                                        </p:attrNameLst>
                                      </p:cBhvr>
                                      <p:to>
                                        <p:strVal val="visible"/>
                                      </p:to>
                                    </p:set>
                                    <p:anim calcmode="lin" valueType="num">
                                      <p:cBhvr>
                                        <p:cTn id="7" dur="500" fill="hold"/>
                                        <p:tgtEl>
                                          <p:spTgt spid="96267"/>
                                        </p:tgtEl>
                                        <p:attrNameLst>
                                          <p:attrName>ppt_w</p:attrName>
                                        </p:attrNameLst>
                                      </p:cBhvr>
                                      <p:tavLst>
                                        <p:tav tm="0">
                                          <p:val>
                                            <p:fltVal val="0"/>
                                          </p:val>
                                        </p:tav>
                                        <p:tav tm="100000">
                                          <p:val>
                                            <p:strVal val="#ppt_w"/>
                                          </p:val>
                                        </p:tav>
                                      </p:tavLst>
                                    </p:anim>
                                    <p:anim calcmode="lin" valueType="num">
                                      <p:cBhvr>
                                        <p:cTn id="8" dur="500" fill="hold"/>
                                        <p:tgtEl>
                                          <p:spTgt spid="96267"/>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89100"/>
                                        </p:tgtEl>
                                        <p:attrNameLst>
                                          <p:attrName>style.visibility</p:attrName>
                                        </p:attrNameLst>
                                      </p:cBhvr>
                                      <p:to>
                                        <p:strVal val="visible"/>
                                      </p:to>
                                    </p:set>
                                    <p:anim calcmode="lin" valueType="num">
                                      <p:cBhvr>
                                        <p:cTn id="15" dur="500" fill="hold"/>
                                        <p:tgtEl>
                                          <p:spTgt spid="89100"/>
                                        </p:tgtEl>
                                        <p:attrNameLst>
                                          <p:attrName>ppt_w</p:attrName>
                                        </p:attrNameLst>
                                      </p:cBhvr>
                                      <p:tavLst>
                                        <p:tav tm="0">
                                          <p:val>
                                            <p:fltVal val="0"/>
                                          </p:val>
                                        </p:tav>
                                        <p:tav tm="100000">
                                          <p:val>
                                            <p:strVal val="#ppt_w"/>
                                          </p:val>
                                        </p:tav>
                                      </p:tavLst>
                                    </p:anim>
                                    <p:anim calcmode="lin" valueType="num">
                                      <p:cBhvr>
                                        <p:cTn id="16" dur="500" fill="hold"/>
                                        <p:tgtEl>
                                          <p:spTgt spid="89100"/>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0" grpId="0"/>
      <p:bldP spid="19" grpId="0"/>
      <p:bldP spid="96267" grpId="0"/>
      <p:bldP spid="2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47"/>
          <p:cNvGrpSpPr/>
          <p:nvPr/>
        </p:nvGrpSpPr>
        <p:grpSpPr bwMode="auto">
          <a:xfrm>
            <a:off x="738188" y="2784475"/>
            <a:ext cx="187325" cy="182563"/>
            <a:chOff x="1239" y="1515"/>
            <a:chExt cx="115" cy="115"/>
          </a:xfrm>
        </p:grpSpPr>
        <p:sp>
          <p:nvSpPr>
            <p:cNvPr id="11675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675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9100" name="TextBox 19"/>
          <p:cNvSpPr txBox="1">
            <a:spLocks noChangeArrowheads="1"/>
          </p:cNvSpPr>
          <p:nvPr/>
        </p:nvSpPr>
        <p:spPr bwMode="auto">
          <a:xfrm>
            <a:off x="962025" y="2647248"/>
            <a:ext cx="8386763" cy="781752"/>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a:lnSpc>
                <a:spcPts val="2800"/>
              </a:lnSpc>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若</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预交</a:t>
            </a:r>
            <a:r>
              <a:rPr lang="zh-CN" altLang="en-US" sz="2000" b="0" dirty="0">
                <a:latin typeface="微软雅黑" panose="020B0503020204020204" pitchFamily="34" charset="-122"/>
                <a:ea typeface="微软雅黑" panose="020B0503020204020204" pitchFamily="34" charset="-122"/>
              </a:rPr>
              <a:t>本采暖期的采暖费用，采暖期结束后才与供应部门结算，按预交的整个采暖期费用统计</a:t>
            </a:r>
            <a:endParaRPr lang="zh-CN" altLang="en-US" sz="2000" b="0" dirty="0">
              <a:latin typeface="微软雅黑" panose="020B0503020204020204" pitchFamily="34" charset="-122"/>
              <a:ea typeface="微软雅黑" panose="020B0503020204020204" pitchFamily="34" charset="-122"/>
            </a:endParaRPr>
          </a:p>
        </p:txBody>
      </p:sp>
      <p:sp>
        <p:nvSpPr>
          <p:cNvPr id="116744" name="TextBox 19"/>
          <p:cNvSpPr txBox="1">
            <a:spLocks noChangeArrowheads="1"/>
          </p:cNvSpPr>
          <p:nvPr/>
        </p:nvSpPr>
        <p:spPr bwMode="auto">
          <a:xfrm>
            <a:off x="992188" y="1928813"/>
            <a:ext cx="8386762" cy="460375"/>
          </a:xfrm>
          <a:prstGeom prst="rect">
            <a:avLst/>
          </a:prstGeom>
          <a:noFill/>
          <a:ln w="9525">
            <a:noFill/>
            <a:miter lim="800000"/>
          </a:ln>
        </p:spPr>
        <p:txBody>
          <a:bodyPr>
            <a:spAutoFit/>
          </a:bodyPr>
          <a:lstStyle/>
          <a:p>
            <a:pPr>
              <a:lnSpc>
                <a:spcPts val="3300"/>
              </a:lnSpc>
            </a:pPr>
            <a:r>
              <a:rPr lang="zh-CN" altLang="en-US" sz="2400">
                <a:latin typeface="黑体" panose="02010609060101010101" pitchFamily="2" charset="-122"/>
                <a:ea typeface="黑体" panose="02010609060101010101" pitchFamily="2" charset="-122"/>
              </a:rPr>
              <a:t>外购热力费用</a:t>
            </a:r>
            <a:endParaRPr lang="zh-CN" altLang="en-US" sz="2400">
              <a:latin typeface="黑体" panose="02010609060101010101" pitchFamily="2" charset="-122"/>
              <a:ea typeface="黑体" panose="02010609060101010101" pitchFamily="2" charset="-122"/>
            </a:endParaRPr>
          </a:p>
        </p:txBody>
      </p:sp>
      <p:grpSp>
        <p:nvGrpSpPr>
          <p:cNvPr id="3" name="Group 47"/>
          <p:cNvGrpSpPr/>
          <p:nvPr/>
        </p:nvGrpSpPr>
        <p:grpSpPr bwMode="auto">
          <a:xfrm>
            <a:off x="704850" y="3978275"/>
            <a:ext cx="187325" cy="182563"/>
            <a:chOff x="1239" y="1515"/>
            <a:chExt cx="115" cy="115"/>
          </a:xfrm>
        </p:grpSpPr>
        <p:sp>
          <p:nvSpPr>
            <p:cNvPr id="11675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675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4" name="TextBox 19"/>
          <p:cNvSpPr txBox="1">
            <a:spLocks noChangeArrowheads="1"/>
          </p:cNvSpPr>
          <p:nvPr/>
        </p:nvSpPr>
        <p:spPr bwMode="auto">
          <a:xfrm>
            <a:off x="928688" y="3871913"/>
            <a:ext cx="8386762" cy="2712537"/>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a:lnSpc>
                <a:spcPts val="2800"/>
              </a:lnSpc>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不能将整个采暖期的外购热力费用全部计入当月，必须将全年外购热力费用按采暖日</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分劈到各采暖月</a:t>
            </a:r>
            <a:r>
              <a:rPr lang="zh-CN" altLang="en-US" sz="2000" b="0" dirty="0">
                <a:latin typeface="微软雅黑" panose="020B0503020204020204" pitchFamily="34" charset="-122"/>
                <a:ea typeface="微软雅黑" panose="020B0503020204020204" pitchFamily="34" charset="-122"/>
              </a:rPr>
              <a:t>当月</a:t>
            </a:r>
            <a:endParaRPr lang="en-US" altLang="zh-CN" sz="2000" b="0" dirty="0">
              <a:latin typeface="微软雅黑" panose="020B0503020204020204" pitchFamily="34" charset="-122"/>
              <a:ea typeface="微软雅黑" panose="020B0503020204020204" pitchFamily="34" charset="-122"/>
            </a:endParaRPr>
          </a:p>
          <a:p>
            <a:pPr>
              <a:lnSpc>
                <a:spcPct val="90000"/>
              </a:lnSpc>
              <a:buFont typeface="Wingdings" panose="05000000000000000000" pitchFamily="2" charset="2"/>
              <a:buNone/>
              <a:defRPr/>
            </a:pPr>
            <a:endParaRPr lang="en-US" altLang="zh-CN" sz="2400" dirty="0">
              <a:ea typeface="华文仿宋" panose="02010600040101010101" pitchFamily="2" charset="-122"/>
            </a:endParaRPr>
          </a:p>
          <a:p>
            <a:pPr>
              <a:buFont typeface="Wingdings" panose="05000000000000000000" pitchFamily="2" charset="2"/>
              <a:buNone/>
              <a:defRPr/>
            </a:pPr>
            <a:r>
              <a:rPr lang="en-US" altLang="zh-CN" sz="2000" dirty="0">
                <a:solidFill>
                  <a:srgbClr val="0070C0"/>
                </a:solidFill>
                <a:latin typeface="黑体" panose="02010609060101010101" pitchFamily="2" charset="-122"/>
                <a:ea typeface="黑体" panose="02010609060101010101" pitchFamily="2" charset="-122"/>
              </a:rPr>
              <a:t>       12</a:t>
            </a:r>
            <a:r>
              <a:rPr lang="zh-CN" altLang="en-US" sz="2000" dirty="0">
                <a:solidFill>
                  <a:srgbClr val="0070C0"/>
                </a:solidFill>
                <a:latin typeface="黑体" panose="02010609060101010101" pitchFamily="2" charset="-122"/>
                <a:ea typeface="黑体" panose="02010609060101010101" pitchFamily="2" charset="-122"/>
              </a:rPr>
              <a:t>月份、</a:t>
            </a:r>
            <a:r>
              <a:rPr lang="en-US" altLang="zh-CN" sz="2000" dirty="0">
                <a:solidFill>
                  <a:srgbClr val="0070C0"/>
                </a:solidFill>
                <a:latin typeface="黑体" panose="02010609060101010101" pitchFamily="2" charset="-122"/>
                <a:ea typeface="黑体" panose="02010609060101010101" pitchFamily="2" charset="-122"/>
              </a:rPr>
              <a:t>1</a:t>
            </a:r>
            <a:r>
              <a:rPr lang="zh-CN" altLang="en-US" sz="2000" dirty="0">
                <a:solidFill>
                  <a:srgbClr val="0070C0"/>
                </a:solidFill>
                <a:latin typeface="黑体" panose="02010609060101010101" pitchFamily="2" charset="-122"/>
                <a:ea typeface="黑体" panose="02010609060101010101" pitchFamily="2" charset="-122"/>
              </a:rPr>
              <a:t>月份、 </a:t>
            </a:r>
            <a:r>
              <a:rPr lang="en-US" altLang="zh-CN" sz="2000" dirty="0">
                <a:solidFill>
                  <a:srgbClr val="0070C0"/>
                </a:solidFill>
                <a:latin typeface="黑体" panose="02010609060101010101" pitchFamily="2" charset="-122"/>
                <a:ea typeface="黑体" panose="02010609060101010101" pitchFamily="2" charset="-122"/>
              </a:rPr>
              <a:t>2</a:t>
            </a:r>
            <a:r>
              <a:rPr lang="zh-CN" altLang="en-US" sz="2000" dirty="0">
                <a:solidFill>
                  <a:srgbClr val="0070C0"/>
                </a:solidFill>
                <a:latin typeface="黑体" panose="02010609060101010101" pitchFamily="2" charset="-122"/>
                <a:ea typeface="黑体" panose="02010609060101010101" pitchFamily="2" charset="-122"/>
              </a:rPr>
              <a:t>月份＝全年费用</a:t>
            </a:r>
            <a:r>
              <a:rPr lang="en-US" altLang="zh-CN" sz="2000" dirty="0">
                <a:solidFill>
                  <a:srgbClr val="0070C0"/>
                </a:solidFill>
                <a:latin typeface="黑体" panose="02010609060101010101" pitchFamily="2" charset="-122"/>
                <a:ea typeface="黑体" panose="02010609060101010101" pitchFamily="2" charset="-122"/>
              </a:rPr>
              <a:t>÷4      </a:t>
            </a:r>
            <a:endParaRPr lang="en-US" altLang="zh-CN" sz="2000" dirty="0">
              <a:solidFill>
                <a:srgbClr val="0070C0"/>
              </a:solidFill>
              <a:latin typeface="黑体" panose="02010609060101010101" pitchFamily="2" charset="-122"/>
              <a:ea typeface="黑体" panose="02010609060101010101" pitchFamily="2" charset="-122"/>
            </a:endParaRPr>
          </a:p>
          <a:p>
            <a:pPr>
              <a:buFont typeface="Wingdings" panose="05000000000000000000" pitchFamily="2" charset="2"/>
              <a:buNone/>
              <a:defRPr/>
            </a:pPr>
            <a:r>
              <a:rPr lang="en-US" altLang="zh-CN" sz="2000" dirty="0">
                <a:solidFill>
                  <a:srgbClr val="0070C0"/>
                </a:solidFill>
                <a:latin typeface="黑体" panose="02010609060101010101" pitchFamily="2" charset="-122"/>
                <a:ea typeface="黑体" panose="02010609060101010101" pitchFamily="2" charset="-122"/>
              </a:rPr>
              <a:t>               11</a:t>
            </a:r>
            <a:r>
              <a:rPr lang="zh-CN" altLang="en-US" sz="2000" dirty="0">
                <a:solidFill>
                  <a:srgbClr val="0070C0"/>
                </a:solidFill>
                <a:latin typeface="黑体" panose="02010609060101010101" pitchFamily="2" charset="-122"/>
                <a:ea typeface="黑体" panose="02010609060101010101" pitchFamily="2" charset="-122"/>
              </a:rPr>
              <a:t>月份、</a:t>
            </a:r>
            <a:r>
              <a:rPr lang="en-US" altLang="zh-CN" sz="2000" dirty="0">
                <a:solidFill>
                  <a:srgbClr val="0070C0"/>
                </a:solidFill>
                <a:latin typeface="黑体" panose="02010609060101010101" pitchFamily="2" charset="-122"/>
                <a:ea typeface="黑体" panose="02010609060101010101" pitchFamily="2" charset="-122"/>
              </a:rPr>
              <a:t>3</a:t>
            </a:r>
            <a:r>
              <a:rPr lang="zh-CN" altLang="en-US" sz="2000" dirty="0">
                <a:solidFill>
                  <a:srgbClr val="0070C0"/>
                </a:solidFill>
                <a:latin typeface="黑体" panose="02010609060101010101" pitchFamily="2" charset="-122"/>
                <a:ea typeface="黑体" panose="02010609060101010101" pitchFamily="2" charset="-122"/>
              </a:rPr>
              <a:t>月份＝全年费用</a:t>
            </a:r>
            <a:r>
              <a:rPr lang="en-US" altLang="zh-CN" sz="2000" dirty="0">
                <a:solidFill>
                  <a:srgbClr val="0070C0"/>
                </a:solidFill>
                <a:latin typeface="黑体" panose="02010609060101010101" pitchFamily="2" charset="-122"/>
                <a:ea typeface="黑体" panose="02010609060101010101" pitchFamily="2" charset="-122"/>
              </a:rPr>
              <a:t>÷4×0.5 </a:t>
            </a:r>
            <a:endParaRPr lang="en-US" altLang="zh-CN" sz="2000" dirty="0">
              <a:solidFill>
                <a:srgbClr val="0070C0"/>
              </a:solidFill>
              <a:latin typeface="黑体" panose="02010609060101010101" pitchFamily="2" charset="-122"/>
              <a:ea typeface="黑体" panose="02010609060101010101" pitchFamily="2" charset="-122"/>
            </a:endParaRPr>
          </a:p>
          <a:p>
            <a:pPr>
              <a:buFont typeface="Wingdings" panose="05000000000000000000" pitchFamily="2" charset="2"/>
              <a:buNone/>
              <a:defRPr/>
            </a:pPr>
            <a:r>
              <a:rPr lang="zh-CN" altLang="en-US" sz="2000" b="0" dirty="0">
                <a:latin typeface="微软雅黑" panose="020B0503020204020204" pitchFamily="34" charset="-122"/>
                <a:ea typeface="微软雅黑" panose="020B0503020204020204" pitchFamily="34" charset="-122"/>
              </a:rPr>
              <a:t>或</a:t>
            </a:r>
            <a:r>
              <a:rPr lang="zh-CN" altLang="en-US" sz="2400" dirty="0">
                <a:ea typeface="华文仿宋" panose="02010600040101010101" pitchFamily="2" charset="-122"/>
              </a:rPr>
              <a:t> </a:t>
            </a:r>
            <a:r>
              <a:rPr lang="zh-CN" altLang="en-US" sz="2000" dirty="0">
                <a:latin typeface="黑体" panose="02010609060101010101" pitchFamily="2" charset="-122"/>
                <a:ea typeface="黑体" panose="02010609060101010101" pitchFamily="2" charset="-122"/>
              </a:rPr>
              <a:t>     </a:t>
            </a:r>
            <a:r>
              <a:rPr lang="zh-CN" altLang="en-US" sz="2000" dirty="0">
                <a:solidFill>
                  <a:srgbClr val="0070C0"/>
                </a:solidFill>
                <a:latin typeface="黑体" panose="02010609060101010101" pitchFamily="2" charset="-122"/>
                <a:ea typeface="黑体" panose="02010609060101010101" pitchFamily="2" charset="-122"/>
              </a:rPr>
              <a:t>  </a:t>
            </a:r>
            <a:endParaRPr lang="en-US" altLang="zh-CN" sz="2000" dirty="0">
              <a:solidFill>
                <a:srgbClr val="0070C0"/>
              </a:solidFill>
              <a:latin typeface="黑体" panose="02010609060101010101" pitchFamily="2" charset="-122"/>
              <a:ea typeface="黑体" panose="02010609060101010101" pitchFamily="2" charset="-122"/>
            </a:endParaRPr>
          </a:p>
          <a:p>
            <a:pPr>
              <a:buFont typeface="Wingdings" panose="05000000000000000000" pitchFamily="2" charset="2"/>
              <a:buNone/>
              <a:defRPr/>
            </a:pPr>
            <a:r>
              <a:rPr lang="en-US" altLang="zh-CN" sz="2000" dirty="0">
                <a:solidFill>
                  <a:srgbClr val="0070C0"/>
                </a:solidFill>
                <a:latin typeface="黑体" panose="02010609060101010101" pitchFamily="2" charset="-122"/>
                <a:ea typeface="黑体" panose="02010609060101010101" pitchFamily="2" charset="-122"/>
              </a:rPr>
              <a:t>       </a:t>
            </a:r>
            <a:r>
              <a:rPr lang="zh-CN" altLang="en-US" sz="2000" dirty="0">
                <a:solidFill>
                  <a:srgbClr val="0070C0"/>
                </a:solidFill>
                <a:latin typeface="黑体" panose="02010609060101010101" pitchFamily="2" charset="-122"/>
                <a:ea typeface="黑体" panose="02010609060101010101" pitchFamily="2" charset="-122"/>
              </a:rPr>
              <a:t>某月＝全年费用</a:t>
            </a:r>
            <a:r>
              <a:rPr lang="en-US" altLang="zh-CN" sz="2000" dirty="0">
                <a:solidFill>
                  <a:srgbClr val="0070C0"/>
                </a:solidFill>
                <a:latin typeface="黑体" panose="02010609060101010101" pitchFamily="2" charset="-122"/>
                <a:ea typeface="黑体" panose="02010609060101010101" pitchFamily="2" charset="-122"/>
              </a:rPr>
              <a:t>÷</a:t>
            </a:r>
            <a:r>
              <a:rPr lang="zh-CN" altLang="en-US" sz="2000" dirty="0">
                <a:solidFill>
                  <a:srgbClr val="0070C0"/>
                </a:solidFill>
                <a:latin typeface="黑体" panose="02010609060101010101" pitchFamily="2" charset="-122"/>
                <a:ea typeface="黑体" panose="02010609060101010101" pitchFamily="2" charset="-122"/>
              </a:rPr>
              <a:t>全年供暖天数</a:t>
            </a:r>
            <a:r>
              <a:rPr lang="en-US" altLang="zh-CN" sz="2000" dirty="0">
                <a:solidFill>
                  <a:srgbClr val="0070C0"/>
                </a:solidFill>
                <a:latin typeface="黑体" panose="02010609060101010101" pitchFamily="2" charset="-122"/>
                <a:ea typeface="黑体" panose="02010609060101010101" pitchFamily="2" charset="-122"/>
              </a:rPr>
              <a:t>×</a:t>
            </a:r>
            <a:r>
              <a:rPr lang="zh-CN" altLang="en-US" sz="2000" dirty="0">
                <a:solidFill>
                  <a:srgbClr val="0070C0"/>
                </a:solidFill>
                <a:latin typeface="黑体" panose="02010609060101010101" pitchFamily="2" charset="-122"/>
                <a:ea typeface="黑体" panose="02010609060101010101" pitchFamily="2" charset="-122"/>
              </a:rPr>
              <a:t>当月供暖天数</a:t>
            </a:r>
            <a:endParaRPr lang="zh-CN" altLang="en-US" sz="2000" dirty="0">
              <a:solidFill>
                <a:srgbClr val="0070C0"/>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defRPr/>
            </a:pPr>
            <a:endParaRPr lang="zh-CN" altLang="en-US" sz="2000" dirty="0">
              <a:solidFill>
                <a:schemeClr val="accent2">
                  <a:lumMod val="60000"/>
                  <a:lumOff val="40000"/>
                </a:schemeClr>
              </a:solidFill>
              <a:ea typeface="华文仿宋" panose="02010600040101010101" pitchFamily="2" charset="-122"/>
            </a:endParaRPr>
          </a:p>
        </p:txBody>
      </p:sp>
      <p:grpSp>
        <p:nvGrpSpPr>
          <p:cNvPr id="4" name="Group 12"/>
          <p:cNvGrpSpPr/>
          <p:nvPr/>
        </p:nvGrpSpPr>
        <p:grpSpPr bwMode="auto">
          <a:xfrm>
            <a:off x="381000" y="1143000"/>
            <a:ext cx="2286000" cy="792163"/>
            <a:chOff x="4543" y="709"/>
            <a:chExt cx="1620" cy="499"/>
          </a:xfrm>
        </p:grpSpPr>
        <p:sp>
          <p:nvSpPr>
            <p:cNvPr id="99341" name="AutoShape 5"/>
            <p:cNvSpPr>
              <a:spLocks noChangeArrowheads="1"/>
            </p:cNvSpPr>
            <p:nvPr/>
          </p:nvSpPr>
          <p:spPr bwMode="gray">
            <a:xfrm rot="5400000">
              <a:off x="5095" y="177"/>
              <a:ext cx="499" cy="1540"/>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6750"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热力</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19"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6"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89100"/>
                                        </p:tgtEl>
                                        <p:attrNameLst>
                                          <p:attrName>style.visibility</p:attrName>
                                        </p:attrNameLst>
                                      </p:cBhvr>
                                      <p:to>
                                        <p:strVal val="visible"/>
                                      </p:to>
                                    </p:set>
                                    <p:anim calcmode="lin" valueType="num">
                                      <p:cBhvr>
                                        <p:cTn id="7" dur="500" fill="hold"/>
                                        <p:tgtEl>
                                          <p:spTgt spid="89100"/>
                                        </p:tgtEl>
                                        <p:attrNameLst>
                                          <p:attrName>ppt_w</p:attrName>
                                        </p:attrNameLst>
                                      </p:cBhvr>
                                      <p:tavLst>
                                        <p:tav tm="0">
                                          <p:val>
                                            <p:fltVal val="0"/>
                                          </p:val>
                                        </p:tav>
                                        <p:tav tm="100000">
                                          <p:val>
                                            <p:strVal val="#ppt_w"/>
                                          </p:val>
                                        </p:tav>
                                      </p:tavLst>
                                    </p:anim>
                                    <p:anim calcmode="lin" valueType="num">
                                      <p:cBhvr>
                                        <p:cTn id="8" dur="500" fill="hold"/>
                                        <p:tgtEl>
                                          <p:spTgt spid="89100"/>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strVal val="#ppt_h"/>
                                          </p:val>
                                        </p:tav>
                                        <p:tav tm="100000">
                                          <p:val>
                                            <p:strVal val="#ppt_h"/>
                                          </p:val>
                                        </p:tav>
                                      </p:tavLst>
                                    </p:anim>
                                  </p:childTnLst>
                                </p:cTn>
                              </p:par>
                              <p:par>
                                <p:cTn id="19" presetID="17" presetClass="entr" presetSubtype="1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0" grpId="0"/>
      <p:bldP spid="2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2"/>
          <p:cNvSpPr>
            <a:spLocks noChangeArrowheads="1"/>
          </p:cNvSpPr>
          <p:nvPr/>
        </p:nvSpPr>
        <p:spPr bwMode="auto">
          <a:xfrm>
            <a:off x="457202" y="1285879"/>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aphicFrame>
        <p:nvGraphicFramePr>
          <p:cNvPr id="43043" name="Group 35"/>
          <p:cNvGraphicFramePr>
            <a:graphicFrameLocks noGrp="1"/>
          </p:cNvGraphicFramePr>
          <p:nvPr>
            <p:ph idx="4294967295"/>
            <p:custDataLst>
              <p:tags r:id="rId1"/>
            </p:custDataLst>
          </p:nvPr>
        </p:nvGraphicFramePr>
        <p:xfrm>
          <a:off x="1238224" y="1428736"/>
          <a:ext cx="6797675" cy="3316288"/>
        </p:xfrm>
        <a:graphic>
          <a:graphicData uri="http://schemas.openxmlformats.org/drawingml/2006/table">
            <a:tbl>
              <a:tblPr/>
              <a:tblGrid>
                <a:gridCol w="1368425"/>
                <a:gridCol w="3744913"/>
                <a:gridCol w="1684337"/>
              </a:tblGrid>
              <a:tr h="647700">
                <a:tc>
                  <a:txBody>
                    <a:bodyPr/>
                    <a:lstStyle/>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rPr>
                        <a:t>热力</a:t>
                      </a:r>
                      <a:endPar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endParaRPr>
                    </a:p>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rPr>
                        <a:t>计量情况</a:t>
                      </a:r>
                      <a:endPar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endParaRPr>
                    </a:p>
                  </a:txBody>
                  <a:tcPr anchor="ctr" horzOverflow="overflow">
                    <a:lnL>
                      <a:noFill/>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a:ln>
                            <a:noFill/>
                          </a:ln>
                          <a:solidFill>
                            <a:schemeClr val="tx1"/>
                          </a:solidFill>
                          <a:effectLst/>
                          <a:latin typeface="仿宋_GB2312" pitchFamily="49" charset="-122"/>
                          <a:ea typeface="仿宋_GB2312" pitchFamily="49" charset="-122"/>
                        </a:rPr>
                        <a:t>热力消费量</a:t>
                      </a:r>
                      <a:endParaRPr kumimoji="0" lang="zh-CN" altLang="en-US" sz="1700" b="1" i="0" u="none" strike="noStrike" cap="none" normalizeH="0" baseline="0">
                        <a:ln>
                          <a:noFill/>
                        </a:ln>
                        <a:solidFill>
                          <a:schemeClr val="tx1"/>
                        </a:solidFill>
                        <a:effectLst/>
                        <a:latin typeface="仿宋_GB2312" pitchFamily="49" charset="-122"/>
                        <a:ea typeface="仿宋_GB2312" pitchFamily="49" charset="-122"/>
                      </a:endParaRPr>
                    </a:p>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a:ln>
                            <a:noFill/>
                          </a:ln>
                          <a:solidFill>
                            <a:schemeClr val="tx1"/>
                          </a:solidFill>
                          <a:effectLst/>
                          <a:latin typeface="仿宋_GB2312" pitchFamily="49" charset="-122"/>
                          <a:ea typeface="仿宋_GB2312" pitchFamily="49" charset="-122"/>
                        </a:rPr>
                        <a:t>（百万千焦）</a:t>
                      </a:r>
                      <a:endParaRPr kumimoji="0" lang="zh-CN" altLang="en-US" sz="1700" b="1" i="0" u="none" strike="noStrike" cap="none" normalizeH="0" baseline="0">
                        <a:ln>
                          <a:noFill/>
                        </a:ln>
                        <a:solidFill>
                          <a:schemeClr val="tx1"/>
                        </a:solidFill>
                        <a:effectLst/>
                        <a:latin typeface="仿宋_GB2312" pitchFamily="49" charset="-122"/>
                        <a:ea typeface="仿宋_GB2312" pitchFamily="49" charset="-122"/>
                      </a:endParaRP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rPr>
                        <a:t>热力单价</a:t>
                      </a:r>
                      <a:endPar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endParaRPr>
                    </a:p>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en-US" altLang="zh-CN" sz="1700" b="1" i="0" u="none" strike="noStrike" cap="none" normalizeH="0" baseline="0" dirty="0">
                          <a:ln>
                            <a:noFill/>
                          </a:ln>
                          <a:solidFill>
                            <a:schemeClr val="tx1"/>
                          </a:solidFill>
                          <a:effectLst/>
                          <a:latin typeface="仿宋_GB2312" pitchFamily="49" charset="-122"/>
                          <a:ea typeface="仿宋_GB2312" pitchFamily="49" charset="-122"/>
                        </a:rPr>
                        <a:t>(</a:t>
                      </a: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rPr>
                        <a:t>元</a:t>
                      </a:r>
                      <a:r>
                        <a:rPr kumimoji="0" lang="en-US" altLang="zh-CN" sz="1700" b="1" i="0" u="none" strike="noStrike" cap="none" normalizeH="0" baseline="0" dirty="0">
                          <a:ln>
                            <a:noFill/>
                          </a:ln>
                          <a:solidFill>
                            <a:schemeClr val="tx1"/>
                          </a:solidFill>
                          <a:effectLst/>
                          <a:latin typeface="仿宋_GB2312" pitchFamily="49" charset="-122"/>
                          <a:ea typeface="仿宋_GB2312" pitchFamily="49" charset="-122"/>
                        </a:rPr>
                        <a:t>/</a:t>
                      </a: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rPr>
                        <a:t>百万千焦</a:t>
                      </a:r>
                      <a:r>
                        <a:rPr kumimoji="0" lang="en-US" altLang="zh-CN" sz="1700" b="1" i="0" u="none" strike="noStrike" cap="none" normalizeH="0" baseline="0" dirty="0">
                          <a:ln>
                            <a:noFill/>
                          </a:ln>
                          <a:solidFill>
                            <a:schemeClr val="tx1"/>
                          </a:solidFill>
                          <a:effectLst/>
                          <a:latin typeface="仿宋_GB2312" pitchFamily="49" charset="-122"/>
                          <a:ea typeface="仿宋_GB2312" pitchFamily="49" charset="-122"/>
                        </a:rPr>
                        <a:t>)</a:t>
                      </a:r>
                      <a:endParaRPr kumimoji="0" lang="en-US" altLang="zh-CN" sz="1700" b="1" i="0" u="none" strike="noStrike" cap="none" normalizeH="0" baseline="0" dirty="0">
                        <a:ln>
                          <a:noFill/>
                        </a:ln>
                        <a:solidFill>
                          <a:schemeClr val="tx1"/>
                        </a:solidFill>
                        <a:effectLst/>
                        <a:latin typeface="仿宋_GB2312" pitchFamily="49" charset="-122"/>
                        <a:ea typeface="仿宋_GB2312" pitchFamily="49" charset="-122"/>
                      </a:endParaRPr>
                    </a:p>
                  </a:txBody>
                  <a:tcPr anchor="ctr" horzOverflow="overflow">
                    <a:lnL w="635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995363">
                <a:tc>
                  <a:txBody>
                    <a:bodyPr/>
                    <a:lstStyle/>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a:ln>
                            <a:noFill/>
                          </a:ln>
                          <a:solidFill>
                            <a:schemeClr val="tx1"/>
                          </a:solidFill>
                          <a:effectLst/>
                          <a:latin typeface="仿宋_GB2312" pitchFamily="49" charset="-122"/>
                          <a:ea typeface="仿宋_GB2312" pitchFamily="49" charset="-122"/>
                        </a:rPr>
                        <a:t>完全实现</a:t>
                      </a:r>
                      <a:endParaRPr kumimoji="0" lang="zh-CN" altLang="en-US" sz="1700" b="1" i="0" u="none" strike="noStrike" cap="none" normalizeH="0" baseline="0">
                        <a:ln>
                          <a:noFill/>
                        </a:ln>
                        <a:solidFill>
                          <a:schemeClr val="tx1"/>
                        </a:solidFill>
                        <a:effectLst/>
                        <a:latin typeface="仿宋_GB2312" pitchFamily="49" charset="-122"/>
                        <a:ea typeface="仿宋_GB2312" pitchFamily="49" charset="-122"/>
                      </a:endParaRPr>
                    </a:p>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a:ln>
                            <a:noFill/>
                          </a:ln>
                          <a:solidFill>
                            <a:schemeClr val="tx1"/>
                          </a:solidFill>
                          <a:effectLst/>
                          <a:latin typeface="仿宋_GB2312" pitchFamily="49" charset="-122"/>
                          <a:ea typeface="仿宋_GB2312" pitchFamily="49" charset="-122"/>
                        </a:rPr>
                        <a:t>热计量</a:t>
                      </a:r>
                      <a:endParaRPr kumimoji="0" lang="zh-CN" altLang="en-US" sz="1700" b="1" i="0" u="none" strike="noStrike" cap="none" normalizeH="0" baseline="0">
                        <a:ln>
                          <a:noFill/>
                        </a:ln>
                        <a:solidFill>
                          <a:schemeClr val="tx1"/>
                        </a:solidFill>
                        <a:effectLst/>
                        <a:latin typeface="仿宋_GB2312" pitchFamily="49" charset="-122"/>
                        <a:ea typeface="仿宋_GB2312" pitchFamily="49" charset="-122"/>
                      </a:endParaRPr>
                    </a:p>
                  </a:txBody>
                  <a:tcPr anchor="ctr" horzOverflow="overflow">
                    <a:lnL>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469900" marR="0" lvl="0" indent="-469900" algn="l"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仿宋_GB2312" pitchFamily="49" charset="-122"/>
                          <a:ea typeface="仿宋_GB2312" pitchFamily="49" charset="-122"/>
                        </a:rPr>
                        <a:t>按计量的量填报</a:t>
                      </a:r>
                      <a:endParaRPr kumimoji="0" lang="zh-CN" altLang="en-US" sz="2100" b="1" i="0" u="none" strike="noStrike" cap="none" normalizeH="0" baseline="0" dirty="0">
                        <a:ln>
                          <a:noFill/>
                        </a:ln>
                        <a:solidFill>
                          <a:schemeClr val="tx1"/>
                        </a:solidFill>
                        <a:effectLst/>
                        <a:latin typeface="仿宋_GB2312" pitchFamily="49" charset="-122"/>
                        <a:ea typeface="仿宋_GB2312" pitchFamily="49" charset="-122"/>
                      </a:endParaRP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endParaRPr kumimoji="0" lang="en-US" altLang="zh-CN" sz="1700" b="1" i="0" u="none" strike="noStrike" cap="none" normalizeH="0" baseline="0" dirty="0">
                        <a:ln>
                          <a:noFill/>
                        </a:ln>
                        <a:solidFill>
                          <a:schemeClr val="tx1"/>
                        </a:solidFill>
                        <a:effectLst/>
                        <a:latin typeface="仿宋_GB2312" pitchFamily="49" charset="-122"/>
                        <a:ea typeface="仿宋_GB2312" pitchFamily="49" charset="-122"/>
                      </a:endParaRPr>
                    </a:p>
                  </a:txBody>
                  <a:tcPr anchor="ctr" horzOverflow="overflow">
                    <a:lnL w="6350" cap="flat" cmpd="sng" algn="ctr">
                      <a:solidFill>
                        <a:schemeClr val="tx1"/>
                      </a:solid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688975">
                <a:tc>
                  <a:txBody>
                    <a:bodyPr/>
                    <a:lstStyle/>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rPr>
                        <a:t>完全没有</a:t>
                      </a:r>
                      <a:endPar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endParaRPr>
                    </a:p>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rPr>
                        <a:t>实现热计量</a:t>
                      </a:r>
                      <a:endPar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endParaRPr>
                    </a:p>
                  </a:txBody>
                  <a:tcPr anchor="ctr" horzOverflow="overflow">
                    <a:lnL>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rPr>
                        <a:t>金额（千元）</a:t>
                      </a:r>
                      <a:r>
                        <a:rPr kumimoji="0" lang="en-US" altLang="zh-CN" sz="1800" b="1" i="0" u="none" strike="noStrike" cap="none" normalizeH="0" baseline="0" dirty="0">
                          <a:ln>
                            <a:noFill/>
                          </a:ln>
                          <a:solidFill>
                            <a:schemeClr val="tx1"/>
                          </a:solidFill>
                          <a:effectLst/>
                          <a:latin typeface="仿宋_GB2312" pitchFamily="49" charset="-122"/>
                          <a:ea typeface="仿宋_GB2312" pitchFamily="49" charset="-122"/>
                        </a:rPr>
                        <a:t>×1000</a:t>
                      </a:r>
                      <a:r>
                        <a:rPr kumimoji="0" lang="en-US" altLang="zh-CN" sz="1700" b="1" i="0" u="none" strike="noStrike" cap="none" normalizeH="0" baseline="0" dirty="0">
                          <a:ln>
                            <a:noFill/>
                          </a:ln>
                          <a:solidFill>
                            <a:schemeClr val="tx1"/>
                          </a:solidFill>
                          <a:effectLst/>
                          <a:latin typeface="仿宋_GB2312" pitchFamily="49" charset="-122"/>
                          <a:ea typeface="仿宋_GB2312" pitchFamily="49" charset="-122"/>
                        </a:rPr>
                        <a:t>÷ </a:t>
                      </a:r>
                      <a:r>
                        <a:rPr kumimoji="0" lang="en-US" altLang="zh-CN" sz="1700" b="1" i="0" u="none" strike="noStrike" cap="none" normalizeH="0" baseline="0" dirty="0" smtClean="0">
                          <a:ln>
                            <a:noFill/>
                          </a:ln>
                          <a:solidFill>
                            <a:srgbClr val="FF0000"/>
                          </a:solidFill>
                          <a:effectLst/>
                          <a:latin typeface="仿宋_GB2312" pitchFamily="49" charset="-122"/>
                          <a:ea typeface="仿宋_GB2312" pitchFamily="49" charset="-122"/>
                        </a:rPr>
                        <a:t>115</a:t>
                      </a:r>
                      <a:r>
                        <a:rPr kumimoji="0" lang="zh-CN" altLang="en-US" sz="1700" b="1" i="0" u="none" strike="noStrike" cap="none" normalizeH="0" baseline="0" dirty="0" smtClean="0">
                          <a:ln>
                            <a:noFill/>
                          </a:ln>
                          <a:solidFill>
                            <a:schemeClr val="tx1"/>
                          </a:solidFill>
                          <a:effectLst/>
                          <a:latin typeface="仿宋_GB2312" pitchFamily="49" charset="-122"/>
                          <a:ea typeface="仿宋_GB2312" pitchFamily="49" charset="-122"/>
                          <a:sym typeface="Wingdings" panose="05000000000000000000" pitchFamily="2" charset="2"/>
                        </a:rPr>
                        <a:t>元</a:t>
                      </a:r>
                      <a:r>
                        <a:rPr kumimoji="0" lang="en-US" altLang="zh-CN" sz="1700" b="1" i="0" u="none" strike="noStrike" cap="none" normalizeH="0" baseline="0" dirty="0">
                          <a:ln>
                            <a:noFill/>
                          </a:ln>
                          <a:solidFill>
                            <a:schemeClr val="tx1"/>
                          </a:solidFill>
                          <a:effectLst/>
                          <a:latin typeface="仿宋_GB2312" pitchFamily="49" charset="-122"/>
                          <a:ea typeface="仿宋_GB2312" pitchFamily="49" charset="-122"/>
                          <a:sym typeface="Wingdings" panose="05000000000000000000" pitchFamily="2" charset="2"/>
                        </a:rPr>
                        <a:t>/</a:t>
                      </a: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sym typeface="Wingdings" panose="05000000000000000000" pitchFamily="2" charset="2"/>
                        </a:rPr>
                        <a:t>百万千焦计算</a:t>
                      </a:r>
                      <a:endParaRPr kumimoji="0" lang="en-US" altLang="zh-CN" sz="1700" b="1" i="0" u="none" strike="noStrike" cap="none" normalizeH="0" baseline="0" dirty="0">
                        <a:ln>
                          <a:noFill/>
                        </a:ln>
                        <a:solidFill>
                          <a:schemeClr val="tx1"/>
                        </a:solidFill>
                        <a:effectLst/>
                        <a:latin typeface="仿宋_GB2312" pitchFamily="49" charset="-122"/>
                        <a:ea typeface="仿宋_GB2312" pitchFamily="49" charset="-122"/>
                      </a:endParaRP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en-US" altLang="zh-CN" sz="1700" b="1" i="0" u="none" strike="noStrike" cap="none" normalizeH="0" baseline="0" dirty="0" smtClean="0">
                          <a:ln>
                            <a:noFill/>
                          </a:ln>
                          <a:solidFill>
                            <a:srgbClr val="FF0000"/>
                          </a:solidFill>
                          <a:effectLst/>
                          <a:latin typeface="仿宋_GB2312" pitchFamily="49" charset="-122"/>
                          <a:ea typeface="仿宋_GB2312" pitchFamily="49" charset="-122"/>
                        </a:rPr>
                        <a:t>2023</a:t>
                      </a:r>
                      <a:r>
                        <a:rPr kumimoji="0" lang="zh-CN" altLang="en-US" sz="1700" b="1" i="0" u="none" strike="noStrike" cap="none" normalizeH="0" baseline="0" dirty="0" smtClean="0">
                          <a:ln>
                            <a:noFill/>
                          </a:ln>
                          <a:solidFill>
                            <a:srgbClr val="FF0000"/>
                          </a:solidFill>
                          <a:effectLst/>
                          <a:latin typeface="仿宋_GB2312" pitchFamily="49" charset="-122"/>
                          <a:ea typeface="仿宋_GB2312" pitchFamily="49" charset="-122"/>
                        </a:rPr>
                        <a:t>年</a:t>
                      </a:r>
                      <a:r>
                        <a:rPr kumimoji="0" lang="en-US" altLang="zh-CN" sz="1700" b="1" i="0" u="none" strike="noStrike" cap="none" normalizeH="0" baseline="0" dirty="0" smtClean="0">
                          <a:ln>
                            <a:noFill/>
                          </a:ln>
                          <a:solidFill>
                            <a:srgbClr val="FF0000"/>
                          </a:solidFill>
                          <a:effectLst/>
                          <a:latin typeface="仿宋_GB2312" pitchFamily="49" charset="-122"/>
                          <a:ea typeface="仿宋_GB2312" pitchFamily="49" charset="-122"/>
                        </a:rPr>
                        <a:t>115</a:t>
                      </a:r>
                      <a:endParaRPr kumimoji="0" lang="en-US" altLang="zh-CN" sz="1700" b="1" i="0" u="none" strike="noStrike" cap="none" normalizeH="0" baseline="0" dirty="0" smtClean="0">
                        <a:ln>
                          <a:noFill/>
                        </a:ln>
                        <a:solidFill>
                          <a:srgbClr val="FF0000"/>
                        </a:solidFill>
                        <a:effectLst/>
                        <a:latin typeface="仿宋_GB2312" pitchFamily="49" charset="-122"/>
                        <a:ea typeface="仿宋_GB2312" pitchFamily="49" charset="-122"/>
                      </a:endParaRPr>
                    </a:p>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en-US" altLang="zh-CN" sz="1700" b="1" i="0" u="none" strike="noStrike" cap="none" normalizeH="0" baseline="0" dirty="0" smtClean="0">
                          <a:ln>
                            <a:noFill/>
                          </a:ln>
                          <a:solidFill>
                            <a:srgbClr val="FF0000"/>
                          </a:solidFill>
                          <a:effectLst/>
                          <a:latin typeface="仿宋_GB2312" pitchFamily="49" charset="-122"/>
                          <a:ea typeface="仿宋_GB2312" pitchFamily="49" charset="-122"/>
                        </a:rPr>
                        <a:t>2024</a:t>
                      </a:r>
                      <a:r>
                        <a:rPr kumimoji="0" lang="zh-CN" altLang="en-US" sz="1700" b="1" i="0" u="none" strike="noStrike" cap="none" normalizeH="0" baseline="0" dirty="0" smtClean="0">
                          <a:ln>
                            <a:noFill/>
                          </a:ln>
                          <a:solidFill>
                            <a:srgbClr val="FF0000"/>
                          </a:solidFill>
                          <a:effectLst/>
                          <a:latin typeface="仿宋_GB2312" pitchFamily="49" charset="-122"/>
                          <a:ea typeface="仿宋_GB2312" pitchFamily="49" charset="-122"/>
                        </a:rPr>
                        <a:t>年</a:t>
                      </a:r>
                      <a:r>
                        <a:rPr kumimoji="0" lang="en-US" altLang="zh-CN" sz="1700" b="1" i="0" u="none" strike="noStrike" cap="none" normalizeH="0" baseline="0" dirty="0" smtClean="0">
                          <a:ln>
                            <a:noFill/>
                          </a:ln>
                          <a:solidFill>
                            <a:srgbClr val="FF0000"/>
                          </a:solidFill>
                          <a:effectLst/>
                          <a:latin typeface="仿宋_GB2312" pitchFamily="49" charset="-122"/>
                          <a:ea typeface="仿宋_GB2312" pitchFamily="49" charset="-122"/>
                        </a:rPr>
                        <a:t>115</a:t>
                      </a:r>
                      <a:endParaRPr kumimoji="0" lang="en-US" altLang="zh-CN" sz="1700" b="1" i="0" u="none" strike="noStrike" cap="none" normalizeH="0" baseline="0" dirty="0">
                        <a:ln>
                          <a:noFill/>
                        </a:ln>
                        <a:solidFill>
                          <a:srgbClr val="FF0000"/>
                        </a:solidFill>
                        <a:effectLst/>
                        <a:latin typeface="仿宋_GB2312" pitchFamily="49" charset="-122"/>
                        <a:ea typeface="仿宋_GB2312" pitchFamily="49" charset="-122"/>
                      </a:endParaRPr>
                    </a:p>
                  </a:txBody>
                  <a:tcPr anchor="ctr" horzOverflow="overflow">
                    <a:lnL w="6350" cap="flat" cmpd="sng" algn="ctr">
                      <a:solidFill>
                        <a:schemeClr val="tx1"/>
                      </a:solid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984250">
                <a:tc>
                  <a:txBody>
                    <a:bodyPr/>
                    <a:lstStyle/>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a:ln>
                            <a:noFill/>
                          </a:ln>
                          <a:solidFill>
                            <a:schemeClr val="tx1"/>
                          </a:solidFill>
                          <a:effectLst/>
                          <a:latin typeface="仿宋_GB2312" pitchFamily="49" charset="-122"/>
                          <a:ea typeface="仿宋_GB2312" pitchFamily="49" charset="-122"/>
                        </a:rPr>
                        <a:t>部分实现</a:t>
                      </a:r>
                      <a:endParaRPr kumimoji="0" lang="zh-CN" altLang="en-US" sz="1700" b="1" i="0" u="none" strike="noStrike" cap="none" normalizeH="0" baseline="0">
                        <a:ln>
                          <a:noFill/>
                        </a:ln>
                        <a:solidFill>
                          <a:schemeClr val="tx1"/>
                        </a:solidFill>
                        <a:effectLst/>
                        <a:latin typeface="仿宋_GB2312" pitchFamily="49" charset="-122"/>
                        <a:ea typeface="仿宋_GB2312" pitchFamily="49" charset="-122"/>
                      </a:endParaRPr>
                    </a:p>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a:ln>
                            <a:noFill/>
                          </a:ln>
                          <a:solidFill>
                            <a:schemeClr val="tx1"/>
                          </a:solidFill>
                          <a:effectLst/>
                          <a:latin typeface="仿宋_GB2312" pitchFamily="49" charset="-122"/>
                          <a:ea typeface="仿宋_GB2312" pitchFamily="49" charset="-122"/>
                        </a:rPr>
                        <a:t>热计量</a:t>
                      </a:r>
                      <a:endParaRPr kumimoji="0" lang="zh-CN" altLang="en-US" sz="1700" b="1" i="0" u="none" strike="noStrike" cap="none" normalizeH="0" baseline="0">
                        <a:ln>
                          <a:noFill/>
                        </a:ln>
                        <a:solidFill>
                          <a:schemeClr val="tx1"/>
                        </a:solidFill>
                        <a:effectLst/>
                        <a:latin typeface="仿宋_GB2312" pitchFamily="49" charset="-122"/>
                        <a:ea typeface="仿宋_GB2312" pitchFamily="49" charset="-122"/>
                      </a:endParaRPr>
                    </a:p>
                  </a:txBody>
                  <a:tcPr anchor="ctr" horzOverflow="overflow">
                    <a:lnL>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800" b="1" i="0" u="none" strike="noStrike" cap="none" normalizeH="0" baseline="0" dirty="0">
                          <a:ln>
                            <a:noFill/>
                          </a:ln>
                          <a:solidFill>
                            <a:schemeClr val="tx1"/>
                          </a:solidFill>
                          <a:effectLst/>
                          <a:latin typeface="仿宋_GB2312" pitchFamily="49" charset="-122"/>
                          <a:ea typeface="仿宋_GB2312" pitchFamily="49" charset="-122"/>
                        </a:rPr>
                        <a:t>已实现热计量消费量</a:t>
                      </a:r>
                      <a:r>
                        <a:rPr kumimoji="0" lang="en-US" altLang="zh-CN" sz="1800" b="1" i="0" u="none" strike="noStrike" cap="none" normalizeH="0" baseline="0" dirty="0">
                          <a:ln>
                            <a:noFill/>
                          </a:ln>
                          <a:solidFill>
                            <a:schemeClr val="tx1"/>
                          </a:solidFill>
                          <a:effectLst/>
                          <a:latin typeface="仿宋_GB2312" pitchFamily="49" charset="-122"/>
                          <a:ea typeface="仿宋_GB2312" pitchFamily="49" charset="-122"/>
                        </a:rPr>
                        <a:t>+</a:t>
                      </a:r>
                      <a:r>
                        <a:rPr kumimoji="0" lang="zh-CN" altLang="en-US" sz="1800" b="1" i="0" u="none" strike="noStrike" cap="none" normalizeH="0" baseline="0" dirty="0">
                          <a:ln>
                            <a:noFill/>
                          </a:ln>
                          <a:solidFill>
                            <a:schemeClr val="tx1"/>
                          </a:solidFill>
                          <a:effectLst/>
                          <a:latin typeface="仿宋_GB2312" pitchFamily="49" charset="-122"/>
                          <a:ea typeface="仿宋_GB2312" pitchFamily="49" charset="-122"/>
                        </a:rPr>
                        <a:t>未实现热计量消费金额（千元）</a:t>
                      </a:r>
                      <a:r>
                        <a:rPr kumimoji="0" lang="en-US" altLang="zh-CN" sz="2100" b="1" i="0" u="none" strike="noStrike" cap="none" normalizeH="0" baseline="0" dirty="0">
                          <a:ln>
                            <a:noFill/>
                          </a:ln>
                          <a:solidFill>
                            <a:schemeClr val="tx1"/>
                          </a:solidFill>
                          <a:effectLst/>
                          <a:latin typeface="仿宋_GB2312" pitchFamily="49" charset="-122"/>
                          <a:ea typeface="仿宋_GB2312" pitchFamily="49" charset="-122"/>
                        </a:rPr>
                        <a:t>×</a:t>
                      </a:r>
                      <a:r>
                        <a:rPr kumimoji="0" lang="en-US" altLang="zh-CN" sz="1800" b="1" i="0" u="none" strike="noStrike" cap="none" normalizeH="0" baseline="0" dirty="0" smtClean="0">
                          <a:ln>
                            <a:noFill/>
                          </a:ln>
                          <a:solidFill>
                            <a:schemeClr val="tx1"/>
                          </a:solidFill>
                          <a:effectLst/>
                          <a:latin typeface="仿宋_GB2312" pitchFamily="49" charset="-122"/>
                          <a:ea typeface="仿宋_GB2312" pitchFamily="49" charset="-122"/>
                        </a:rPr>
                        <a:t>1000÷</a:t>
                      </a:r>
                      <a:r>
                        <a:rPr kumimoji="0" lang="en-US" altLang="zh-CN" sz="1800" b="1" i="0" u="none" strike="noStrike" cap="none" normalizeH="0" baseline="0" dirty="0" smtClean="0">
                          <a:ln>
                            <a:noFill/>
                          </a:ln>
                          <a:solidFill>
                            <a:srgbClr val="FF0000"/>
                          </a:solidFill>
                          <a:effectLst/>
                          <a:latin typeface="仿宋_GB2312" pitchFamily="49" charset="-122"/>
                          <a:ea typeface="仿宋_GB2312" pitchFamily="49" charset="-122"/>
                        </a:rPr>
                        <a:t>115</a:t>
                      </a:r>
                      <a:endParaRPr kumimoji="0" lang="zh-CN" altLang="en-US" sz="1800" b="1" i="0" u="none" strike="noStrike" cap="none" normalizeH="0" baseline="0" dirty="0" smtClean="0">
                        <a:ln>
                          <a:noFill/>
                        </a:ln>
                        <a:solidFill>
                          <a:srgbClr val="FF0000"/>
                        </a:solidFill>
                        <a:effectLst/>
                        <a:latin typeface="仿宋_GB2312" pitchFamily="49" charset="-122"/>
                        <a:ea typeface="仿宋_GB2312" pitchFamily="49" charset="-122"/>
                      </a:endParaRP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ctr" latinLnBrk="0" hangingPunct="1">
                        <a:lnSpc>
                          <a:spcPct val="100000"/>
                        </a:lnSpc>
                        <a:spcBef>
                          <a:spcPct val="0"/>
                        </a:spcBef>
                        <a:spcAft>
                          <a:spcPct val="0"/>
                        </a:spcAft>
                        <a:buClr>
                          <a:schemeClr val="accent2"/>
                        </a:buClr>
                        <a:buSzTx/>
                        <a:buFont typeface="Wingdings" panose="05000000000000000000" pitchFamily="2" charset="2"/>
                        <a:buNone/>
                      </a:pPr>
                      <a:r>
                        <a:rPr kumimoji="0" lang="zh-CN" altLang="en-US" sz="1700" b="1" i="0" u="none" strike="noStrike" cap="none" normalizeH="0" baseline="0" dirty="0">
                          <a:ln>
                            <a:noFill/>
                          </a:ln>
                          <a:solidFill>
                            <a:schemeClr val="tx1"/>
                          </a:solidFill>
                          <a:effectLst/>
                          <a:latin typeface="仿宋_GB2312" pitchFamily="49" charset="-122"/>
                          <a:ea typeface="仿宋_GB2312" pitchFamily="49" charset="-122"/>
                        </a:rPr>
                        <a:t>一般大于</a:t>
                      </a:r>
                      <a:r>
                        <a:rPr kumimoji="0" lang="en-US" altLang="zh-CN" sz="1700" b="1" i="0" u="none" strike="noStrike" cap="none" normalizeH="0" baseline="0" dirty="0">
                          <a:ln>
                            <a:noFill/>
                          </a:ln>
                          <a:solidFill>
                            <a:srgbClr val="FF0000"/>
                          </a:solidFill>
                          <a:effectLst/>
                          <a:latin typeface="仿宋_GB2312" pitchFamily="49" charset="-122"/>
                          <a:ea typeface="仿宋_GB2312" pitchFamily="49" charset="-122"/>
                        </a:rPr>
                        <a:t>100</a:t>
                      </a:r>
                      <a:endParaRPr kumimoji="0" lang="en-US" altLang="zh-CN" sz="1700" b="1" i="0" u="none" strike="noStrike" cap="none" normalizeH="0" baseline="0" dirty="0">
                        <a:ln>
                          <a:noFill/>
                        </a:ln>
                        <a:solidFill>
                          <a:srgbClr val="FF0000"/>
                        </a:solidFill>
                        <a:effectLst/>
                        <a:latin typeface="仿宋_GB2312" pitchFamily="49" charset="-122"/>
                        <a:ea typeface="仿宋_GB2312" pitchFamily="49" charset="-122"/>
                      </a:endParaRPr>
                    </a:p>
                  </a:txBody>
                  <a:tcPr anchor="ctr" horzOverflow="overflow">
                    <a:lnL w="6350" cap="flat" cmpd="sng" algn="ctr">
                      <a:solidFill>
                        <a:schemeClr val="tx1"/>
                      </a:solid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59" name="Text Box 7"/>
          <p:cNvSpPr txBox="1">
            <a:spLocks noChangeArrowheads="1"/>
          </p:cNvSpPr>
          <p:nvPr/>
        </p:nvSpPr>
        <p:spPr bwMode="auto">
          <a:xfrm>
            <a:off x="666750" y="5011738"/>
            <a:ext cx="8674100" cy="1638935"/>
          </a:xfrm>
          <a:prstGeom prst="rect">
            <a:avLst/>
          </a:prstGeom>
          <a:noFill/>
          <a:ln>
            <a:noFill/>
            <a:headEnd type="none" w="sm" len="sm"/>
            <a:tailEnd type="none" w="sm" len="sm"/>
          </a:ln>
        </p:spPr>
        <p:style>
          <a:lnRef idx="1">
            <a:schemeClr val="accent1"/>
          </a:lnRef>
          <a:fillRef idx="2">
            <a:schemeClr val="accent1"/>
          </a:fillRef>
          <a:effectRef idx="1">
            <a:schemeClr val="accent1"/>
          </a:effectRef>
          <a:fontRef idx="minor">
            <a:schemeClr val="dk1"/>
          </a:fontRef>
        </p:style>
        <p:txBody>
          <a:bodyPr>
            <a:spAutoFit/>
          </a:bodyPr>
          <a:lstStyle/>
          <a:p>
            <a:pPr eaLnBrk="1" hangingPunct="1">
              <a:spcAft>
                <a:spcPct val="50000"/>
              </a:spcAft>
              <a:defRPr/>
            </a:pPr>
            <a:r>
              <a:rPr kumimoji="0" lang="zh-CN" altLang="en-US"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热计量表计量单位：通常为吉焦（百万千焦），</a:t>
            </a:r>
            <a:r>
              <a:rPr kumimoji="0" lang="en-US" altLang="zh-CN"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1</a:t>
            </a:r>
            <a:r>
              <a:rPr kumimoji="0" lang="zh-CN" altLang="en-US"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千瓦时＝</a:t>
            </a:r>
            <a:r>
              <a:rPr kumimoji="0" lang="en-US" altLang="zh-CN"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0.0036</a:t>
            </a:r>
            <a:r>
              <a:rPr kumimoji="0" lang="zh-CN" altLang="en-US"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百万千焦</a:t>
            </a:r>
            <a:endParaRPr kumimoji="0" lang="zh-CN" altLang="en-US" sz="1800" b="0" dirty="0">
              <a:solidFill>
                <a:schemeClr val="tx1"/>
              </a:solidFill>
              <a:latin typeface="微软雅黑" panose="020B0503020204020204" pitchFamily="34" charset="-122"/>
              <a:ea typeface="微软雅黑" panose="020B0503020204020204" pitchFamily="34" charset="-122"/>
            </a:endParaRPr>
          </a:p>
          <a:p>
            <a:pPr eaLnBrk="1" hangingPunct="1">
              <a:spcAft>
                <a:spcPct val="50000"/>
              </a:spcAft>
              <a:defRPr/>
            </a:pPr>
            <a:r>
              <a:rPr kumimoji="0" lang="zh-CN" altLang="en-US" sz="1800" b="0" dirty="0">
                <a:solidFill>
                  <a:schemeClr val="tx1"/>
                </a:solidFill>
                <a:latin typeface="微软雅黑" panose="020B0503020204020204" pitchFamily="34" charset="-122"/>
                <a:ea typeface="微软雅黑" panose="020B0503020204020204" pitchFamily="34" charset="-122"/>
              </a:rPr>
              <a:t>热计量基价</a:t>
            </a:r>
            <a:r>
              <a:rPr kumimoji="0" lang="zh-CN" altLang="en-US"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a:t>
            </a:r>
            <a:r>
              <a:rPr kumimoji="0" lang="en-US" altLang="zh-CN"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1</a:t>
            </a:r>
            <a:r>
              <a:rPr kumimoji="0" lang="zh-CN" altLang="en-US"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）一般只针对采暖季收取；（</a:t>
            </a:r>
            <a:r>
              <a:rPr kumimoji="0" lang="en-US" altLang="zh-CN"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2</a:t>
            </a:r>
            <a:r>
              <a:rPr kumimoji="0" lang="zh-CN" altLang="en-US"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）一般按面积收取； </a:t>
            </a:r>
            <a:endParaRPr kumimoji="0" lang="zh-CN" altLang="en-US"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endParaRPr>
          </a:p>
          <a:p>
            <a:pPr eaLnBrk="1" fontAlgn="ctr" hangingPunct="1">
              <a:buClr>
                <a:schemeClr val="accent2"/>
              </a:buClr>
              <a:defRPr/>
            </a:pPr>
            <a:r>
              <a:rPr kumimoji="0" lang="zh-CN" altLang="en-US" sz="1800" b="0"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未实现计量部分</a:t>
            </a:r>
            <a:r>
              <a:rPr kumimoji="0" lang="zh-CN" altLang="en-US" sz="1800" b="0" dirty="0" smtClean="0">
                <a:solidFill>
                  <a:schemeClr val="tx1"/>
                </a:solidFill>
                <a:latin typeface="微软雅黑" panose="020B0503020204020204" pitchFamily="34" charset="-122"/>
                <a:ea typeface="微软雅黑" panose="020B0503020204020204" pitchFamily="34" charset="-122"/>
                <a:sym typeface="Wingdings" panose="05000000000000000000" pitchFamily="2" charset="2"/>
              </a:rPr>
              <a:t>：</a:t>
            </a:r>
            <a:r>
              <a:rPr kumimoji="0" lang="en-US" altLang="zh-CN" sz="2000" b="0" dirty="0" smtClean="0">
                <a:solidFill>
                  <a:srgbClr val="FF0000"/>
                </a:solidFill>
                <a:latin typeface="微软雅黑" panose="020B0503020204020204" pitchFamily="34" charset="-122"/>
                <a:ea typeface="微软雅黑" panose="020B0503020204020204" pitchFamily="34" charset="-122"/>
              </a:rPr>
              <a:t>2024</a:t>
            </a:r>
            <a:r>
              <a:rPr kumimoji="0" lang="zh-CN" altLang="en-US" sz="2000" b="0" dirty="0" smtClean="0">
                <a:solidFill>
                  <a:srgbClr val="FF0000"/>
                </a:solidFill>
                <a:latin typeface="微软雅黑" panose="020B0503020204020204" pitchFamily="34" charset="-122"/>
                <a:ea typeface="微软雅黑" panose="020B0503020204020204" pitchFamily="34" charset="-122"/>
              </a:rPr>
              <a:t>年定报均按照</a:t>
            </a:r>
            <a:r>
              <a:rPr kumimoji="0" lang="en-US" altLang="zh-CN" sz="2000" b="0" dirty="0" smtClean="0">
                <a:solidFill>
                  <a:srgbClr val="FF0000"/>
                </a:solidFill>
                <a:latin typeface="微软雅黑" panose="020B0503020204020204" pitchFamily="34" charset="-122"/>
                <a:ea typeface="微软雅黑" panose="020B0503020204020204" pitchFamily="34" charset="-122"/>
              </a:rPr>
              <a:t>115</a:t>
            </a:r>
            <a:r>
              <a:rPr kumimoji="0" lang="zh-CN" altLang="en-US" sz="2000" b="0" dirty="0" smtClean="0">
                <a:solidFill>
                  <a:srgbClr val="FF0000"/>
                </a:solidFill>
                <a:latin typeface="微软雅黑" panose="020B0503020204020204" pitchFamily="34" charset="-122"/>
                <a:ea typeface="微软雅黑" panose="020B0503020204020204" pitchFamily="34" charset="-122"/>
                <a:sym typeface="Wingdings" panose="05000000000000000000" pitchFamily="2" charset="2"/>
              </a:rPr>
              <a:t>元</a:t>
            </a:r>
            <a:r>
              <a:rPr kumimoji="0" lang="en-US" altLang="zh-CN" sz="2000" b="0" dirty="0" smtClean="0">
                <a:solidFill>
                  <a:srgbClr val="FF0000"/>
                </a:solidFill>
                <a:latin typeface="微软雅黑" panose="020B0503020204020204" pitchFamily="34" charset="-122"/>
                <a:ea typeface="微软雅黑" panose="020B0503020204020204" pitchFamily="34" charset="-122"/>
                <a:sym typeface="Wingdings" panose="05000000000000000000" pitchFamily="2" charset="2"/>
              </a:rPr>
              <a:t>/</a:t>
            </a:r>
            <a:r>
              <a:rPr kumimoji="0" lang="zh-CN" altLang="en-US" sz="2000" b="0" dirty="0" smtClean="0">
                <a:solidFill>
                  <a:srgbClr val="FF0000"/>
                </a:solidFill>
                <a:latin typeface="微软雅黑" panose="020B0503020204020204" pitchFamily="34" charset="-122"/>
                <a:ea typeface="微软雅黑" panose="020B0503020204020204" pitchFamily="34" charset="-122"/>
                <a:sym typeface="Wingdings" panose="05000000000000000000" pitchFamily="2" charset="2"/>
              </a:rPr>
              <a:t>百万千焦计算</a:t>
            </a:r>
            <a:endParaRPr kumimoji="0" lang="zh-CN" altLang="en-US" sz="2000" b="0" dirty="0" smtClean="0">
              <a:solidFill>
                <a:srgbClr val="FF0000"/>
              </a:solidFill>
              <a:latin typeface="微软雅黑" panose="020B0503020204020204" pitchFamily="34" charset="-122"/>
              <a:ea typeface="微软雅黑" panose="020B0503020204020204" pitchFamily="34" charset="-122"/>
              <a:sym typeface="Wingdings" panose="05000000000000000000" pitchFamily="2" charset="2"/>
            </a:endParaRPr>
          </a:p>
          <a:p>
            <a:pPr eaLnBrk="1" fontAlgn="ctr" hangingPunct="1">
              <a:buClr>
                <a:schemeClr val="accent2"/>
              </a:buClr>
              <a:defRPr/>
            </a:pPr>
            <a:r>
              <a:rPr kumimoji="0" lang="en-US" altLang="zh-CN" sz="2000" b="0" dirty="0" smtClean="0">
                <a:solidFill>
                  <a:srgbClr val="FF0000"/>
                </a:solidFill>
                <a:latin typeface="微软雅黑" panose="020B0503020204020204" pitchFamily="34" charset="-122"/>
                <a:ea typeface="微软雅黑" panose="020B0503020204020204" pitchFamily="34" charset="-122"/>
                <a:sym typeface="Wingdings" panose="05000000000000000000" pitchFamily="2" charset="2"/>
              </a:rPr>
              <a:t>              </a:t>
            </a:r>
            <a:r>
              <a:rPr kumimoji="0" lang="zh-CN" altLang="en-US" sz="1800" b="0" dirty="0" smtClean="0">
                <a:solidFill>
                  <a:srgbClr val="3333FF"/>
                </a:solidFill>
                <a:latin typeface="微软雅黑" panose="020B0503020204020204" pitchFamily="34" charset="-122"/>
                <a:ea typeface="微软雅黑" panose="020B0503020204020204" pitchFamily="34" charset="-122"/>
                <a:sym typeface="Wingdings" panose="05000000000000000000" pitchFamily="2" charset="2"/>
              </a:rPr>
              <a:t>注：外购热力折算标准每年都会调整，以当年制度要求为准</a:t>
            </a:r>
            <a:endParaRPr kumimoji="0" lang="zh-CN" altLang="en-US" sz="1800" b="0" dirty="0">
              <a:solidFill>
                <a:srgbClr val="3333FF"/>
              </a:solidFill>
              <a:latin typeface="微软雅黑" panose="020B0503020204020204" pitchFamily="34" charset="-122"/>
              <a:ea typeface="微软雅黑" panose="020B0503020204020204" pitchFamily="34" charset="-122"/>
            </a:endParaRPr>
          </a:p>
        </p:txBody>
      </p:sp>
      <p:sp>
        <p:nvSpPr>
          <p:cNvPr id="47132" name="灯片编号占位符 7"/>
          <p:cNvSpPr txBox="1">
            <a:spLocks noGrp="1"/>
          </p:cNvSpPr>
          <p:nvPr/>
        </p:nvSpPr>
        <p:spPr bwMode="auto">
          <a:xfrm>
            <a:off x="7616825" y="6021388"/>
            <a:ext cx="2146300" cy="476250"/>
          </a:xfrm>
          <a:prstGeom prst="rect">
            <a:avLst/>
          </a:prstGeom>
          <a:noFill/>
          <a:ln w="9525">
            <a:noFill/>
            <a:miter lim="800000"/>
          </a:ln>
        </p:spPr>
        <p:txBody>
          <a:bodyPr/>
          <a:lstStyle/>
          <a:p>
            <a:pPr algn="r" eaLnBrk="1" hangingPunct="1"/>
            <a:fld id="{3153B3BB-1493-4833-9DDE-325C411C61EF}" type="slidenum">
              <a:rPr kumimoji="0" lang="zh-CN" altLang="en-US" sz="1200" b="0">
                <a:solidFill>
                  <a:schemeClr val="tx1"/>
                </a:solidFill>
                <a:latin typeface="微软雅黑" panose="020B0503020204020204" pitchFamily="34" charset="-122"/>
                <a:ea typeface="微软雅黑" panose="020B0503020204020204" pitchFamily="34" charset="-122"/>
              </a:rPr>
            </a:fld>
            <a:endParaRPr kumimoji="0" lang="en-US" altLang="zh-CN" sz="1200" b="0">
              <a:solidFill>
                <a:schemeClr val="tx1"/>
              </a:solidFill>
              <a:latin typeface="微软雅黑" panose="020B0503020204020204" pitchFamily="34" charset="-122"/>
              <a:ea typeface="微软雅黑" panose="020B0503020204020204" pitchFamily="34" charset="-122"/>
            </a:endParaRPr>
          </a:p>
        </p:txBody>
      </p:sp>
      <p:sp>
        <p:nvSpPr>
          <p:cNvPr id="7" name="Rectangle 2"/>
          <p:cNvSpPr>
            <a:spLocks noChangeArrowheads="1"/>
          </p:cNvSpPr>
          <p:nvPr/>
        </p:nvSpPr>
        <p:spPr bwMode="auto">
          <a:xfrm>
            <a:off x="6248400" y="333375"/>
            <a:ext cx="3184526"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2"/>
          <p:cNvSpPr>
            <a:spLocks noChangeArrowheads="1"/>
          </p:cNvSpPr>
          <p:nvPr/>
        </p:nvSpPr>
        <p:spPr bwMode="auto">
          <a:xfrm>
            <a:off x="457202" y="1285879"/>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sp>
        <p:nvSpPr>
          <p:cNvPr id="47132" name="灯片编号占位符 7"/>
          <p:cNvSpPr txBox="1">
            <a:spLocks noGrp="1"/>
          </p:cNvSpPr>
          <p:nvPr/>
        </p:nvSpPr>
        <p:spPr bwMode="auto">
          <a:xfrm>
            <a:off x="7616825" y="6021388"/>
            <a:ext cx="2146300" cy="476250"/>
          </a:xfrm>
          <a:prstGeom prst="rect">
            <a:avLst/>
          </a:prstGeom>
          <a:noFill/>
          <a:ln w="9525">
            <a:noFill/>
            <a:miter lim="800000"/>
          </a:ln>
        </p:spPr>
        <p:txBody>
          <a:bodyPr/>
          <a:lstStyle/>
          <a:p>
            <a:pPr algn="r" eaLnBrk="1" hangingPunct="1"/>
            <a:fld id="{3153B3BB-1493-4833-9DDE-325C411C61EF}" type="slidenum">
              <a:rPr kumimoji="0" lang="zh-CN" altLang="en-US" sz="1200" b="0">
                <a:solidFill>
                  <a:schemeClr val="tx1"/>
                </a:solidFill>
                <a:latin typeface="微软雅黑" panose="020B0503020204020204" pitchFamily="34" charset="-122"/>
                <a:ea typeface="微软雅黑" panose="020B0503020204020204" pitchFamily="34" charset="-122"/>
              </a:rPr>
            </a:fld>
            <a:endParaRPr kumimoji="0" lang="en-US" altLang="zh-CN" sz="1200" b="0">
              <a:solidFill>
                <a:schemeClr val="tx1"/>
              </a:solidFill>
              <a:latin typeface="微软雅黑" panose="020B0503020204020204" pitchFamily="34" charset="-122"/>
              <a:ea typeface="微软雅黑" panose="020B0503020204020204" pitchFamily="34" charset="-122"/>
            </a:endParaRPr>
          </a:p>
        </p:txBody>
      </p:sp>
      <p:sp>
        <p:nvSpPr>
          <p:cNvPr id="7" name="Rectangle 2"/>
          <p:cNvSpPr>
            <a:spLocks noChangeArrowheads="1"/>
          </p:cNvSpPr>
          <p:nvPr/>
        </p:nvSpPr>
        <p:spPr bwMode="auto">
          <a:xfrm>
            <a:off x="6248400" y="333375"/>
            <a:ext cx="3184526"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0" name="Rectangle 161"/>
          <p:cNvSpPr>
            <a:spLocks noChangeArrowheads="1"/>
          </p:cNvSpPr>
          <p:nvPr/>
        </p:nvSpPr>
        <p:spPr bwMode="auto">
          <a:xfrm>
            <a:off x="523844" y="1285860"/>
            <a:ext cx="8966231" cy="5307965"/>
          </a:xfrm>
          <a:prstGeom prst="rect">
            <a:avLst/>
          </a:prstGeom>
          <a:noFill/>
          <a:ln w="12700" cap="rnd">
            <a:noFill/>
            <a:prstDash val="sysDot"/>
            <a:miter lim="800000"/>
          </a:ln>
        </p:spPr>
        <p:txBody>
          <a:bodyPr wrap="square">
            <a:spAutoFit/>
          </a:bodyPr>
          <a:lstStyle/>
          <a:p>
            <a:pPr>
              <a:spcBef>
                <a:spcPct val="50000"/>
              </a:spcBef>
              <a:buFont typeface="Wingdings" panose="05000000000000000000" pitchFamily="2" charset="2"/>
              <a:buNone/>
            </a:pPr>
            <a:r>
              <a:rPr lang="zh-CN" altLang="en-US" sz="1800" dirty="0">
                <a:latin typeface="微软雅黑" panose="020B0503020204020204" pitchFamily="34" charset="-122"/>
                <a:ea typeface="微软雅黑" panose="020B0503020204020204" pitchFamily="34" charset="-122"/>
                <a:sym typeface="Wingdings" panose="05000000000000000000" pitchFamily="2" charset="2"/>
              </a:rPr>
              <a:t>举例：</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某单位共有</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2</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万平米供暖</a:t>
            </a:r>
            <a:r>
              <a:rPr lang="zh-CN" altLang="en-US" sz="1800" b="0" dirty="0" smtClean="0">
                <a:latin typeface="微软雅黑" panose="020B0503020204020204" pitchFamily="34" charset="-122"/>
                <a:ea typeface="微软雅黑" panose="020B0503020204020204" pitchFamily="34" charset="-122"/>
                <a:sym typeface="Wingdings" panose="05000000000000000000" pitchFamily="2" charset="2"/>
              </a:rPr>
              <a:t>面积</a:t>
            </a:r>
            <a:endParaRPr lang="en-US" altLang="zh-CN" sz="1800" b="0" dirty="0" smtClean="0">
              <a:latin typeface="微软雅黑" panose="020B0503020204020204" pitchFamily="34" charset="-122"/>
              <a:ea typeface="微软雅黑" panose="020B0503020204020204" pitchFamily="34" charset="-122"/>
              <a:sym typeface="Wingdings" panose="05000000000000000000" pitchFamily="2" charset="2"/>
            </a:endParaRPr>
          </a:p>
          <a:p>
            <a:pPr>
              <a:spcBef>
                <a:spcPct val="50000"/>
              </a:spcBef>
              <a:buFont typeface="Wingdings" panose="05000000000000000000" pitchFamily="2" charset="2"/>
              <a:buNone/>
            </a:pPr>
            <a:r>
              <a:rPr lang="en-US" altLang="zh-CN" sz="1800" b="0" dirty="0" smtClean="0">
                <a:latin typeface="微软雅黑" panose="020B0503020204020204" pitchFamily="34" charset="-122"/>
                <a:ea typeface="微软雅黑" panose="020B0503020204020204" pitchFamily="34" charset="-122"/>
                <a:sym typeface="Wingdings" panose="05000000000000000000" pitchFamily="2" charset="2"/>
              </a:rPr>
              <a:t>          1</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万平米实现热力计量，每个采暖季收取热计量基价费用</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8</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万</a:t>
            </a:r>
            <a:r>
              <a:rPr lang="zh-CN" altLang="en-US" sz="1800" b="0" dirty="0" smtClean="0">
                <a:latin typeface="微软雅黑" panose="020B0503020204020204" pitchFamily="34" charset="-122"/>
                <a:ea typeface="微软雅黑" panose="020B0503020204020204" pitchFamily="34" charset="-122"/>
                <a:sym typeface="Wingdings" panose="05000000000000000000" pitchFamily="2" charset="2"/>
              </a:rPr>
              <a:t>元</a:t>
            </a:r>
            <a:endParaRPr lang="en-US" altLang="zh-CN" sz="1800" b="0" dirty="0" smtClean="0">
              <a:latin typeface="微软雅黑" panose="020B0503020204020204" pitchFamily="34" charset="-122"/>
              <a:ea typeface="微软雅黑" panose="020B0503020204020204" pitchFamily="34" charset="-122"/>
              <a:sym typeface="Wingdings" panose="05000000000000000000" pitchFamily="2" charset="2"/>
            </a:endParaRPr>
          </a:p>
          <a:p>
            <a:pPr>
              <a:spcBef>
                <a:spcPct val="50000"/>
              </a:spcBef>
              <a:buFont typeface="Wingdings" panose="05000000000000000000" pitchFamily="2" charset="2"/>
              <a:buNone/>
            </a:pPr>
            <a:r>
              <a:rPr lang="en-US" altLang="zh-CN" sz="1800" b="0" dirty="0" smtClean="0">
                <a:latin typeface="微软雅黑" panose="020B0503020204020204" pitchFamily="34" charset="-122"/>
                <a:ea typeface="微软雅黑" panose="020B0503020204020204" pitchFamily="34" charset="-122"/>
                <a:sym typeface="Wingdings" panose="05000000000000000000" pitchFamily="2" charset="2"/>
              </a:rPr>
              <a:t>          1</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万平米仍按照面积收取供暖费用，每个采暖季收取</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40</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万</a:t>
            </a:r>
            <a:r>
              <a:rPr lang="zh-CN" altLang="en-US" sz="1800" b="0" dirty="0" smtClean="0">
                <a:latin typeface="微软雅黑" panose="020B0503020204020204" pitchFamily="34" charset="-122"/>
                <a:ea typeface="微软雅黑" panose="020B0503020204020204" pitchFamily="34" charset="-122"/>
                <a:sym typeface="Wingdings" panose="05000000000000000000" pitchFamily="2" charset="2"/>
              </a:rPr>
              <a:t>元</a:t>
            </a:r>
            <a:endParaRPr lang="en-US" altLang="zh-CN" sz="1800" b="0" dirty="0" smtClean="0">
              <a:latin typeface="微软雅黑" panose="020B0503020204020204" pitchFamily="34" charset="-122"/>
              <a:ea typeface="微软雅黑" panose="020B0503020204020204" pitchFamily="34" charset="-122"/>
              <a:sym typeface="Wingdings" panose="05000000000000000000" pitchFamily="2" charset="2"/>
            </a:endParaRPr>
          </a:p>
          <a:p>
            <a:pPr>
              <a:spcBef>
                <a:spcPct val="50000"/>
              </a:spcBef>
              <a:buFont typeface="Wingdings" panose="05000000000000000000" pitchFamily="2" charset="2"/>
              <a:buNone/>
            </a:pPr>
            <a:r>
              <a:rPr lang="zh-CN" altLang="en-US" sz="1800" b="0" dirty="0" smtClean="0">
                <a:latin typeface="微软雅黑" panose="020B0503020204020204" pitchFamily="34" charset="-122"/>
                <a:ea typeface="微软雅黑" panose="020B0503020204020204" pitchFamily="34" charset="-122"/>
                <a:sym typeface="Wingdings" panose="05000000000000000000" pitchFamily="2" charset="2"/>
              </a:rPr>
              <a:t>          该</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单位</a:t>
            </a:r>
            <a:r>
              <a:rPr lang="en-US" altLang="zh-CN" sz="1800" b="0" dirty="0" smtClean="0">
                <a:latin typeface="微软雅黑" panose="020B0503020204020204" pitchFamily="34" charset="-122"/>
                <a:ea typeface="微软雅黑" panose="020B0503020204020204" pitchFamily="34" charset="-122"/>
                <a:sym typeface="Wingdings" panose="05000000000000000000" pitchFamily="2" charset="2"/>
              </a:rPr>
              <a:t>2024</a:t>
            </a:r>
            <a:r>
              <a:rPr lang="zh-CN" altLang="en-US" sz="1800" b="0" dirty="0" smtClean="0">
                <a:latin typeface="微软雅黑" panose="020B0503020204020204" pitchFamily="34" charset="-122"/>
                <a:ea typeface="微软雅黑" panose="020B0503020204020204" pitchFamily="34" charset="-122"/>
                <a:sym typeface="Wingdings" panose="05000000000000000000" pitchFamily="2" charset="2"/>
              </a:rPr>
              <a:t>年</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一季度热计量的消费量为</a:t>
            </a:r>
            <a:r>
              <a:rPr lang="en-US" altLang="zh-CN" sz="1800" b="0" dirty="0" smtClean="0">
                <a:latin typeface="微软雅黑" panose="020B0503020204020204" pitchFamily="34" charset="-122"/>
                <a:ea typeface="微软雅黑" panose="020B0503020204020204" pitchFamily="34" charset="-122"/>
                <a:sym typeface="Wingdings" panose="05000000000000000000" pitchFamily="2" charset="2"/>
              </a:rPr>
              <a:t>5000</a:t>
            </a:r>
            <a:r>
              <a:rPr lang="zh-CN" altLang="en-US" sz="1800" b="0" dirty="0" smtClean="0">
                <a:latin typeface="微软雅黑" panose="020B0503020204020204" pitchFamily="34" charset="-122"/>
                <a:ea typeface="微软雅黑" panose="020B0503020204020204" pitchFamily="34" charset="-122"/>
                <a:sym typeface="Wingdings" panose="05000000000000000000" pitchFamily="2" charset="2"/>
              </a:rPr>
              <a:t>吉焦，</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热计量单价</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70</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元</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百万千</a:t>
            </a:r>
            <a:r>
              <a:rPr lang="zh-CN" altLang="en-US" sz="1800" b="0" dirty="0" smtClean="0">
                <a:latin typeface="微软雅黑" panose="020B0503020204020204" pitchFamily="34" charset="-122"/>
                <a:ea typeface="微软雅黑" panose="020B0503020204020204" pitchFamily="34" charset="-122"/>
                <a:sym typeface="Wingdings" panose="05000000000000000000" pitchFamily="2" charset="2"/>
              </a:rPr>
              <a:t>焦</a:t>
            </a:r>
            <a:endParaRPr lang="en-US" altLang="zh-CN" sz="1800" b="0" dirty="0" smtClean="0">
              <a:latin typeface="微软雅黑" panose="020B0503020204020204" pitchFamily="34" charset="-122"/>
              <a:ea typeface="微软雅黑" panose="020B0503020204020204" pitchFamily="34" charset="-122"/>
              <a:sym typeface="Wingdings" panose="05000000000000000000" pitchFamily="2" charset="2"/>
            </a:endParaRPr>
          </a:p>
          <a:p>
            <a:pPr>
              <a:spcBef>
                <a:spcPct val="50000"/>
              </a:spcBef>
              <a:buFont typeface="Wingdings" panose="05000000000000000000" pitchFamily="2" charset="2"/>
              <a:buNone/>
            </a:pPr>
            <a:r>
              <a:rPr lang="en-US" altLang="zh-CN" sz="1800" b="0" dirty="0" smtClean="0">
                <a:latin typeface="微软雅黑" panose="020B0503020204020204" pitchFamily="34" charset="-122"/>
                <a:ea typeface="微软雅黑" panose="020B0503020204020204" pitchFamily="34" charset="-122"/>
                <a:sym typeface="Wingdings" panose="05000000000000000000" pitchFamily="2" charset="2"/>
              </a:rPr>
              <a:t>          2024</a:t>
            </a:r>
            <a:r>
              <a:rPr lang="zh-CN" altLang="en-US" sz="1800" b="0" dirty="0" smtClean="0">
                <a:latin typeface="微软雅黑" panose="020B0503020204020204" pitchFamily="34" charset="-122"/>
                <a:ea typeface="微软雅黑" panose="020B0503020204020204" pitchFamily="34" charset="-122"/>
                <a:sym typeface="Wingdings" panose="05000000000000000000" pitchFamily="2" charset="2"/>
              </a:rPr>
              <a:t>年</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一季度报表怎么填？（采暖时间为</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11</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月</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15</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日</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次年</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3</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月</a:t>
            </a:r>
            <a:r>
              <a:rPr lang="en-US" altLang="zh-CN" sz="1800" b="0" dirty="0">
                <a:latin typeface="微软雅黑" panose="020B0503020204020204" pitchFamily="34" charset="-122"/>
                <a:ea typeface="微软雅黑" panose="020B0503020204020204" pitchFamily="34" charset="-122"/>
                <a:sym typeface="Wingdings" panose="05000000000000000000" pitchFamily="2" charset="2"/>
              </a:rPr>
              <a:t>15</a:t>
            </a:r>
            <a:r>
              <a:rPr lang="zh-CN" altLang="en-US" sz="1800" b="0" dirty="0">
                <a:latin typeface="微软雅黑" panose="020B0503020204020204" pitchFamily="34" charset="-122"/>
                <a:ea typeface="微软雅黑" panose="020B0503020204020204" pitchFamily="34" charset="-122"/>
                <a:sym typeface="Wingdings" panose="05000000000000000000" pitchFamily="2" charset="2"/>
              </a:rPr>
              <a:t>日）</a:t>
            </a:r>
            <a:endParaRPr lang="zh-CN" altLang="zh-CN" sz="1800" b="0" dirty="0">
              <a:latin typeface="微软雅黑" panose="020B0503020204020204" pitchFamily="34" charset="-122"/>
              <a:ea typeface="微软雅黑" panose="020B0503020204020204" pitchFamily="34" charset="-122"/>
            </a:endParaRPr>
          </a:p>
          <a:p>
            <a:pPr>
              <a:spcBef>
                <a:spcPct val="50000"/>
              </a:spcBef>
              <a:buFont typeface="Wingdings" panose="05000000000000000000" pitchFamily="2" charset="2"/>
              <a:buNone/>
            </a:pPr>
            <a:r>
              <a:rPr lang="en-US" altLang="zh-CN" sz="1600" dirty="0">
                <a:solidFill>
                  <a:srgbClr val="0000CC"/>
                </a:solidFill>
                <a:latin typeface="仿宋_GB2312" pitchFamily="49" charset="-122"/>
                <a:ea typeface="仿宋_GB2312" pitchFamily="49" charset="-122"/>
                <a:sym typeface="Wingdings" panose="05000000000000000000" pitchFamily="2" charset="2"/>
              </a:rPr>
              <a:t> </a:t>
            </a:r>
            <a:r>
              <a:rPr lang="en-US" altLang="zh-CN" sz="1600" dirty="0" smtClean="0">
                <a:solidFill>
                  <a:srgbClr val="0000CC"/>
                </a:solidFill>
                <a:latin typeface="仿宋_GB2312" pitchFamily="49" charset="-122"/>
                <a:ea typeface="仿宋_GB2312" pitchFamily="49" charset="-122"/>
                <a:sym typeface="Wingdings" panose="05000000000000000000" pitchFamily="2" charset="2"/>
              </a:rPr>
              <a:t>  </a:t>
            </a:r>
            <a:r>
              <a:rPr lang="en-US" altLang="zh-CN"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）实现热计量部分</a:t>
            </a:r>
            <a:endParaRPr lang="zh-CN" altLang="zh-CN" sz="1400" dirty="0">
              <a:solidFill>
                <a:srgbClr val="0070C0"/>
              </a:solidFill>
              <a:latin typeface="微软雅黑" panose="020B0503020204020204" pitchFamily="34" charset="-122"/>
              <a:ea typeface="微软雅黑" panose="020B0503020204020204" pitchFamily="34" charset="-122"/>
            </a:endParaRPr>
          </a:p>
          <a:p>
            <a:pPr>
              <a:spcBef>
                <a:spcPct val="50000"/>
              </a:spcBef>
              <a:buFont typeface="Wingdings" panose="05000000000000000000" pitchFamily="2" charset="2"/>
              <a:buNone/>
            </a:pP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消费量：</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5000</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吉焦</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=5000</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百万千焦；</a:t>
            </a:r>
            <a:endParaRPr lang="zh-CN" altLang="zh-CN" sz="1400" dirty="0">
              <a:solidFill>
                <a:srgbClr val="0070C0"/>
              </a:solidFill>
              <a:latin typeface="微软雅黑" panose="020B0503020204020204" pitchFamily="34" charset="-122"/>
              <a:ea typeface="微软雅黑" panose="020B0503020204020204" pitchFamily="34" charset="-122"/>
            </a:endParaRPr>
          </a:p>
          <a:p>
            <a:pPr>
              <a:spcBef>
                <a:spcPct val="50000"/>
              </a:spcBef>
              <a:buFont typeface="Wingdings" panose="05000000000000000000" pitchFamily="2" charset="2"/>
              <a:buNone/>
            </a:pP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金额：计量消费量金额</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基价费分摊金额</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5000×70+80000÷4×2.5=355000</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元</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=355</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千</a:t>
            </a:r>
            <a:r>
              <a:rPr lang="zh-CN" altLang="en-US"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元</a:t>
            </a:r>
            <a:endParaRPr lang="en-US" altLang="zh-CN"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endParaRPr>
          </a:p>
          <a:p>
            <a:pPr>
              <a:spcBef>
                <a:spcPct val="50000"/>
              </a:spcBef>
              <a:buFont typeface="Wingdings" panose="05000000000000000000" pitchFamily="2" charset="2"/>
              <a:buNone/>
            </a:pPr>
            <a:r>
              <a:rPr lang="en-US" altLang="zh-CN"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2</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）未实现热计量部分                                                      </a:t>
            </a:r>
            <a:endParaRPr lang="zh-CN" altLang="zh-CN" sz="1400" dirty="0">
              <a:solidFill>
                <a:srgbClr val="0070C0"/>
              </a:solidFill>
              <a:latin typeface="微软雅黑" panose="020B0503020204020204" pitchFamily="34" charset="-122"/>
              <a:ea typeface="微软雅黑" panose="020B0503020204020204" pitchFamily="34" charset="-122"/>
            </a:endParaRPr>
          </a:p>
          <a:p>
            <a:pPr>
              <a:spcBef>
                <a:spcPct val="50000"/>
              </a:spcBef>
              <a:buFont typeface="Wingdings" panose="05000000000000000000" pitchFamily="2" charset="2"/>
              <a:buNone/>
            </a:pP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金额：</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400000÷4×2.5=250000</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元</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=250</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千元</a:t>
            </a:r>
            <a:endParaRPr lang="zh-CN" altLang="zh-CN" sz="1400" dirty="0">
              <a:solidFill>
                <a:srgbClr val="0070C0"/>
              </a:solidFill>
              <a:latin typeface="微软雅黑" panose="020B0503020204020204" pitchFamily="34" charset="-122"/>
              <a:ea typeface="微软雅黑" panose="020B0503020204020204" pitchFamily="34" charset="-122"/>
            </a:endParaRPr>
          </a:p>
          <a:p>
            <a:pPr>
              <a:spcBef>
                <a:spcPct val="50000"/>
              </a:spcBef>
              <a:buFont typeface="Wingdings" panose="05000000000000000000" pitchFamily="2" charset="2"/>
              <a:buNone/>
            </a:pP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消费量：</a:t>
            </a:r>
            <a:r>
              <a:rPr lang="en-US" altLang="zh-CN"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250000/</a:t>
            </a:r>
            <a:r>
              <a:rPr lang="en-US" altLang="zh-CN" sz="1400" dirty="0" smtClean="0">
                <a:solidFill>
                  <a:srgbClr val="FF0000"/>
                </a:solidFill>
                <a:latin typeface="微软雅黑" panose="020B0503020204020204" pitchFamily="34" charset="-122"/>
                <a:ea typeface="微软雅黑" panose="020B0503020204020204" pitchFamily="34" charset="-122"/>
                <a:sym typeface="Wingdings" panose="05000000000000000000" pitchFamily="2" charset="2"/>
              </a:rPr>
              <a:t>115</a:t>
            </a:r>
            <a:r>
              <a:rPr lang="zh-CN" altLang="en-US"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2174</a:t>
            </a:r>
            <a:r>
              <a:rPr lang="zh-CN" altLang="en-US"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百</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万千焦</a:t>
            </a:r>
            <a:endParaRPr lang="zh-CN" altLang="zh-CN" sz="1400" dirty="0">
              <a:solidFill>
                <a:srgbClr val="0070C0"/>
              </a:solidFill>
              <a:latin typeface="微软雅黑" panose="020B0503020204020204" pitchFamily="34" charset="-122"/>
              <a:ea typeface="微软雅黑" panose="020B0503020204020204" pitchFamily="34" charset="-122"/>
            </a:endParaRPr>
          </a:p>
          <a:p>
            <a:pPr>
              <a:spcBef>
                <a:spcPct val="50000"/>
              </a:spcBef>
              <a:buFont typeface="Wingdings" panose="05000000000000000000" pitchFamily="2" charset="2"/>
              <a:buNone/>
            </a:pP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a:t>
            </a:r>
            <a:endParaRPr lang="en-US" altLang="zh-CN"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endParaRPr>
          </a:p>
          <a:p>
            <a:pPr>
              <a:spcBef>
                <a:spcPct val="50000"/>
              </a:spcBef>
              <a:buFont typeface="Wingdings" panose="05000000000000000000" pitchFamily="2" charset="2"/>
              <a:buNone/>
            </a:pPr>
            <a:r>
              <a:rPr lang="en-US" altLang="zh-CN"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则</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报表中应填    消费量</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5000+2174=7174</a:t>
            </a:r>
            <a:r>
              <a:rPr lang="zh-CN" altLang="en-US"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百</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万千焦</a:t>
            </a:r>
            <a:endParaRPr lang="zh-CN" altLang="zh-CN" sz="1400" dirty="0">
              <a:solidFill>
                <a:srgbClr val="0070C0"/>
              </a:solidFill>
              <a:latin typeface="微软雅黑" panose="020B0503020204020204" pitchFamily="34" charset="-122"/>
              <a:ea typeface="微软雅黑" panose="020B0503020204020204" pitchFamily="34" charset="-122"/>
            </a:endParaRPr>
          </a:p>
          <a:p>
            <a:pPr>
              <a:spcBef>
                <a:spcPct val="50000"/>
              </a:spcBef>
              <a:buFont typeface="Wingdings" panose="05000000000000000000" pitchFamily="2" charset="2"/>
              <a:buNone/>
            </a:pP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smtClean="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消费金额</a:t>
            </a:r>
            <a:r>
              <a:rPr lang="en-US" altLang="zh-CN"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=355+250=605</a:t>
            </a: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千元</a:t>
            </a:r>
            <a:endParaRPr lang="zh-CN" altLang="zh-CN" sz="1400" dirty="0">
              <a:solidFill>
                <a:srgbClr val="0070C0"/>
              </a:solidFill>
              <a:latin typeface="微软雅黑" panose="020B0503020204020204" pitchFamily="34" charset="-122"/>
              <a:ea typeface="微软雅黑" panose="020B0503020204020204" pitchFamily="34" charset="-122"/>
            </a:endParaRPr>
          </a:p>
          <a:p>
            <a:pPr>
              <a:spcBef>
                <a:spcPct val="50000"/>
              </a:spcBef>
              <a:buFont typeface="Wingdings" panose="05000000000000000000" pitchFamily="2" charset="2"/>
              <a:buNone/>
            </a:pPr>
            <a:r>
              <a:rPr lang="zh-CN" altLang="en-US" sz="1400" dirty="0">
                <a:solidFill>
                  <a:srgbClr val="0070C0"/>
                </a:solidFill>
                <a:latin typeface="微软雅黑" panose="020B0503020204020204" pitchFamily="34" charset="-122"/>
                <a:ea typeface="微软雅黑" panose="020B0503020204020204" pitchFamily="34" charset="-122"/>
                <a:sym typeface="Wingdings" panose="05000000000000000000" pitchFamily="2" charset="2"/>
              </a:rPr>
              <a:t>          </a:t>
            </a:r>
            <a:endParaRPr lang="zh-CN" altLang="zh-CN" sz="14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blinds(horizontal)">
                                      <p:cBhvr>
                                        <p:cTn id="10" dur="500"/>
                                        <p:tgtEl>
                                          <p:spTgt spid="1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blinds(horizontal)">
                                      <p:cBhvr>
                                        <p:cTn id="13" dur="500"/>
                                        <p:tgtEl>
                                          <p:spTgt spid="10">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
                                            <p:txEl>
                                              <p:pRg st="3" end="3"/>
                                            </p:txEl>
                                          </p:spTgt>
                                        </p:tgtEl>
                                        <p:attrNameLst>
                                          <p:attrName>style.visibility</p:attrName>
                                        </p:attrNameLst>
                                      </p:cBhvr>
                                      <p:to>
                                        <p:strVal val="visible"/>
                                      </p:to>
                                    </p:set>
                                    <p:animEffect transition="in" filter="blinds(horizontal)">
                                      <p:cBhvr>
                                        <p:cTn id="16" dur="500"/>
                                        <p:tgtEl>
                                          <p:spTgt spid="10">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animEffect transition="in" filter="blinds(horizontal)">
                                      <p:cBhvr>
                                        <p:cTn id="19" dur="500"/>
                                        <p:tgtEl>
                                          <p:spTgt spid="10">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0">
                                            <p:txEl>
                                              <p:pRg st="5" end="5"/>
                                            </p:txEl>
                                          </p:spTgt>
                                        </p:tgtEl>
                                        <p:attrNameLst>
                                          <p:attrName>style.visibility</p:attrName>
                                        </p:attrNameLst>
                                      </p:cBhvr>
                                      <p:to>
                                        <p:strVal val="visible"/>
                                      </p:to>
                                    </p:set>
                                    <p:animEffect transition="in" filter="blinds(horizontal)">
                                      <p:cBhvr>
                                        <p:cTn id="24" dur="500"/>
                                        <p:tgtEl>
                                          <p:spTgt spid="10">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0">
                                            <p:txEl>
                                              <p:pRg st="6" end="6"/>
                                            </p:txEl>
                                          </p:spTgt>
                                        </p:tgtEl>
                                        <p:attrNameLst>
                                          <p:attrName>style.visibility</p:attrName>
                                        </p:attrNameLst>
                                      </p:cBhvr>
                                      <p:to>
                                        <p:strVal val="visible"/>
                                      </p:to>
                                    </p:set>
                                    <p:animEffect transition="in" filter="blinds(horizontal)">
                                      <p:cBhvr>
                                        <p:cTn id="29" dur="500"/>
                                        <p:tgtEl>
                                          <p:spTgt spid="10">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0">
                                            <p:txEl>
                                              <p:pRg st="7" end="7"/>
                                            </p:txEl>
                                          </p:spTgt>
                                        </p:tgtEl>
                                        <p:attrNameLst>
                                          <p:attrName>style.visibility</p:attrName>
                                        </p:attrNameLst>
                                      </p:cBhvr>
                                      <p:to>
                                        <p:strVal val="visible"/>
                                      </p:to>
                                    </p:set>
                                    <p:animEffect transition="in" filter="blinds(horizontal)">
                                      <p:cBhvr>
                                        <p:cTn id="34" dur="500"/>
                                        <p:tgtEl>
                                          <p:spTgt spid="10">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0">
                                            <p:txEl>
                                              <p:pRg st="8" end="8"/>
                                            </p:txEl>
                                          </p:spTgt>
                                        </p:tgtEl>
                                        <p:attrNameLst>
                                          <p:attrName>style.visibility</p:attrName>
                                        </p:attrNameLst>
                                      </p:cBhvr>
                                      <p:to>
                                        <p:strVal val="visible"/>
                                      </p:to>
                                    </p:set>
                                    <p:animEffect transition="in" filter="blinds(horizontal)">
                                      <p:cBhvr>
                                        <p:cTn id="39" dur="500"/>
                                        <p:tgtEl>
                                          <p:spTgt spid="10">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0">
                                            <p:txEl>
                                              <p:pRg st="9" end="9"/>
                                            </p:txEl>
                                          </p:spTgt>
                                        </p:tgtEl>
                                        <p:attrNameLst>
                                          <p:attrName>style.visibility</p:attrName>
                                        </p:attrNameLst>
                                      </p:cBhvr>
                                      <p:to>
                                        <p:strVal val="visible"/>
                                      </p:to>
                                    </p:set>
                                    <p:animEffect transition="in" filter="blinds(horizontal)">
                                      <p:cBhvr>
                                        <p:cTn id="44" dur="500"/>
                                        <p:tgtEl>
                                          <p:spTgt spid="10">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0">
                                            <p:txEl>
                                              <p:pRg st="10" end="10"/>
                                            </p:txEl>
                                          </p:spTgt>
                                        </p:tgtEl>
                                        <p:attrNameLst>
                                          <p:attrName>style.visibility</p:attrName>
                                        </p:attrNameLst>
                                      </p:cBhvr>
                                      <p:to>
                                        <p:strVal val="visible"/>
                                      </p:to>
                                    </p:set>
                                    <p:animEffect transition="in" filter="blinds(horizontal)">
                                      <p:cBhvr>
                                        <p:cTn id="49" dur="500"/>
                                        <p:tgtEl>
                                          <p:spTgt spid="10">
                                            <p:txEl>
                                              <p:pRg st="10" end="1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0">
                                            <p:txEl>
                                              <p:pRg st="11" end="11"/>
                                            </p:txEl>
                                          </p:spTgt>
                                        </p:tgtEl>
                                        <p:attrNameLst>
                                          <p:attrName>style.visibility</p:attrName>
                                        </p:attrNameLst>
                                      </p:cBhvr>
                                      <p:to>
                                        <p:strVal val="visible"/>
                                      </p:to>
                                    </p:set>
                                    <p:animEffect transition="in" filter="blinds(horizontal)">
                                      <p:cBhvr>
                                        <p:cTn id="54" dur="500"/>
                                        <p:tgtEl>
                                          <p:spTgt spid="10">
                                            <p:txEl>
                                              <p:pRg st="11" end="1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10">
                                            <p:txEl>
                                              <p:pRg st="12" end="12"/>
                                            </p:txEl>
                                          </p:spTgt>
                                        </p:tgtEl>
                                        <p:attrNameLst>
                                          <p:attrName>style.visibility</p:attrName>
                                        </p:attrNameLst>
                                      </p:cBhvr>
                                      <p:to>
                                        <p:strVal val="visible"/>
                                      </p:to>
                                    </p:set>
                                    <p:animEffect transition="in" filter="blinds(horizontal)">
                                      <p:cBhvr>
                                        <p:cTn id="59" dur="500"/>
                                        <p:tgtEl>
                                          <p:spTgt spid="10">
                                            <p:txEl>
                                              <p:pRg st="12" end="1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10">
                                            <p:txEl>
                                              <p:pRg st="13" end="13"/>
                                            </p:txEl>
                                          </p:spTgt>
                                        </p:tgtEl>
                                        <p:attrNameLst>
                                          <p:attrName>style.visibility</p:attrName>
                                        </p:attrNameLst>
                                      </p:cBhvr>
                                      <p:to>
                                        <p:strVal val="visible"/>
                                      </p:to>
                                    </p:set>
                                    <p:animEffect transition="in" filter="blinds(horizontal)">
                                      <p:cBhvr>
                                        <p:cTn id="64" dur="500"/>
                                        <p:tgtEl>
                                          <p:spTgt spid="10">
                                            <p:txEl>
                                              <p:pRg st="13" end="13"/>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10">
                                            <p:txEl>
                                              <p:pRg st="14" end="14"/>
                                            </p:txEl>
                                          </p:spTgt>
                                        </p:tgtEl>
                                        <p:attrNameLst>
                                          <p:attrName>style.visibility</p:attrName>
                                        </p:attrNameLst>
                                      </p:cBhvr>
                                      <p:to>
                                        <p:strVal val="visible"/>
                                      </p:to>
                                    </p:set>
                                    <p:animEffect transition="in" filter="blinds(horizontal)">
                                      <p:cBhvr>
                                        <p:cTn id="69" dur="500"/>
                                        <p:tgtEl>
                                          <p:spTgt spid="10">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47"/>
          <p:cNvGrpSpPr/>
          <p:nvPr/>
        </p:nvGrpSpPr>
        <p:grpSpPr bwMode="auto">
          <a:xfrm>
            <a:off x="738188" y="2306638"/>
            <a:ext cx="187325" cy="182562"/>
            <a:chOff x="1239" y="1515"/>
            <a:chExt cx="115" cy="115"/>
          </a:xfrm>
        </p:grpSpPr>
        <p:sp>
          <p:nvSpPr>
            <p:cNvPr id="117772"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7773"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89100" name="TextBox 19"/>
          <p:cNvSpPr txBox="1">
            <a:spLocks noChangeArrowheads="1"/>
          </p:cNvSpPr>
          <p:nvPr/>
        </p:nvSpPr>
        <p:spPr bwMode="auto">
          <a:xfrm>
            <a:off x="962025" y="2190947"/>
            <a:ext cx="8496300" cy="2195473"/>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a:lnSpc>
                <a:spcPts val="2800"/>
              </a:lnSpc>
              <a:spcAft>
                <a:spcPts val="1200"/>
              </a:spcAft>
              <a:defRPr/>
            </a:pPr>
            <a:r>
              <a:rPr lang="zh-CN"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中央空调制冷费</a:t>
            </a:r>
            <a:r>
              <a:rPr lang="zh-CN" altLang="zh-CN" sz="2000" b="0" dirty="0">
                <a:latin typeface="微软雅黑" panose="020B0503020204020204" pitchFamily="34" charset="-122"/>
                <a:ea typeface="微软雅黑" panose="020B0503020204020204" pitchFamily="34" charset="-122"/>
              </a:rPr>
              <a:t>是否作为热力统计</a:t>
            </a:r>
            <a:r>
              <a:rPr lang="en-US" altLang="zh-CN" sz="2000" b="0" dirty="0">
                <a:latin typeface="微软雅黑" panose="020B0503020204020204" pitchFamily="34" charset="-122"/>
                <a:ea typeface="微软雅黑" panose="020B0503020204020204" pitchFamily="34" charset="-122"/>
              </a:rPr>
              <a:t>  </a:t>
            </a:r>
            <a:endParaRPr lang="en-US" altLang="zh-CN" sz="2000" b="0" dirty="0">
              <a:latin typeface="微软雅黑" panose="020B0503020204020204" pitchFamily="34" charset="-122"/>
              <a:ea typeface="微软雅黑" panose="020B0503020204020204" pitchFamily="34" charset="-122"/>
            </a:endParaRPr>
          </a:p>
          <a:p>
            <a:pPr>
              <a:lnSpc>
                <a:spcPts val="2800"/>
              </a:lnSpc>
              <a:spcAft>
                <a:spcPts val="1200"/>
              </a:spcAft>
              <a:defRPr/>
            </a:pPr>
            <a:r>
              <a:rPr lang="zh-CN" altLang="en-US" sz="2000" b="0" dirty="0">
                <a:latin typeface="微软雅黑" panose="020B0503020204020204" pitchFamily="34" charset="-122"/>
                <a:ea typeface="微软雅黑" panose="020B0503020204020204" pitchFamily="34" charset="-122"/>
              </a:rPr>
              <a:t>①对于</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提供中央空调服务的</a:t>
            </a:r>
            <a:r>
              <a:rPr lang="zh-CN" altLang="en-US" sz="2000" b="0" dirty="0">
                <a:latin typeface="微软雅黑" panose="020B0503020204020204" pitchFamily="34" charset="-122"/>
                <a:ea typeface="微软雅黑" panose="020B0503020204020204" pitchFamily="34" charset="-122"/>
              </a:rPr>
              <a:t>单位，</a:t>
            </a:r>
            <a:r>
              <a:rPr lang="zh-CN" altLang="zh-CN" sz="2000" b="0" dirty="0">
                <a:latin typeface="微软雅黑" panose="020B0503020204020204" pitchFamily="34" charset="-122"/>
                <a:ea typeface="微软雅黑" panose="020B0503020204020204" pitchFamily="34" charset="-122"/>
              </a:rPr>
              <a:t>无论是制热还是制冷，</a:t>
            </a:r>
            <a:r>
              <a:rPr lang="zh-CN" altLang="en-US" sz="2000" b="0" dirty="0">
                <a:latin typeface="微软雅黑" panose="020B0503020204020204" pitchFamily="34" charset="-122"/>
                <a:ea typeface="微软雅黑" panose="020B0503020204020204" pitchFamily="34" charset="-122"/>
              </a:rPr>
              <a:t>如果</a:t>
            </a:r>
            <a:r>
              <a:rPr lang="zh-CN" altLang="zh-CN" sz="2000" b="0" dirty="0">
                <a:latin typeface="微软雅黑" panose="020B0503020204020204" pitchFamily="34" charset="-122"/>
                <a:ea typeface="微软雅黑" panose="020B0503020204020204" pitchFamily="34" charset="-122"/>
              </a:rPr>
              <a:t>使用外购热力</a:t>
            </a:r>
            <a:r>
              <a:rPr lang="zh-CN" altLang="en-US" sz="2000" b="0" dirty="0">
                <a:latin typeface="微软雅黑" panose="020B0503020204020204" pitchFamily="34" charset="-122"/>
                <a:ea typeface="微软雅黑" panose="020B0503020204020204" pitchFamily="34" charset="-122"/>
              </a:rPr>
              <a:t>驱动中央空调</a:t>
            </a:r>
            <a:r>
              <a:rPr lang="zh-CN"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应该</a:t>
            </a:r>
            <a:r>
              <a:rPr lang="zh-CN" altLang="zh-CN" sz="2000" b="0" dirty="0">
                <a:latin typeface="微软雅黑" panose="020B0503020204020204" pitchFamily="34" charset="-122"/>
                <a:ea typeface="微软雅黑" panose="020B0503020204020204" pitchFamily="34" charset="-122"/>
              </a:rPr>
              <a:t>填报外购热力消费</a:t>
            </a:r>
            <a:endParaRPr lang="en-US" altLang="zh-CN" sz="2000" b="0" dirty="0">
              <a:latin typeface="微软雅黑" panose="020B0503020204020204" pitchFamily="34" charset="-122"/>
              <a:ea typeface="微软雅黑" panose="020B0503020204020204" pitchFamily="34" charset="-122"/>
            </a:endParaRPr>
          </a:p>
          <a:p>
            <a:pPr>
              <a:lnSpc>
                <a:spcPts val="2800"/>
              </a:lnSpc>
              <a:spcAft>
                <a:spcPts val="1200"/>
              </a:spcAft>
              <a:defRPr/>
            </a:pPr>
            <a:r>
              <a:rPr lang="zh-CN" altLang="en-US" sz="2000" b="0" dirty="0">
                <a:latin typeface="微软雅黑" panose="020B0503020204020204" pitchFamily="34" charset="-122"/>
                <a:ea typeface="微软雅黑" panose="020B0503020204020204" pitchFamily="34" charset="-122"/>
              </a:rPr>
              <a:t>②</a:t>
            </a:r>
            <a:r>
              <a:rPr lang="zh-CN" altLang="zh-CN" sz="2000" b="0" dirty="0">
                <a:latin typeface="微软雅黑" panose="020B0503020204020204" pitchFamily="34" charset="-122"/>
                <a:ea typeface="微软雅黑" panose="020B0503020204020204" pitchFamily="34" charset="-122"/>
              </a:rPr>
              <a:t>对于</a:t>
            </a:r>
            <a:r>
              <a:rPr lang="zh-CN" altLang="zh-CN" sz="2000" b="0" dirty="0">
                <a:solidFill>
                  <a:schemeClr val="accent2">
                    <a:lumMod val="60000"/>
                    <a:lumOff val="40000"/>
                  </a:schemeClr>
                </a:solidFill>
                <a:latin typeface="微软雅黑" panose="020B0503020204020204" pitchFamily="34" charset="-122"/>
                <a:ea typeface="微软雅黑" panose="020B0503020204020204" pitchFamily="34" charset="-122"/>
              </a:rPr>
              <a:t>终端用户</a:t>
            </a:r>
            <a:r>
              <a:rPr lang="zh-CN"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所缴中央空调</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制冷费</a:t>
            </a:r>
            <a:r>
              <a:rPr lang="en-US" altLang="zh-CN" sz="2000" b="0" dirty="0">
                <a:latin typeface="微软雅黑" panose="020B0503020204020204" pitchFamily="34" charset="-122"/>
                <a:ea typeface="微软雅黑" panose="020B0503020204020204" pitchFamily="34" charset="-122"/>
              </a:rPr>
              <a:t>”</a:t>
            </a:r>
            <a:r>
              <a:rPr lang="zh-CN" altLang="en-US" sz="2000" b="0" dirty="0">
                <a:solidFill>
                  <a:srgbClr val="FF0000"/>
                </a:solidFill>
                <a:latin typeface="微软雅黑" panose="020B0503020204020204" pitchFamily="34" charset="-122"/>
                <a:ea typeface="微软雅黑" panose="020B0503020204020204" pitchFamily="34" charset="-122"/>
              </a:rPr>
              <a:t>无须</a:t>
            </a:r>
            <a:r>
              <a:rPr lang="zh-CN" altLang="en-US" sz="2000" b="0" dirty="0">
                <a:latin typeface="微软雅黑" panose="020B0503020204020204" pitchFamily="34" charset="-122"/>
                <a:ea typeface="微软雅黑" panose="020B0503020204020204" pitchFamily="34" charset="-122"/>
              </a:rPr>
              <a:t>填入外购热力</a:t>
            </a:r>
            <a:r>
              <a:rPr lang="zh-CN" altLang="zh-CN" sz="2000" b="0" dirty="0">
                <a:latin typeface="微软雅黑" panose="020B0503020204020204" pitchFamily="34" charset="-122"/>
                <a:ea typeface="微软雅黑" panose="020B0503020204020204" pitchFamily="34" charset="-122"/>
              </a:rPr>
              <a:t>，若制冷费和采暖费是一笔费用且无法划分，可计入外购热力</a:t>
            </a:r>
            <a:endParaRPr lang="en-US" altLang="zh-CN" sz="2000" b="0" dirty="0">
              <a:latin typeface="微软雅黑" panose="020B0503020204020204" pitchFamily="34" charset="-122"/>
              <a:ea typeface="微软雅黑" panose="020B0503020204020204" pitchFamily="34" charset="-122"/>
            </a:endParaRPr>
          </a:p>
        </p:txBody>
      </p:sp>
      <p:grpSp>
        <p:nvGrpSpPr>
          <p:cNvPr id="3" name="Group 12"/>
          <p:cNvGrpSpPr/>
          <p:nvPr/>
        </p:nvGrpSpPr>
        <p:grpSpPr bwMode="auto">
          <a:xfrm>
            <a:off x="381000" y="1143000"/>
            <a:ext cx="2286000" cy="792163"/>
            <a:chOff x="4543" y="709"/>
            <a:chExt cx="1620" cy="499"/>
          </a:xfrm>
        </p:grpSpPr>
        <p:sp>
          <p:nvSpPr>
            <p:cNvPr id="100362" name="AutoShape 5"/>
            <p:cNvSpPr>
              <a:spLocks noChangeArrowheads="1"/>
            </p:cNvSpPr>
            <p:nvPr/>
          </p:nvSpPr>
          <p:spPr bwMode="gray">
            <a:xfrm rot="5400000">
              <a:off x="5095" y="177"/>
              <a:ext cx="499" cy="1540"/>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7771"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热力</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14"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89100"/>
                                        </p:tgtEl>
                                        <p:attrNameLst>
                                          <p:attrName>style.visibility</p:attrName>
                                        </p:attrNameLst>
                                      </p:cBhvr>
                                      <p:to>
                                        <p:strVal val="visible"/>
                                      </p:to>
                                    </p:set>
                                    <p:anim calcmode="lin" valueType="num">
                                      <p:cBhvr>
                                        <p:cTn id="7" dur="500" fill="hold"/>
                                        <p:tgtEl>
                                          <p:spTgt spid="89100"/>
                                        </p:tgtEl>
                                        <p:attrNameLst>
                                          <p:attrName>ppt_w</p:attrName>
                                        </p:attrNameLst>
                                      </p:cBhvr>
                                      <p:tavLst>
                                        <p:tav tm="0">
                                          <p:val>
                                            <p:fltVal val="0"/>
                                          </p:val>
                                        </p:tav>
                                        <p:tav tm="100000">
                                          <p:val>
                                            <p:strVal val="#ppt_w"/>
                                          </p:val>
                                        </p:tav>
                                      </p:tavLst>
                                    </p:anim>
                                    <p:anim calcmode="lin" valueType="num">
                                      <p:cBhvr>
                                        <p:cTn id="8" dur="500" fill="hold"/>
                                        <p:tgtEl>
                                          <p:spTgt spid="89100"/>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124075" cy="792163"/>
            <a:chOff x="4572" y="709"/>
            <a:chExt cx="1664" cy="499"/>
          </a:xfrm>
        </p:grpSpPr>
        <p:sp>
          <p:nvSpPr>
            <p:cNvPr id="6145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102413" name="Text Box 6"/>
            <p:cNvSpPr txBox="1">
              <a:spLocks noChangeArrowheads="1"/>
            </p:cNvSpPr>
            <p:nvPr/>
          </p:nvSpPr>
          <p:spPr bwMode="auto">
            <a:xfrm>
              <a:off x="4616" y="799"/>
              <a:ext cx="1620" cy="327"/>
            </a:xfrm>
            <a:prstGeom prst="rect">
              <a:avLst/>
            </a:prstGeom>
            <a:noFill/>
            <a:ln w="9525" algn="ctr">
              <a:noFill/>
              <a:miter lim="800000"/>
            </a:ln>
          </p:spPr>
          <p:txBody>
            <a:bodyPr>
              <a:spAutoFit/>
            </a:bodyPr>
            <a:lstStyle/>
            <a:p>
              <a:pPr marL="342900" indent="-342900">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热力</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29" name="TextBox 19"/>
          <p:cNvSpPr txBox="1">
            <a:spLocks noChangeArrowheads="1"/>
          </p:cNvSpPr>
          <p:nvPr/>
        </p:nvSpPr>
        <p:spPr bwMode="auto">
          <a:xfrm>
            <a:off x="666750" y="2093719"/>
            <a:ext cx="8786813" cy="3192669"/>
          </a:xfrm>
          <a:prstGeom prst="rect">
            <a:avLst/>
          </a:prstGeom>
          <a:noFill/>
          <a:ln w="9525">
            <a:noFill/>
            <a:miter lim="800000"/>
          </a:ln>
        </p:spPr>
        <p:txBody>
          <a:bodyPr>
            <a:spAutoFit/>
          </a:bodyPr>
          <a:lstStyle/>
          <a:p>
            <a:pPr>
              <a:lnSpc>
                <a:spcPts val="2800"/>
              </a:lnSpc>
              <a:spcAft>
                <a:spcPts val="1200"/>
              </a:spcAft>
              <a:defRPr/>
            </a:pPr>
            <a:r>
              <a:rPr lang="zh-CN" altLang="en-US" sz="2400" dirty="0">
                <a:latin typeface="黑体" panose="02010609060101010101" pitchFamily="2" charset="-122"/>
                <a:ea typeface="黑体" panose="02010609060101010101" pitchFamily="2" charset="-122"/>
              </a:rPr>
              <a:t>  </a:t>
            </a:r>
            <a:r>
              <a:rPr lang="zh-CN" altLang="en-US" sz="2000" dirty="0">
                <a:latin typeface="微软雅黑" panose="020B0503020204020204" pitchFamily="34" charset="-122"/>
                <a:ea typeface="微软雅黑" panose="020B0503020204020204" pitchFamily="34" charset="-122"/>
              </a:rPr>
              <a:t>热电联产企业的热力投入计算</a:t>
            </a:r>
            <a:endParaRPr lang="en-US" altLang="zh-CN" sz="2000" dirty="0">
              <a:latin typeface="微软雅黑" panose="020B0503020204020204" pitchFamily="34" charset="-122"/>
              <a:ea typeface="微软雅黑" panose="020B0503020204020204" pitchFamily="34" charset="-122"/>
            </a:endParaRPr>
          </a:p>
          <a:p>
            <a:pPr>
              <a:lnSpc>
                <a:spcPts val="2800"/>
              </a:lnSpc>
              <a:spcAft>
                <a:spcPts val="1200"/>
              </a:spcAft>
              <a:defRPr/>
            </a:pPr>
            <a:r>
              <a:rPr lang="zh-CN" altLang="en-US" sz="2000" b="0" dirty="0">
                <a:latin typeface="微软雅黑" panose="020B0503020204020204" pitchFamily="34" charset="-122"/>
                <a:ea typeface="微软雅黑" panose="020B0503020204020204" pitchFamily="34" charset="-122"/>
              </a:rPr>
              <a:t>  分摊用于火力发电和供热的能源投入量，分摊方法有两种：</a:t>
            </a:r>
            <a:endParaRPr lang="zh-CN" altLang="en-US" sz="2000" b="0" dirty="0">
              <a:latin typeface="微软雅黑" panose="020B0503020204020204" pitchFamily="34" charset="-122"/>
              <a:ea typeface="微软雅黑" panose="020B0503020204020204" pitchFamily="34" charset="-122"/>
            </a:endParaRPr>
          </a:p>
          <a:p>
            <a:pPr marL="742950" lvl="1" indent="-285750">
              <a:lnSpc>
                <a:spcPts val="2800"/>
              </a:lnSpc>
              <a:spcBef>
                <a:spcPct val="20000"/>
              </a:spcBef>
              <a:buClr>
                <a:schemeClr val="accent1"/>
              </a:buClr>
              <a:defRPr/>
            </a:pPr>
            <a:r>
              <a:rPr lang="zh-CN" altLang="zh-CN" sz="2000" b="0" dirty="0">
                <a:latin typeface="微软雅黑" panose="020B0503020204020204" pitchFamily="34" charset="-122"/>
                <a:ea typeface="微软雅黑" panose="020B0503020204020204" pitchFamily="34" charset="-122"/>
              </a:rPr>
              <a:t>①</a:t>
            </a:r>
            <a:r>
              <a:rPr lang="zh-CN" altLang="en-US" sz="2000" b="0" dirty="0">
                <a:latin typeface="微软雅黑" panose="020B0503020204020204" pitchFamily="34" charset="-122"/>
                <a:ea typeface="微软雅黑" panose="020B0503020204020204" pitchFamily="34" charset="-122"/>
              </a:rPr>
              <a:t>供热比法：</a:t>
            </a:r>
            <a:endParaRPr lang="zh-CN" altLang="en-US" sz="2000" b="0" dirty="0">
              <a:solidFill>
                <a:srgbClr val="FF0000"/>
              </a:solidFill>
              <a:latin typeface="微软雅黑" panose="020B0503020204020204" pitchFamily="34" charset="-122"/>
              <a:ea typeface="微软雅黑" panose="020B0503020204020204" pitchFamily="34" charset="-122"/>
            </a:endParaRPr>
          </a:p>
          <a:p>
            <a:pPr marL="742950" lvl="1" indent="-285750">
              <a:lnSpc>
                <a:spcPts val="2800"/>
              </a:lnSpc>
              <a:spcBef>
                <a:spcPct val="20000"/>
              </a:spcBef>
              <a:buClr>
                <a:schemeClr val="accent1"/>
              </a:buClr>
              <a:defRPr/>
            </a:pPr>
            <a:r>
              <a:rPr lang="zh-CN" altLang="en-US" sz="2000" b="0" dirty="0">
                <a:latin typeface="微软雅黑" panose="020B0503020204020204" pitchFamily="34" charset="-122"/>
                <a:ea typeface="微软雅黑" panose="020B0503020204020204" pitchFamily="34" charset="-122"/>
              </a:rPr>
              <a:t>   由</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热力表</a:t>
            </a:r>
            <a:r>
              <a:rPr lang="zh-CN" altLang="en-US" sz="2000" b="0" dirty="0">
                <a:latin typeface="微软雅黑" panose="020B0503020204020204" pitchFamily="34" charset="-122"/>
                <a:ea typeface="微软雅黑" panose="020B0503020204020204" pitchFamily="34" charset="-122"/>
              </a:rPr>
              <a:t>查得外供热量和锅炉总产热量，则</a:t>
            </a:r>
            <a:endParaRPr lang="zh-CN" altLang="en-US" sz="2000" b="0" dirty="0">
              <a:latin typeface="微软雅黑" panose="020B0503020204020204" pitchFamily="34" charset="-122"/>
              <a:ea typeface="微软雅黑" panose="020B0503020204020204" pitchFamily="34" charset="-122"/>
            </a:endParaRPr>
          </a:p>
          <a:p>
            <a:pPr marL="1143000" lvl="2" indent="-228600">
              <a:lnSpc>
                <a:spcPts val="2800"/>
              </a:lnSpc>
              <a:spcBef>
                <a:spcPct val="20000"/>
              </a:spcBef>
              <a:buClr>
                <a:schemeClr val="tx1"/>
              </a:buClr>
              <a:defRPr/>
            </a:pPr>
            <a:r>
              <a:rPr lang="zh-CN" altLang="en-US" sz="2000" b="0" dirty="0">
                <a:solidFill>
                  <a:srgbClr val="0070C0"/>
                </a:solidFill>
                <a:latin typeface="微软雅黑" panose="020B0503020204020204" pitchFamily="34" charset="-122"/>
                <a:ea typeface="微软雅黑" panose="020B0503020204020204" pitchFamily="34" charset="-122"/>
              </a:rPr>
              <a:t>        供热比</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en-US" sz="2000" b="0" dirty="0">
                <a:solidFill>
                  <a:srgbClr val="0070C0"/>
                </a:solidFill>
                <a:latin typeface="微软雅黑" panose="020B0503020204020204" pitchFamily="34" charset="-122"/>
                <a:ea typeface="微软雅黑" panose="020B0503020204020204" pitchFamily="34" charset="-122"/>
              </a:rPr>
              <a:t>外供热量</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en-US" sz="2000" b="0" dirty="0">
                <a:solidFill>
                  <a:srgbClr val="0070C0"/>
                </a:solidFill>
                <a:latin typeface="微软雅黑" panose="020B0503020204020204" pitchFamily="34" charset="-122"/>
                <a:ea typeface="微软雅黑" panose="020B0503020204020204" pitchFamily="34" charset="-122"/>
              </a:rPr>
              <a:t>锅炉总产热量</a:t>
            </a:r>
            <a:endParaRPr lang="en-US" altLang="zh-CN" sz="2000" b="0" dirty="0">
              <a:solidFill>
                <a:srgbClr val="0070C0"/>
              </a:solidFill>
              <a:latin typeface="微软雅黑" panose="020B0503020204020204" pitchFamily="34" charset="-122"/>
              <a:ea typeface="微软雅黑" panose="020B0503020204020204" pitchFamily="34" charset="-122"/>
            </a:endParaRPr>
          </a:p>
          <a:p>
            <a:pPr marL="1143000" lvl="2" indent="-228600">
              <a:lnSpc>
                <a:spcPts val="2800"/>
              </a:lnSpc>
              <a:spcBef>
                <a:spcPct val="20000"/>
              </a:spcBef>
              <a:buClr>
                <a:schemeClr val="tx1"/>
              </a:buClr>
              <a:defRPr/>
            </a:pPr>
            <a:r>
              <a:rPr lang="en-US" altLang="zh-CN" sz="2000" b="0" dirty="0">
                <a:solidFill>
                  <a:srgbClr val="0070C0"/>
                </a:solidFill>
                <a:latin typeface="微软雅黑" panose="020B0503020204020204" pitchFamily="34" charset="-122"/>
                <a:ea typeface="微软雅黑" panose="020B0503020204020204" pitchFamily="34" charset="-122"/>
              </a:rPr>
              <a:t>        </a:t>
            </a:r>
            <a:r>
              <a:rPr lang="zh-CN" altLang="en-US" sz="2000" b="0" dirty="0">
                <a:solidFill>
                  <a:srgbClr val="0070C0"/>
                </a:solidFill>
                <a:latin typeface="微软雅黑" panose="020B0503020204020204" pitchFamily="34" charset="-122"/>
                <a:ea typeface="微软雅黑" panose="020B0503020204020204" pitchFamily="34" charset="-122"/>
              </a:rPr>
              <a:t>供热投入量＝全部投入能源</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en-US" sz="2000" b="0" dirty="0">
                <a:solidFill>
                  <a:srgbClr val="0070C0"/>
                </a:solidFill>
                <a:latin typeface="微软雅黑" panose="020B0503020204020204" pitchFamily="34" charset="-122"/>
                <a:ea typeface="微软雅黑" panose="020B0503020204020204" pitchFamily="34" charset="-122"/>
              </a:rPr>
              <a:t>供热比</a:t>
            </a:r>
            <a:endParaRPr lang="en-US" altLang="zh-CN" sz="2000" b="0" dirty="0">
              <a:solidFill>
                <a:srgbClr val="0070C0"/>
              </a:solidFill>
              <a:latin typeface="微软雅黑" panose="020B0503020204020204" pitchFamily="34" charset="-122"/>
              <a:ea typeface="微软雅黑" panose="020B0503020204020204" pitchFamily="34" charset="-122"/>
            </a:endParaRPr>
          </a:p>
          <a:p>
            <a:pPr marL="1143000" lvl="2" indent="-228600">
              <a:lnSpc>
                <a:spcPts val="2800"/>
              </a:lnSpc>
              <a:spcBef>
                <a:spcPct val="20000"/>
              </a:spcBef>
              <a:buClr>
                <a:schemeClr val="tx1"/>
              </a:buClr>
              <a:defRPr/>
            </a:pPr>
            <a:r>
              <a:rPr lang="en-US" altLang="zh-CN" sz="2000" b="0" dirty="0">
                <a:solidFill>
                  <a:srgbClr val="0070C0"/>
                </a:solidFill>
                <a:latin typeface="微软雅黑" panose="020B0503020204020204" pitchFamily="34" charset="-122"/>
                <a:ea typeface="微软雅黑" panose="020B0503020204020204" pitchFamily="34" charset="-122"/>
              </a:rPr>
              <a:t>        </a:t>
            </a:r>
            <a:r>
              <a:rPr lang="zh-CN" altLang="en-US" sz="2000" b="0" dirty="0">
                <a:solidFill>
                  <a:srgbClr val="0070C0"/>
                </a:solidFill>
                <a:latin typeface="微软雅黑" panose="020B0503020204020204" pitchFamily="34" charset="-122"/>
                <a:ea typeface="微软雅黑" panose="020B0503020204020204" pitchFamily="34" charset="-122"/>
              </a:rPr>
              <a:t>火电投入量＝全部投入能源</a:t>
            </a:r>
            <a:r>
              <a:rPr lang="en-US" altLang="zh-CN" sz="2000" b="0" dirty="0">
                <a:solidFill>
                  <a:srgbClr val="0070C0"/>
                </a:solidFill>
                <a:latin typeface="微软雅黑" panose="020B0503020204020204" pitchFamily="34" charset="-122"/>
                <a:ea typeface="微软雅黑" panose="020B0503020204020204" pitchFamily="34" charset="-122"/>
              </a:rPr>
              <a:t>×(1</a:t>
            </a:r>
            <a:r>
              <a:rPr lang="zh-CN" altLang="en-US" sz="2000" b="0" dirty="0">
                <a:solidFill>
                  <a:srgbClr val="0070C0"/>
                </a:solidFill>
                <a:latin typeface="微软雅黑" panose="020B0503020204020204" pitchFamily="34" charset="-122"/>
                <a:ea typeface="微软雅黑" panose="020B0503020204020204" pitchFamily="34" charset="-122"/>
              </a:rPr>
              <a:t>－供热比</a:t>
            </a:r>
            <a:r>
              <a:rPr lang="en-US" altLang="zh-CN" sz="2000" b="0" dirty="0">
                <a:solidFill>
                  <a:srgbClr val="0070C0"/>
                </a:solidFill>
                <a:latin typeface="微软雅黑" panose="020B0503020204020204" pitchFamily="34" charset="-122"/>
                <a:ea typeface="微软雅黑" panose="020B0503020204020204" pitchFamily="34" charset="-122"/>
              </a:rPr>
              <a:t>)</a:t>
            </a:r>
            <a:endParaRPr lang="zh-CN" altLang="en-US" sz="2000" b="0" dirty="0">
              <a:solidFill>
                <a:srgbClr val="0070C0"/>
              </a:solidFill>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666750" y="2263582"/>
            <a:ext cx="187325" cy="182562"/>
            <a:chOff x="1239" y="1515"/>
            <a:chExt cx="115" cy="115"/>
          </a:xfrm>
        </p:grpSpPr>
        <p:sp>
          <p:nvSpPr>
            <p:cNvPr id="10241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0241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4"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grpSp>
        <p:nvGrpSpPr>
          <p:cNvPr id="15" name="组合 20"/>
          <p:cNvGrpSpPr/>
          <p:nvPr/>
        </p:nvGrpSpPr>
        <p:grpSpPr bwMode="auto">
          <a:xfrm>
            <a:off x="7596206" y="2643182"/>
            <a:ext cx="1398144" cy="714380"/>
            <a:chOff x="738190" y="1500197"/>
            <a:chExt cx="9707419" cy="2327877"/>
          </a:xfrm>
        </p:grpSpPr>
        <p:sp>
          <p:nvSpPr>
            <p:cNvPr id="16" name="AutoShape 136"/>
            <p:cNvSpPr>
              <a:spLocks noChangeArrowheads="1"/>
            </p:cNvSpPr>
            <p:nvPr/>
          </p:nvSpPr>
          <p:spPr bwMode="auto">
            <a:xfrm>
              <a:off x="738190" y="1500197"/>
              <a:ext cx="8715372" cy="2327877"/>
            </a:xfrm>
            <a:prstGeom prst="wedgeRoundRectCallout">
              <a:avLst>
                <a:gd name="adj1" fmla="val -131630"/>
                <a:gd name="adj2" fmla="val 102838"/>
                <a:gd name="adj3" fmla="val 16667"/>
              </a:avLst>
            </a:prstGeom>
            <a:solidFill>
              <a:srgbClr val="CCECFF"/>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defRPr/>
              </a:pPr>
              <a:endParaRPr lang="zh-CN" altLang="en-US" sz="2800">
                <a:solidFill>
                  <a:srgbClr val="FFFF99"/>
                </a:solidFill>
                <a:ea typeface="方正姚体" panose="02010601030101010101" pitchFamily="2" charset="-122"/>
              </a:endParaRPr>
            </a:p>
          </p:txBody>
        </p:sp>
        <p:sp>
          <p:nvSpPr>
            <p:cNvPr id="17" name="Text Box 137"/>
            <p:cNvSpPr txBox="1">
              <a:spLocks noChangeArrowheads="1"/>
            </p:cNvSpPr>
            <p:nvPr/>
          </p:nvSpPr>
          <p:spPr bwMode="auto">
            <a:xfrm>
              <a:off x="1730189" y="1732985"/>
              <a:ext cx="8715420" cy="1587954"/>
            </a:xfrm>
            <a:prstGeom prst="rect">
              <a:avLst/>
            </a:prstGeom>
            <a:noFill/>
            <a:ln w="9525" algn="ctr">
              <a:noFill/>
              <a:miter lim="800000"/>
            </a:ln>
          </p:spPr>
          <p:txBody>
            <a:bodyPr wrap="square" anchor="ctr">
              <a:spAutoFit/>
            </a:bodyPr>
            <a:lstStyle/>
            <a:p>
              <a:r>
                <a:rPr lang="zh-CN" altLang="en-US" b="0" dirty="0">
                  <a:latin typeface="黑体" panose="02010609060101010101" pitchFamily="2" charset="-122"/>
                  <a:ea typeface="黑体" panose="02010609060101010101" pitchFamily="2" charset="-122"/>
                </a:rPr>
                <a:t>推荐</a:t>
              </a:r>
              <a:endParaRPr lang="zh-CN" altLang="en-US" b="0" dirty="0">
                <a:latin typeface="黑体" panose="02010609060101010101" pitchFamily="2" charset="-122"/>
                <a:ea typeface="黑体" panose="02010609060101010101" pitchFamily="2" charset="-122"/>
              </a:endParaRPr>
            </a:p>
          </p:txBody>
        </p:sp>
      </p:gr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cTn>
                              </p:par>
                              <p:par>
                                <p:cTn id="13" presetID="1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lide(fromBottom)">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sp>
        <p:nvSpPr>
          <p:cNvPr id="29" name="TextBox 19"/>
          <p:cNvSpPr txBox="1">
            <a:spLocks noChangeArrowheads="1"/>
          </p:cNvSpPr>
          <p:nvPr/>
        </p:nvSpPr>
        <p:spPr bwMode="auto">
          <a:xfrm>
            <a:off x="452438" y="2000240"/>
            <a:ext cx="8929687" cy="3933384"/>
          </a:xfrm>
          <a:prstGeom prst="rect">
            <a:avLst/>
          </a:prstGeom>
          <a:noFill/>
          <a:ln w="9525">
            <a:noFill/>
            <a:miter lim="800000"/>
          </a:ln>
        </p:spPr>
        <p:txBody>
          <a:bodyPr>
            <a:spAutoFit/>
          </a:bodyPr>
          <a:lstStyle/>
          <a:p>
            <a:pPr>
              <a:spcAft>
                <a:spcPts val="1200"/>
              </a:spcAft>
              <a:defRPr/>
            </a:pPr>
            <a:r>
              <a:rPr lang="zh-CN" altLang="en-US" sz="2400" dirty="0">
                <a:latin typeface="黑体" panose="02010609060101010101" pitchFamily="2" charset="-122"/>
                <a:ea typeface="黑体" panose="02010609060101010101" pitchFamily="2" charset="-122"/>
              </a:rPr>
              <a:t>   热电联产企业的热力投入计算</a:t>
            </a:r>
            <a:endParaRPr lang="zh-CN" altLang="en-US" sz="2400" dirty="0">
              <a:latin typeface="仿宋_GB2312" pitchFamily="49" charset="-122"/>
              <a:ea typeface="仿宋_GB2312" pitchFamily="49" charset="-122"/>
            </a:endParaRPr>
          </a:p>
          <a:p>
            <a:pPr lvl="1">
              <a:lnSpc>
                <a:spcPts val="2800"/>
              </a:lnSpc>
              <a:buFont typeface="Arial" panose="020B0604020202020204" pitchFamily="34" charset="0"/>
              <a:buNone/>
              <a:defRPr/>
            </a:pPr>
            <a:r>
              <a:rPr lang="zh-CN" altLang="zh-CN" sz="2000" b="0" dirty="0">
                <a:latin typeface="微软雅黑" panose="020B0503020204020204" pitchFamily="34" charset="-122"/>
                <a:ea typeface="微软雅黑" panose="020B0503020204020204" pitchFamily="34" charset="-122"/>
              </a:rPr>
              <a:t>②</a:t>
            </a:r>
            <a:r>
              <a:rPr lang="zh-CN" altLang="en-US" sz="2000" b="0" dirty="0">
                <a:latin typeface="微软雅黑" panose="020B0503020204020204" pitchFamily="34" charset="-122"/>
                <a:ea typeface="微软雅黑" panose="020B0503020204020204" pitchFamily="34" charset="-122"/>
              </a:rPr>
              <a:t>电热产出量比重法：</a:t>
            </a:r>
            <a:endParaRPr lang="zh-CN" altLang="en-US" sz="2000" b="0" dirty="0">
              <a:latin typeface="微软雅黑" panose="020B0503020204020204" pitchFamily="34" charset="-122"/>
              <a:ea typeface="微软雅黑" panose="020B0503020204020204" pitchFamily="34" charset="-122"/>
            </a:endParaRPr>
          </a:p>
          <a:p>
            <a:pPr lvl="1">
              <a:lnSpc>
                <a:spcPts val="2800"/>
              </a:lnSpc>
              <a:buFont typeface="Arial" panose="020B0604020202020204" pitchFamily="34" charset="0"/>
              <a:buNone/>
              <a:defRPr/>
            </a:pPr>
            <a:r>
              <a:rPr lang="zh-CN" altLang="en-US" sz="2000" b="0" dirty="0">
                <a:latin typeface="微软雅黑" panose="020B0503020204020204" pitchFamily="34" charset="-122"/>
                <a:ea typeface="微软雅黑" panose="020B0503020204020204" pitchFamily="34" charset="-122"/>
              </a:rPr>
              <a:t> 由</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热力表</a:t>
            </a:r>
            <a:r>
              <a:rPr lang="zh-CN" altLang="en-US" sz="2000" b="0" dirty="0">
                <a:latin typeface="微软雅黑" panose="020B0503020204020204" pitchFamily="34" charset="-122"/>
                <a:ea typeface="微软雅黑" panose="020B0503020204020204" pitchFamily="34" charset="-122"/>
              </a:rPr>
              <a:t>和</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电表</a:t>
            </a:r>
            <a:r>
              <a:rPr lang="zh-CN" altLang="en-US" sz="2000" b="0" dirty="0">
                <a:latin typeface="微软雅黑" panose="020B0503020204020204" pitchFamily="34" charset="-122"/>
                <a:ea typeface="微软雅黑" panose="020B0503020204020204" pitchFamily="34" charset="-122"/>
              </a:rPr>
              <a:t>查得热力和电力产出量，则</a:t>
            </a:r>
            <a:endParaRPr lang="en-US" altLang="zh-CN" sz="2000" b="0" dirty="0">
              <a:latin typeface="微软雅黑" panose="020B0503020204020204" pitchFamily="34" charset="-122"/>
              <a:ea typeface="微软雅黑" panose="020B0503020204020204" pitchFamily="34" charset="-122"/>
            </a:endParaRPr>
          </a:p>
          <a:p>
            <a:pPr lvl="1">
              <a:lnSpc>
                <a:spcPts val="2800"/>
              </a:lnSpc>
              <a:buFont typeface="Arial" panose="020B0604020202020204" pitchFamily="34" charset="0"/>
              <a:buNone/>
              <a:defRPr/>
            </a:pPr>
            <a:endParaRPr lang="en-US" altLang="zh-CN" sz="2000" b="0" dirty="0">
              <a:solidFill>
                <a:srgbClr val="0070C0"/>
              </a:solidFill>
              <a:latin typeface="微软雅黑" panose="020B0503020204020204" pitchFamily="34" charset="-122"/>
              <a:ea typeface="微软雅黑" panose="020B0503020204020204" pitchFamily="34" charset="-122"/>
            </a:endParaRPr>
          </a:p>
          <a:p>
            <a:pPr lvl="1">
              <a:lnSpc>
                <a:spcPts val="2800"/>
              </a:lnSpc>
              <a:buFont typeface="Arial" panose="020B0604020202020204" pitchFamily="34" charset="0"/>
              <a:buNone/>
              <a:defRPr/>
            </a:pPr>
            <a:r>
              <a:rPr lang="zh-CN" altLang="en-US" sz="2000" b="0" dirty="0">
                <a:solidFill>
                  <a:srgbClr val="0070C0"/>
                </a:solidFill>
                <a:latin typeface="微软雅黑" panose="020B0503020204020204" pitchFamily="34" charset="-122"/>
                <a:ea typeface="微软雅黑" panose="020B0503020204020204" pitchFamily="34" charset="-122"/>
              </a:rPr>
              <a:t>供热投入量＝</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en-US" sz="2000" b="0" dirty="0">
                <a:solidFill>
                  <a:srgbClr val="0070C0"/>
                </a:solidFill>
                <a:latin typeface="微软雅黑" panose="020B0503020204020204" pitchFamily="34" charset="-122"/>
                <a:ea typeface="微软雅黑" panose="020B0503020204020204" pitchFamily="34" charset="-122"/>
              </a:rPr>
              <a:t>热力产出量</a:t>
            </a:r>
            <a:r>
              <a:rPr lang="en-US" altLang="zh-CN" sz="2000" b="0" dirty="0">
                <a:solidFill>
                  <a:srgbClr val="0070C0"/>
                </a:solidFill>
                <a:latin typeface="微软雅黑" panose="020B0503020204020204" pitchFamily="34" charset="-122"/>
                <a:ea typeface="微软雅黑" panose="020B0503020204020204" pitchFamily="34" charset="-122"/>
              </a:rPr>
              <a:t>×0.0341)/(</a:t>
            </a:r>
            <a:r>
              <a:rPr lang="zh-CN" altLang="en-US" sz="2000" b="0" dirty="0">
                <a:solidFill>
                  <a:srgbClr val="0070C0"/>
                </a:solidFill>
                <a:latin typeface="微软雅黑" panose="020B0503020204020204" pitchFamily="34" charset="-122"/>
                <a:ea typeface="微软雅黑" panose="020B0503020204020204" pitchFamily="34" charset="-122"/>
              </a:rPr>
              <a:t>热力产出量</a:t>
            </a:r>
            <a:r>
              <a:rPr lang="en-US" altLang="zh-CN" sz="2000" b="0" dirty="0">
                <a:solidFill>
                  <a:srgbClr val="0070C0"/>
                </a:solidFill>
                <a:latin typeface="微软雅黑" panose="020B0503020204020204" pitchFamily="34" charset="-122"/>
                <a:ea typeface="微软雅黑" panose="020B0503020204020204" pitchFamily="34" charset="-122"/>
              </a:rPr>
              <a:t>×0.0341</a:t>
            </a:r>
            <a:r>
              <a:rPr lang="zh-CN" altLang="en-US" sz="2000" b="0" dirty="0">
                <a:solidFill>
                  <a:srgbClr val="0070C0"/>
                </a:solidFill>
                <a:latin typeface="微软雅黑" panose="020B0503020204020204" pitchFamily="34" charset="-122"/>
                <a:ea typeface="微软雅黑" panose="020B0503020204020204" pitchFamily="34" charset="-122"/>
              </a:rPr>
              <a:t>＋电力产出量 </a:t>
            </a:r>
            <a:endParaRPr lang="en-US" altLang="zh-CN" sz="2000" b="0" dirty="0">
              <a:solidFill>
                <a:srgbClr val="0070C0"/>
              </a:solidFill>
              <a:latin typeface="微软雅黑" panose="020B0503020204020204" pitchFamily="34" charset="-122"/>
              <a:ea typeface="微软雅黑" panose="020B0503020204020204" pitchFamily="34" charset="-122"/>
            </a:endParaRPr>
          </a:p>
          <a:p>
            <a:pPr lvl="1">
              <a:lnSpc>
                <a:spcPts val="2800"/>
              </a:lnSpc>
              <a:buFont typeface="Arial" panose="020B0604020202020204" pitchFamily="34" charset="0"/>
              <a:buNone/>
              <a:defRPr/>
            </a:pPr>
            <a:r>
              <a:rPr lang="en-US" altLang="zh-CN" sz="2000" b="0" dirty="0">
                <a:solidFill>
                  <a:srgbClr val="0070C0"/>
                </a:solidFill>
                <a:latin typeface="微软雅黑" panose="020B0503020204020204" pitchFamily="34" charset="-122"/>
                <a:ea typeface="微软雅黑" panose="020B0503020204020204" pitchFamily="34" charset="-122"/>
              </a:rPr>
              <a:t>             ×1.229)]×</a:t>
            </a:r>
            <a:r>
              <a:rPr lang="zh-CN" altLang="en-US" sz="2000" b="0" dirty="0">
                <a:solidFill>
                  <a:srgbClr val="0070C0"/>
                </a:solidFill>
                <a:latin typeface="微软雅黑" panose="020B0503020204020204" pitchFamily="34" charset="-122"/>
                <a:ea typeface="微软雅黑" panose="020B0503020204020204" pitchFamily="34" charset="-122"/>
              </a:rPr>
              <a:t>燃料电热总投入量</a:t>
            </a:r>
            <a:endParaRPr lang="en-US" altLang="zh-CN" sz="2000" b="0" dirty="0">
              <a:solidFill>
                <a:srgbClr val="0070C0"/>
              </a:solidFill>
              <a:latin typeface="微软雅黑" panose="020B0503020204020204" pitchFamily="34" charset="-122"/>
              <a:ea typeface="微软雅黑" panose="020B0503020204020204" pitchFamily="34" charset="-122"/>
            </a:endParaRPr>
          </a:p>
          <a:p>
            <a:pPr lvl="1">
              <a:lnSpc>
                <a:spcPts val="2800"/>
              </a:lnSpc>
              <a:buFont typeface="Arial" panose="020B0604020202020204" pitchFamily="34" charset="0"/>
              <a:buNone/>
              <a:defRPr/>
            </a:pPr>
            <a:endParaRPr lang="en-US" altLang="zh-CN" sz="2000" b="0" dirty="0">
              <a:solidFill>
                <a:srgbClr val="0070C0"/>
              </a:solidFill>
              <a:latin typeface="微软雅黑" panose="020B0503020204020204" pitchFamily="34" charset="-122"/>
              <a:ea typeface="微软雅黑" panose="020B0503020204020204" pitchFamily="34" charset="-122"/>
            </a:endParaRPr>
          </a:p>
          <a:p>
            <a:pPr lvl="1">
              <a:lnSpc>
                <a:spcPts val="2800"/>
              </a:lnSpc>
              <a:buFont typeface="Arial" panose="020B0604020202020204" pitchFamily="34" charset="0"/>
              <a:buNone/>
              <a:defRPr/>
            </a:pPr>
            <a:r>
              <a:rPr lang="zh-CN" altLang="en-US" sz="2000" b="0" dirty="0">
                <a:solidFill>
                  <a:srgbClr val="0070C0"/>
                </a:solidFill>
                <a:latin typeface="微软雅黑" panose="020B0503020204020204" pitchFamily="34" charset="-122"/>
                <a:ea typeface="微软雅黑" panose="020B0503020204020204" pitchFamily="34" charset="-122"/>
              </a:rPr>
              <a:t>火电投入量＝</a:t>
            </a:r>
            <a:r>
              <a:rPr lang="en-US" altLang="zh-CN" sz="2000" b="0" dirty="0">
                <a:solidFill>
                  <a:srgbClr val="0070C0"/>
                </a:solidFill>
                <a:latin typeface="微软雅黑" panose="020B0503020204020204" pitchFamily="34" charset="-122"/>
                <a:ea typeface="微软雅黑" panose="020B0503020204020204" pitchFamily="34" charset="-122"/>
              </a:rPr>
              <a:t>[(</a:t>
            </a:r>
            <a:r>
              <a:rPr lang="zh-CN" altLang="en-US" sz="2000" b="0" dirty="0">
                <a:solidFill>
                  <a:srgbClr val="0070C0"/>
                </a:solidFill>
                <a:latin typeface="微软雅黑" panose="020B0503020204020204" pitchFamily="34" charset="-122"/>
                <a:ea typeface="微软雅黑" panose="020B0503020204020204" pitchFamily="34" charset="-122"/>
              </a:rPr>
              <a:t>电力产出量</a:t>
            </a:r>
            <a:r>
              <a:rPr lang="en-US" altLang="zh-CN" sz="2000" b="0" dirty="0">
                <a:solidFill>
                  <a:srgbClr val="0070C0"/>
                </a:solidFill>
                <a:latin typeface="微软雅黑" panose="020B0503020204020204" pitchFamily="34" charset="-122"/>
                <a:ea typeface="微软雅黑" panose="020B0503020204020204" pitchFamily="34" charset="-122"/>
              </a:rPr>
              <a:t>×1.229)/(</a:t>
            </a:r>
            <a:r>
              <a:rPr lang="zh-CN" altLang="en-US" sz="2000" b="0" dirty="0">
                <a:solidFill>
                  <a:srgbClr val="0070C0"/>
                </a:solidFill>
                <a:latin typeface="微软雅黑" panose="020B0503020204020204" pitchFamily="34" charset="-122"/>
                <a:ea typeface="微软雅黑" panose="020B0503020204020204" pitchFamily="34" charset="-122"/>
              </a:rPr>
              <a:t>热力产出量</a:t>
            </a:r>
            <a:r>
              <a:rPr lang="en-US" altLang="zh-CN" sz="2000" b="0" dirty="0">
                <a:solidFill>
                  <a:srgbClr val="0070C0"/>
                </a:solidFill>
                <a:latin typeface="微软雅黑" panose="020B0503020204020204" pitchFamily="34" charset="-122"/>
                <a:ea typeface="微软雅黑" panose="020B0503020204020204" pitchFamily="34" charset="-122"/>
              </a:rPr>
              <a:t>×0.0341</a:t>
            </a:r>
            <a:r>
              <a:rPr lang="zh-CN" altLang="en-US" sz="2000" b="0" dirty="0">
                <a:solidFill>
                  <a:srgbClr val="0070C0"/>
                </a:solidFill>
                <a:latin typeface="微软雅黑" panose="020B0503020204020204" pitchFamily="34" charset="-122"/>
                <a:ea typeface="微软雅黑" panose="020B0503020204020204" pitchFamily="34" charset="-122"/>
              </a:rPr>
              <a:t>＋电力产出量</a:t>
            </a:r>
            <a:endParaRPr lang="en-US" altLang="zh-CN" sz="2000" b="0" dirty="0">
              <a:solidFill>
                <a:srgbClr val="0070C0"/>
              </a:solidFill>
              <a:latin typeface="微软雅黑" panose="020B0503020204020204" pitchFamily="34" charset="-122"/>
              <a:ea typeface="微软雅黑" panose="020B0503020204020204" pitchFamily="34" charset="-122"/>
            </a:endParaRPr>
          </a:p>
          <a:p>
            <a:pPr lvl="1">
              <a:lnSpc>
                <a:spcPts val="2800"/>
              </a:lnSpc>
              <a:buFont typeface="Arial" panose="020B0604020202020204" pitchFamily="34" charset="0"/>
              <a:buNone/>
              <a:defRPr/>
            </a:pPr>
            <a:r>
              <a:rPr lang="en-US" altLang="zh-CN" sz="2000" b="0" dirty="0">
                <a:solidFill>
                  <a:srgbClr val="0070C0"/>
                </a:solidFill>
                <a:latin typeface="微软雅黑" panose="020B0503020204020204" pitchFamily="34" charset="-122"/>
                <a:ea typeface="微软雅黑" panose="020B0503020204020204" pitchFamily="34" charset="-122"/>
              </a:rPr>
              <a:t>             ×1.229)]×</a:t>
            </a:r>
            <a:r>
              <a:rPr lang="zh-CN" altLang="en-US" sz="2000" b="0" dirty="0">
                <a:solidFill>
                  <a:srgbClr val="0070C0"/>
                </a:solidFill>
                <a:latin typeface="微软雅黑" panose="020B0503020204020204" pitchFamily="34" charset="-122"/>
                <a:ea typeface="微软雅黑" panose="020B0503020204020204" pitchFamily="34" charset="-122"/>
              </a:rPr>
              <a:t>燃料电热总投入量</a:t>
            </a:r>
            <a:endParaRPr lang="zh-CN" altLang="en-US" sz="2000" b="0" dirty="0">
              <a:solidFill>
                <a:srgbClr val="0070C0"/>
              </a:solidFill>
              <a:latin typeface="微软雅黑" panose="020B0503020204020204" pitchFamily="34" charset="-122"/>
              <a:ea typeface="微软雅黑" panose="020B0503020204020204" pitchFamily="34" charset="-122"/>
            </a:endParaRPr>
          </a:p>
          <a:p>
            <a:pPr marL="1143000" lvl="2" indent="-228600">
              <a:lnSpc>
                <a:spcPts val="2800"/>
              </a:lnSpc>
              <a:spcBef>
                <a:spcPct val="20000"/>
              </a:spcBef>
              <a:buClr>
                <a:schemeClr val="tx1"/>
              </a:buClr>
              <a:defRPr/>
            </a:pPr>
            <a:r>
              <a:rPr lang="zh-CN" altLang="en-US" sz="2000" b="0" dirty="0">
                <a:solidFill>
                  <a:srgbClr val="0070C0"/>
                </a:solidFill>
                <a:latin typeface="微软雅黑" panose="020B0503020204020204" pitchFamily="34" charset="-122"/>
                <a:ea typeface="微软雅黑" panose="020B0503020204020204" pitchFamily="34" charset="-122"/>
              </a:rPr>
              <a:t>       </a:t>
            </a:r>
            <a:endParaRPr lang="zh-CN" altLang="en-US" sz="2000" b="0" dirty="0">
              <a:solidFill>
                <a:srgbClr val="0070C0"/>
              </a:solidFill>
              <a:latin typeface="微软雅黑" panose="020B0503020204020204" pitchFamily="34" charset="-122"/>
              <a:ea typeface="微软雅黑" panose="020B0503020204020204" pitchFamily="34" charset="-122"/>
            </a:endParaRPr>
          </a:p>
        </p:txBody>
      </p:sp>
      <p:grpSp>
        <p:nvGrpSpPr>
          <p:cNvPr id="2" name="Group 47"/>
          <p:cNvGrpSpPr/>
          <p:nvPr/>
        </p:nvGrpSpPr>
        <p:grpSpPr bwMode="auto">
          <a:xfrm>
            <a:off x="666750" y="2170113"/>
            <a:ext cx="187325" cy="182562"/>
            <a:chOff x="1239" y="1515"/>
            <a:chExt cx="115" cy="115"/>
          </a:xfrm>
        </p:grpSpPr>
        <p:sp>
          <p:nvSpPr>
            <p:cNvPr id="10343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0343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3" name="Group 12"/>
          <p:cNvGrpSpPr/>
          <p:nvPr/>
        </p:nvGrpSpPr>
        <p:grpSpPr bwMode="auto">
          <a:xfrm>
            <a:off x="381000" y="1143000"/>
            <a:ext cx="2124075" cy="792163"/>
            <a:chOff x="4572" y="709"/>
            <a:chExt cx="1664" cy="499"/>
          </a:xfrm>
        </p:grpSpPr>
        <p:sp>
          <p:nvSpPr>
            <p:cNvPr id="62474"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103435" name="Text Box 6"/>
            <p:cNvSpPr txBox="1">
              <a:spLocks noChangeArrowheads="1"/>
            </p:cNvSpPr>
            <p:nvPr/>
          </p:nvSpPr>
          <p:spPr bwMode="auto">
            <a:xfrm>
              <a:off x="4616" y="799"/>
              <a:ext cx="1620" cy="327"/>
            </a:xfrm>
            <a:prstGeom prst="rect">
              <a:avLst/>
            </a:prstGeom>
            <a:noFill/>
            <a:ln w="9525" algn="ctr">
              <a:noFill/>
              <a:miter lim="800000"/>
            </a:ln>
          </p:spPr>
          <p:txBody>
            <a:bodyPr>
              <a:spAutoFit/>
            </a:bodyPr>
            <a:lstStyle/>
            <a:p>
              <a:pPr marL="342900" indent="-342900">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热力</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14"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grpSp>
        <p:nvGrpSpPr>
          <p:cNvPr id="15" name="组合 20"/>
          <p:cNvGrpSpPr/>
          <p:nvPr/>
        </p:nvGrpSpPr>
        <p:grpSpPr bwMode="auto">
          <a:xfrm>
            <a:off x="5024438" y="1357298"/>
            <a:ext cx="4534612" cy="857256"/>
            <a:chOff x="738188" y="1500197"/>
            <a:chExt cx="8854920" cy="2327877"/>
          </a:xfrm>
        </p:grpSpPr>
        <p:sp>
          <p:nvSpPr>
            <p:cNvPr id="16" name="AutoShape 136"/>
            <p:cNvSpPr>
              <a:spLocks noChangeArrowheads="1"/>
            </p:cNvSpPr>
            <p:nvPr/>
          </p:nvSpPr>
          <p:spPr bwMode="auto">
            <a:xfrm>
              <a:off x="738188" y="1500197"/>
              <a:ext cx="8715375" cy="2327877"/>
            </a:xfrm>
            <a:prstGeom prst="wedgeRoundRectCallout">
              <a:avLst>
                <a:gd name="adj1" fmla="val -54353"/>
                <a:gd name="adj2" fmla="val 101061"/>
                <a:gd name="adj3" fmla="val 16667"/>
              </a:avLst>
            </a:prstGeom>
            <a:solidFill>
              <a:srgbClr val="CCECFF"/>
            </a:solidFill>
            <a:ln w="19050" algn="ctr">
              <a:solidFill>
                <a:schemeClr val="bg1"/>
              </a:solidFill>
              <a:miter lim="800000"/>
            </a:ln>
            <a:effectLst>
              <a:outerShdw dist="127000" dir="3187806" algn="ctr" rotWithShape="0">
                <a:schemeClr val="tx1">
                  <a:alpha val="50000"/>
                </a:schemeClr>
              </a:outerShdw>
            </a:effectLst>
          </p:spPr>
          <p:txBody>
            <a:bodyPr/>
            <a:lstStyle/>
            <a:p>
              <a:pPr marL="342900" indent="-342900" algn="ctr">
                <a:spcBef>
                  <a:spcPct val="20000"/>
                </a:spcBef>
                <a:buClr>
                  <a:schemeClr val="hlink"/>
                </a:buClr>
                <a:defRPr/>
              </a:pPr>
              <a:endParaRPr lang="zh-CN" altLang="en-US" sz="2800">
                <a:solidFill>
                  <a:srgbClr val="FFFF99"/>
                </a:solidFill>
                <a:ea typeface="方正姚体" panose="02010601030101010101" pitchFamily="2" charset="-122"/>
              </a:endParaRPr>
            </a:p>
          </p:txBody>
        </p:sp>
        <p:sp>
          <p:nvSpPr>
            <p:cNvPr id="17" name="Text Box 137"/>
            <p:cNvSpPr txBox="1">
              <a:spLocks noChangeArrowheads="1"/>
            </p:cNvSpPr>
            <p:nvPr/>
          </p:nvSpPr>
          <p:spPr bwMode="auto">
            <a:xfrm>
              <a:off x="877688" y="1500197"/>
              <a:ext cx="8715420" cy="2256571"/>
            </a:xfrm>
            <a:prstGeom prst="rect">
              <a:avLst/>
            </a:prstGeom>
            <a:noFill/>
            <a:ln w="9525" algn="ctr">
              <a:noFill/>
              <a:miter lim="800000"/>
            </a:ln>
          </p:spPr>
          <p:txBody>
            <a:bodyPr wrap="square" anchor="ctr">
              <a:spAutoFit/>
            </a:bodyPr>
            <a:lstStyle/>
            <a:p>
              <a:r>
                <a:rPr lang="zh-CN" altLang="en-US" sz="2400" b="0" dirty="0">
                  <a:latin typeface="黑体" panose="02010609060101010101" pitchFamily="2" charset="-122"/>
                  <a:ea typeface="黑体" panose="02010609060101010101" pitchFamily="2" charset="-122"/>
                </a:rPr>
                <a:t>不准确，火电和供热效率相等</a:t>
              </a:r>
              <a:endParaRPr lang="zh-CN" altLang="en-US" sz="2400" b="0" dirty="0">
                <a:latin typeface="黑体" panose="02010609060101010101" pitchFamily="2" charset="-122"/>
                <a:ea typeface="黑体" panose="02010609060101010101" pitchFamily="2" charset="-122"/>
              </a:endParaRPr>
            </a:p>
          </p:txBody>
        </p:sp>
      </p:gr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9">
                                            <p:txEl>
                                              <p:pRg st="1" end="1"/>
                                            </p:txEl>
                                          </p:spTgt>
                                        </p:tgtEl>
                                        <p:attrNameLst>
                                          <p:attrName>style.visibility</p:attrName>
                                        </p:attrNameLst>
                                      </p:cBhvr>
                                      <p:to>
                                        <p:strVal val="visible"/>
                                      </p:to>
                                    </p:set>
                                    <p:anim calcmode="lin" valueType="num">
                                      <p:cBhvr>
                                        <p:cTn id="7" dur="500" fill="hold"/>
                                        <p:tgtEl>
                                          <p:spTgt spid="29">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29">
                                            <p:txEl>
                                              <p:pRg st="1" end="1"/>
                                            </p:txEl>
                                          </p:spTgt>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9">
                                            <p:txEl>
                                              <p:pRg st="2" end="2"/>
                                            </p:txEl>
                                          </p:spTgt>
                                        </p:tgtEl>
                                        <p:attrNameLst>
                                          <p:attrName>style.visibility</p:attrName>
                                        </p:attrNameLst>
                                      </p:cBhvr>
                                      <p:to>
                                        <p:strVal val="visible"/>
                                      </p:to>
                                    </p:set>
                                    <p:anim calcmode="lin" valueType="num">
                                      <p:cBhvr>
                                        <p:cTn id="11" dur="500" fill="hold"/>
                                        <p:tgtEl>
                                          <p:spTgt spid="29">
                                            <p:txEl>
                                              <p:pRg st="2" end="2"/>
                                            </p:txEl>
                                          </p:spTgt>
                                        </p:tgtEl>
                                        <p:attrNameLst>
                                          <p:attrName>ppt_w</p:attrName>
                                        </p:attrNameLst>
                                      </p:cBhvr>
                                      <p:tavLst>
                                        <p:tav tm="0">
                                          <p:val>
                                            <p:fltVal val="0"/>
                                          </p:val>
                                        </p:tav>
                                        <p:tav tm="100000">
                                          <p:val>
                                            <p:strVal val="#ppt_w"/>
                                          </p:val>
                                        </p:tav>
                                      </p:tavLst>
                                    </p:anim>
                                    <p:anim calcmode="lin" valueType="num">
                                      <p:cBhvr>
                                        <p:cTn id="12" dur="500" fill="hold"/>
                                        <p:tgtEl>
                                          <p:spTgt spid="29">
                                            <p:txEl>
                                              <p:pRg st="2" end="2"/>
                                            </p:txEl>
                                          </p:spTgt>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29">
                                            <p:txEl>
                                              <p:pRg st="4" end="4"/>
                                            </p:txEl>
                                          </p:spTgt>
                                        </p:tgtEl>
                                        <p:attrNameLst>
                                          <p:attrName>style.visibility</p:attrName>
                                        </p:attrNameLst>
                                      </p:cBhvr>
                                      <p:to>
                                        <p:strVal val="visible"/>
                                      </p:to>
                                    </p:set>
                                    <p:anim calcmode="lin" valueType="num">
                                      <p:cBhvr>
                                        <p:cTn id="15" dur="500" fill="hold"/>
                                        <p:tgtEl>
                                          <p:spTgt spid="29">
                                            <p:txEl>
                                              <p:pRg st="4" end="4"/>
                                            </p:txEl>
                                          </p:spTgt>
                                        </p:tgtEl>
                                        <p:attrNameLst>
                                          <p:attrName>ppt_w</p:attrName>
                                        </p:attrNameLst>
                                      </p:cBhvr>
                                      <p:tavLst>
                                        <p:tav tm="0">
                                          <p:val>
                                            <p:fltVal val="0"/>
                                          </p:val>
                                        </p:tav>
                                        <p:tav tm="100000">
                                          <p:val>
                                            <p:strVal val="#ppt_w"/>
                                          </p:val>
                                        </p:tav>
                                      </p:tavLst>
                                    </p:anim>
                                    <p:anim calcmode="lin" valueType="num">
                                      <p:cBhvr>
                                        <p:cTn id="16" dur="500" fill="hold"/>
                                        <p:tgtEl>
                                          <p:spTgt spid="29">
                                            <p:txEl>
                                              <p:pRg st="4" end="4"/>
                                            </p:txEl>
                                          </p:spTgt>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29">
                                            <p:txEl>
                                              <p:pRg st="5" end="5"/>
                                            </p:txEl>
                                          </p:spTgt>
                                        </p:tgtEl>
                                        <p:attrNameLst>
                                          <p:attrName>style.visibility</p:attrName>
                                        </p:attrNameLst>
                                      </p:cBhvr>
                                      <p:to>
                                        <p:strVal val="visible"/>
                                      </p:to>
                                    </p:set>
                                    <p:anim calcmode="lin" valueType="num">
                                      <p:cBhvr>
                                        <p:cTn id="19" dur="500" fill="hold"/>
                                        <p:tgtEl>
                                          <p:spTgt spid="29">
                                            <p:txEl>
                                              <p:pRg st="5" end="5"/>
                                            </p:txEl>
                                          </p:spTgt>
                                        </p:tgtEl>
                                        <p:attrNameLst>
                                          <p:attrName>ppt_w</p:attrName>
                                        </p:attrNameLst>
                                      </p:cBhvr>
                                      <p:tavLst>
                                        <p:tav tm="0">
                                          <p:val>
                                            <p:fltVal val="0"/>
                                          </p:val>
                                        </p:tav>
                                        <p:tav tm="100000">
                                          <p:val>
                                            <p:strVal val="#ppt_w"/>
                                          </p:val>
                                        </p:tav>
                                      </p:tavLst>
                                    </p:anim>
                                    <p:anim calcmode="lin" valueType="num">
                                      <p:cBhvr>
                                        <p:cTn id="20" dur="500" fill="hold"/>
                                        <p:tgtEl>
                                          <p:spTgt spid="29">
                                            <p:txEl>
                                              <p:pRg st="5" end="5"/>
                                            </p:txEl>
                                          </p:spTgt>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29">
                                            <p:txEl>
                                              <p:pRg st="7" end="7"/>
                                            </p:txEl>
                                          </p:spTgt>
                                        </p:tgtEl>
                                        <p:attrNameLst>
                                          <p:attrName>style.visibility</p:attrName>
                                        </p:attrNameLst>
                                      </p:cBhvr>
                                      <p:to>
                                        <p:strVal val="visible"/>
                                      </p:to>
                                    </p:set>
                                    <p:anim calcmode="lin" valueType="num">
                                      <p:cBhvr>
                                        <p:cTn id="23" dur="500" fill="hold"/>
                                        <p:tgtEl>
                                          <p:spTgt spid="29">
                                            <p:txEl>
                                              <p:pRg st="7" end="7"/>
                                            </p:txEl>
                                          </p:spTgt>
                                        </p:tgtEl>
                                        <p:attrNameLst>
                                          <p:attrName>ppt_w</p:attrName>
                                        </p:attrNameLst>
                                      </p:cBhvr>
                                      <p:tavLst>
                                        <p:tav tm="0">
                                          <p:val>
                                            <p:fltVal val="0"/>
                                          </p:val>
                                        </p:tav>
                                        <p:tav tm="100000">
                                          <p:val>
                                            <p:strVal val="#ppt_w"/>
                                          </p:val>
                                        </p:tav>
                                      </p:tavLst>
                                    </p:anim>
                                    <p:anim calcmode="lin" valueType="num">
                                      <p:cBhvr>
                                        <p:cTn id="24" dur="500" fill="hold"/>
                                        <p:tgtEl>
                                          <p:spTgt spid="29">
                                            <p:txEl>
                                              <p:pRg st="7" end="7"/>
                                            </p:txEl>
                                          </p:spTgt>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29">
                                            <p:txEl>
                                              <p:pRg st="8" end="8"/>
                                            </p:txEl>
                                          </p:spTgt>
                                        </p:tgtEl>
                                        <p:attrNameLst>
                                          <p:attrName>style.visibility</p:attrName>
                                        </p:attrNameLst>
                                      </p:cBhvr>
                                      <p:to>
                                        <p:strVal val="visible"/>
                                      </p:to>
                                    </p:set>
                                    <p:anim calcmode="lin" valueType="num">
                                      <p:cBhvr>
                                        <p:cTn id="27" dur="500" fill="hold"/>
                                        <p:tgtEl>
                                          <p:spTgt spid="29">
                                            <p:txEl>
                                              <p:pRg st="8" end="8"/>
                                            </p:txEl>
                                          </p:spTgt>
                                        </p:tgtEl>
                                        <p:attrNameLst>
                                          <p:attrName>ppt_w</p:attrName>
                                        </p:attrNameLst>
                                      </p:cBhvr>
                                      <p:tavLst>
                                        <p:tav tm="0">
                                          <p:val>
                                            <p:fltVal val="0"/>
                                          </p:val>
                                        </p:tav>
                                        <p:tav tm="100000">
                                          <p:val>
                                            <p:strVal val="#ppt_w"/>
                                          </p:val>
                                        </p:tav>
                                      </p:tavLst>
                                    </p:anim>
                                    <p:anim calcmode="lin" valueType="num">
                                      <p:cBhvr>
                                        <p:cTn id="28" dur="500" fill="hold"/>
                                        <p:tgtEl>
                                          <p:spTgt spid="29">
                                            <p:txEl>
                                              <p:pRg st="8" end="8"/>
                                            </p:txEl>
                                          </p:spTgt>
                                        </p:tgtEl>
                                        <p:attrNameLst>
                                          <p:attrName>ppt_h</p:attrName>
                                        </p:attrNameLst>
                                      </p:cBhvr>
                                      <p:tavLst>
                                        <p:tav tm="0">
                                          <p:val>
                                            <p:strVal val="#ppt_h"/>
                                          </p:val>
                                        </p:tav>
                                        <p:tav tm="100000">
                                          <p:val>
                                            <p:strVal val="#ppt_h"/>
                                          </p:val>
                                        </p:tav>
                                      </p:tavLst>
                                    </p:anim>
                                  </p:childTnLst>
                                </p:cTn>
                              </p:par>
                            </p:childTnLst>
                          </p:cTn>
                        </p:par>
                        <p:par>
                          <p:cTn id="29" fill="hold">
                            <p:stCondLst>
                              <p:cond delay="500"/>
                            </p:stCondLst>
                            <p:childTnLst>
                              <p:par>
                                <p:cTn id="30" presetID="1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slide(fromBottom)">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50838" y="1143000"/>
            <a:ext cx="2244725" cy="792163"/>
            <a:chOff x="4543" y="709"/>
            <a:chExt cx="1620" cy="499"/>
          </a:xfrm>
        </p:grpSpPr>
        <p:sp>
          <p:nvSpPr>
            <p:cNvPr id="8910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09583"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电力</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50186" name="TextBox 19"/>
          <p:cNvSpPr txBox="1">
            <a:spLocks noChangeArrowheads="1"/>
          </p:cNvSpPr>
          <p:nvPr/>
        </p:nvSpPr>
        <p:spPr bwMode="auto">
          <a:xfrm>
            <a:off x="881063" y="3349625"/>
            <a:ext cx="8572500" cy="1384995"/>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spcAft>
                <a:spcPts val="1200"/>
              </a:spcAft>
              <a:defRP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②根据电力供应部门</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交费通知单</a:t>
            </a:r>
            <a:r>
              <a:rPr lang="zh-CN" altLang="en-US" sz="2000" b="0" dirty="0">
                <a:latin typeface="微软雅黑" panose="020B0503020204020204" pitchFamily="34" charset="-122"/>
                <a:ea typeface="微软雅黑" panose="020B0503020204020204" pitchFamily="34" charset="-122"/>
              </a:rPr>
              <a:t>填报</a:t>
            </a:r>
            <a:endParaRPr lang="en-US" altLang="zh-CN" sz="2000" b="0" dirty="0">
              <a:latin typeface="微软雅黑" panose="020B0503020204020204" pitchFamily="34" charset="-122"/>
              <a:ea typeface="微软雅黑" panose="020B0503020204020204" pitchFamily="34" charset="-122"/>
            </a:endParaRPr>
          </a:p>
          <a:p>
            <a:pPr eaLnBrk="1" hangingPunct="1">
              <a:spcAft>
                <a:spcPts val="1200"/>
              </a:spcAft>
              <a:defRPr/>
            </a:pPr>
            <a:r>
              <a:rPr lang="zh-CN" altLang="en-US" sz="2000" b="0" dirty="0">
                <a:latin typeface="微软雅黑" panose="020B0503020204020204" pitchFamily="34" charset="-122"/>
                <a:ea typeface="微软雅黑" panose="020B0503020204020204" pitchFamily="34" charset="-122"/>
              </a:rPr>
              <a:t>   </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前提</a:t>
            </a:r>
            <a:r>
              <a:rPr lang="zh-CN" altLang="en-US" sz="2000" b="0" dirty="0">
                <a:latin typeface="微软雅黑" panose="020B0503020204020204" pitchFamily="34" charset="-122"/>
                <a:ea typeface="微软雅黑" panose="020B0503020204020204" pitchFamily="34" charset="-122"/>
              </a:rPr>
              <a:t>是</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按时收到</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北京电力公司用电客户电费交费通知单</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    </a:t>
            </a:r>
            <a:endParaRPr lang="en-US" altLang="zh-CN" sz="2000" b="0" dirty="0">
              <a:latin typeface="微软雅黑" panose="020B0503020204020204" pitchFamily="34" charset="-122"/>
              <a:ea typeface="微软雅黑" panose="020B0503020204020204" pitchFamily="34" charset="-122"/>
            </a:endParaRPr>
          </a:p>
          <a:p>
            <a:pPr eaLnBrk="1" hangingPunct="1">
              <a:spcAft>
                <a:spcPts val="1200"/>
              </a:spcAft>
              <a:defRPr/>
            </a:pPr>
            <a:r>
              <a:rPr lang="zh-CN" altLang="en-US" sz="2000" b="0" dirty="0">
                <a:latin typeface="微软雅黑" panose="020B0503020204020204" pitchFamily="34" charset="-122"/>
                <a:ea typeface="微软雅黑" panose="020B0503020204020204" pitchFamily="34" charset="-122"/>
              </a:rPr>
              <a:t>   见下例：</a:t>
            </a:r>
            <a:endParaRPr lang="zh-CN" altLang="en-US" sz="2000" b="0" dirty="0">
              <a:latin typeface="微软雅黑" panose="020B0503020204020204" pitchFamily="34" charset="-122"/>
              <a:ea typeface="微软雅黑" panose="020B0503020204020204" pitchFamily="34" charset="-122"/>
            </a:endParaRPr>
          </a:p>
        </p:txBody>
      </p:sp>
      <p:sp>
        <p:nvSpPr>
          <p:cNvPr id="50190" name="TextBox 19"/>
          <p:cNvSpPr txBox="1">
            <a:spLocks noChangeArrowheads="1"/>
          </p:cNvSpPr>
          <p:nvPr/>
        </p:nvSpPr>
        <p:spPr bwMode="auto">
          <a:xfrm>
            <a:off x="952472" y="2714620"/>
            <a:ext cx="8572500" cy="400110"/>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defRPr/>
            </a:pPr>
            <a:r>
              <a:rPr lang="zh-CN" altLang="en-US" sz="2000" b="0" dirty="0">
                <a:latin typeface="微软雅黑" panose="020B0503020204020204" pitchFamily="34" charset="-122"/>
                <a:ea typeface="微软雅黑" panose="020B0503020204020204" pitchFamily="34" charset="-122"/>
              </a:rPr>
              <a:t> ①根据计量仪表</a:t>
            </a: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电表</a:t>
            </a:r>
            <a:r>
              <a:rPr lang="en-US" altLang="zh-CN" sz="2000" b="0" dirty="0">
                <a:solidFill>
                  <a:schemeClr val="accent6">
                    <a:lumMod val="60000"/>
                    <a:lumOff val="40000"/>
                  </a:schemeClr>
                </a:solidFill>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的</a:t>
            </a:r>
            <a:r>
              <a:rPr lang="zh-CN" altLang="en-US" sz="2000" b="0" dirty="0">
                <a:solidFill>
                  <a:schemeClr val="accent2">
                    <a:lumMod val="60000"/>
                    <a:lumOff val="40000"/>
                  </a:schemeClr>
                </a:solidFill>
                <a:latin typeface="微软雅黑" panose="020B0503020204020204" pitchFamily="34" charset="-122"/>
                <a:ea typeface="微软雅黑" panose="020B0503020204020204" pitchFamily="34" charset="-122"/>
              </a:rPr>
              <a:t>抄表记录</a:t>
            </a:r>
            <a:r>
              <a:rPr lang="zh-CN" altLang="en-US" sz="2000" b="0" dirty="0">
                <a:latin typeface="微软雅黑" panose="020B0503020204020204" pitchFamily="34" charset="-122"/>
                <a:ea typeface="微软雅黑" panose="020B0503020204020204" pitchFamily="34" charset="-122"/>
              </a:rPr>
              <a:t>填报（按照自然月） </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328863"/>
            <a:ext cx="187325" cy="182562"/>
            <a:chOff x="1239" y="1515"/>
            <a:chExt cx="115" cy="115"/>
          </a:xfrm>
        </p:grpSpPr>
        <p:sp>
          <p:nvSpPr>
            <p:cNvPr id="10958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0958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90123" name="TextBox 19"/>
          <p:cNvSpPr txBox="1">
            <a:spLocks noChangeArrowheads="1"/>
          </p:cNvSpPr>
          <p:nvPr/>
        </p:nvSpPr>
        <p:spPr bwMode="auto">
          <a:xfrm>
            <a:off x="962025" y="2154238"/>
            <a:ext cx="8386763" cy="400110"/>
          </a:xfrm>
          <a:prstGeom prst="rect">
            <a:avLst/>
          </a:prstGeom>
          <a:noFill/>
          <a:ln w="9525">
            <a:noFill/>
            <a:miter lim="800000"/>
          </a:ln>
        </p:spPr>
        <p:txBody>
          <a:bodyPr>
            <a:spAutoFit/>
          </a:bodyPr>
          <a:lstStyle/>
          <a:p>
            <a:r>
              <a:rPr lang="zh-CN" altLang="en-US" sz="2000" b="0" dirty="0">
                <a:latin typeface="微软雅黑" panose="020B0503020204020204" pitchFamily="34" charset="-122"/>
                <a:ea typeface="微软雅黑" panose="020B0503020204020204" pitchFamily="34" charset="-122"/>
              </a:rPr>
              <a:t>电力消费量取得有以下方法：</a:t>
            </a:r>
            <a:endParaRPr lang="zh-CN" altLang="en-US" sz="2000" b="0" dirty="0">
              <a:latin typeface="微软雅黑" panose="020B0503020204020204" pitchFamily="34" charset="-122"/>
              <a:ea typeface="微软雅黑" panose="020B0503020204020204" pitchFamily="34" charset="-122"/>
            </a:endParaRPr>
          </a:p>
        </p:txBody>
      </p:sp>
      <p:sp>
        <p:nvSpPr>
          <p:cNvPr id="16"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90123"/>
                                        </p:tgtEl>
                                        <p:attrNameLst>
                                          <p:attrName>style.visibility</p:attrName>
                                        </p:attrNameLst>
                                      </p:cBhvr>
                                      <p:to>
                                        <p:strVal val="visible"/>
                                      </p:to>
                                    </p:set>
                                    <p:anim calcmode="lin" valueType="num">
                                      <p:cBhvr>
                                        <p:cTn id="11" dur="500" fill="hold"/>
                                        <p:tgtEl>
                                          <p:spTgt spid="90123"/>
                                        </p:tgtEl>
                                        <p:attrNameLst>
                                          <p:attrName>ppt_w</p:attrName>
                                        </p:attrNameLst>
                                      </p:cBhvr>
                                      <p:tavLst>
                                        <p:tav tm="0">
                                          <p:val>
                                            <p:fltVal val="0"/>
                                          </p:val>
                                        </p:tav>
                                        <p:tav tm="100000">
                                          <p:val>
                                            <p:strVal val="#ppt_w"/>
                                          </p:val>
                                        </p:tav>
                                      </p:tavLst>
                                    </p:anim>
                                    <p:anim calcmode="lin" valueType="num">
                                      <p:cBhvr>
                                        <p:cTn id="12" dur="500" fill="hold"/>
                                        <p:tgtEl>
                                          <p:spTgt spid="90123"/>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50190"/>
                                        </p:tgtEl>
                                        <p:attrNameLst>
                                          <p:attrName>style.visibility</p:attrName>
                                        </p:attrNameLst>
                                      </p:cBhvr>
                                      <p:to>
                                        <p:strVal val="visible"/>
                                      </p:to>
                                    </p:set>
                                    <p:anim calcmode="lin" valueType="num">
                                      <p:cBhvr>
                                        <p:cTn id="19" dur="500" fill="hold"/>
                                        <p:tgtEl>
                                          <p:spTgt spid="50190"/>
                                        </p:tgtEl>
                                        <p:attrNameLst>
                                          <p:attrName>ppt_w</p:attrName>
                                        </p:attrNameLst>
                                      </p:cBhvr>
                                      <p:tavLst>
                                        <p:tav tm="0">
                                          <p:val>
                                            <p:fltVal val="0"/>
                                          </p:val>
                                        </p:tav>
                                        <p:tav tm="100000">
                                          <p:val>
                                            <p:strVal val="#ppt_w"/>
                                          </p:val>
                                        </p:tav>
                                      </p:tavLst>
                                    </p:anim>
                                    <p:anim calcmode="lin" valueType="num">
                                      <p:cBhvr>
                                        <p:cTn id="20" dur="500" fill="hold"/>
                                        <p:tgtEl>
                                          <p:spTgt spid="50190"/>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50186"/>
                                        </p:tgtEl>
                                        <p:attrNameLst>
                                          <p:attrName>style.visibility</p:attrName>
                                        </p:attrNameLst>
                                      </p:cBhvr>
                                      <p:to>
                                        <p:strVal val="visible"/>
                                      </p:to>
                                    </p:set>
                                    <p:anim calcmode="lin" valueType="num">
                                      <p:cBhvr>
                                        <p:cTn id="23" dur="500" fill="hold"/>
                                        <p:tgtEl>
                                          <p:spTgt spid="50186"/>
                                        </p:tgtEl>
                                        <p:attrNameLst>
                                          <p:attrName>ppt_w</p:attrName>
                                        </p:attrNameLst>
                                      </p:cBhvr>
                                      <p:tavLst>
                                        <p:tav tm="0">
                                          <p:val>
                                            <p:fltVal val="0"/>
                                          </p:val>
                                        </p:tav>
                                        <p:tav tm="100000">
                                          <p:val>
                                            <p:strVal val="#ppt_w"/>
                                          </p:val>
                                        </p:tav>
                                      </p:tavLst>
                                    </p:anim>
                                    <p:anim calcmode="lin" valueType="num">
                                      <p:cBhvr>
                                        <p:cTn id="24" dur="500" fill="hold"/>
                                        <p:tgtEl>
                                          <p:spTgt spid="501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6" grpId="0"/>
      <p:bldP spid="50190" grpId="0"/>
      <p:bldP spid="9012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对象 34"/>
          <p:cNvGraphicFramePr/>
          <p:nvPr/>
        </p:nvGraphicFramePr>
        <p:xfrm>
          <a:off x="600880" y="933785"/>
          <a:ext cx="8240013" cy="5106487"/>
        </p:xfrm>
        <a:graphic>
          <a:graphicData uri="http://schemas.openxmlformats.org/presentationml/2006/ole">
            <mc:AlternateContent xmlns:mc="http://schemas.openxmlformats.org/markup-compatibility/2006">
              <mc:Choice xmlns:v="urn:schemas-microsoft-com:vml" Requires="v">
                <p:oleObj spid="_x0000_s1025" name="" r:id="rId1" imgW="8983980" imgH="6438900" progId="PBrush">
                  <p:embed/>
                </p:oleObj>
              </mc:Choice>
              <mc:Fallback>
                <p:oleObj name="" r:id="rId1" imgW="8983980" imgH="6438900" progId="PBrush">
                  <p:embed/>
                  <p:pic>
                    <p:nvPicPr>
                      <p:cNvPr id="0" name="图片 30" descr="image11"/>
                      <p:cNvPicPr/>
                      <p:nvPr/>
                    </p:nvPicPr>
                    <p:blipFill>
                      <a:blip r:embed="rId2"/>
                      <a:stretch>
                        <a:fillRect/>
                      </a:stretch>
                    </p:blipFill>
                    <p:spPr>
                      <a:xfrm>
                        <a:off x="600880" y="933785"/>
                        <a:ext cx="8240013" cy="5106487"/>
                      </a:xfrm>
                      <a:prstGeom prst="rect">
                        <a:avLst/>
                      </a:prstGeom>
                      <a:noFill/>
                      <a:ln w="9525">
                        <a:noFill/>
                      </a:ln>
                    </p:spPr>
                  </p:pic>
                </p:oleObj>
              </mc:Fallback>
            </mc:AlternateContent>
          </a:graphicData>
        </a:graphic>
      </p:graphicFrame>
      <p:sp>
        <p:nvSpPr>
          <p:cNvPr id="24580" name="椭圆形标注 24579"/>
          <p:cNvSpPr/>
          <p:nvPr/>
        </p:nvSpPr>
        <p:spPr>
          <a:xfrm>
            <a:off x="2051586" y="1281954"/>
            <a:ext cx="2030989" cy="348170"/>
          </a:xfrm>
          <a:prstGeom prst="wedgeEllipseCallout">
            <a:avLst>
              <a:gd name="adj1" fmla="val -67623"/>
              <a:gd name="adj2" fmla="val -117545"/>
            </a:avLst>
          </a:prstGeom>
          <a:solidFill>
            <a:srgbClr val="FFFFFF"/>
          </a:solidFill>
          <a:ln w="31750" cap="flat" cmpd="sng">
            <a:solidFill>
              <a:srgbClr val="FF6600"/>
            </a:solidFill>
            <a:prstDash val="solid"/>
            <a:miter/>
            <a:headEnd type="none" w="med" len="med"/>
            <a:tailEnd type="none" w="med" len="med"/>
          </a:ln>
        </p:spPr>
        <p:txBody>
          <a:bodyPr/>
          <a:lstStyle/>
          <a:p>
            <a:r>
              <a:rPr lang="en-US" altLang="zh-CN" sz="1625" b="1" i="0" dirty="0" smtClean="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rPr>
              <a:t>1</a:t>
            </a:r>
            <a:r>
              <a:rPr lang="zh-CN" altLang="en-US" sz="1625" b="1" i="0" dirty="0" smtClean="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rPr>
              <a:t>、用户编号</a:t>
            </a:r>
            <a:endParaRPr lang="en-US" altLang="zh-CN" sz="1625" b="1" i="0" dirty="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endParaRPr>
          </a:p>
          <a:p>
            <a:endParaRPr lang="zh-CN" altLang="en-US" sz="1625" b="1" i="0" dirty="0">
              <a:solidFill>
                <a:srgbClr val="000000"/>
              </a:solidFill>
              <a:effectLst>
                <a:outerShdw blurRad="38100" dist="38100" dir="2700000">
                  <a:srgbClr val="FFFFFF"/>
                </a:outerShdw>
              </a:effectLst>
              <a:latin typeface="方正姚体" panose="02010601030101010101" pitchFamily="2" charset="-122"/>
            </a:endParaRPr>
          </a:p>
        </p:txBody>
      </p:sp>
      <p:sp>
        <p:nvSpPr>
          <p:cNvPr id="11" name="椭圆形标注 10"/>
          <p:cNvSpPr/>
          <p:nvPr/>
        </p:nvSpPr>
        <p:spPr>
          <a:xfrm>
            <a:off x="3444265" y="5401961"/>
            <a:ext cx="2147046" cy="469638"/>
          </a:xfrm>
          <a:prstGeom prst="wedgeEllipseCallout">
            <a:avLst>
              <a:gd name="adj1" fmla="val -143091"/>
              <a:gd name="adj2" fmla="val 60424"/>
            </a:avLst>
          </a:prstGeom>
          <a:solidFill>
            <a:srgbClr val="FFFFFF"/>
          </a:solidFill>
          <a:ln w="31750" cap="flat" cmpd="sng">
            <a:solidFill>
              <a:srgbClr val="FF6600"/>
            </a:solidFill>
            <a:prstDash val="solid"/>
            <a:miter/>
            <a:headEnd type="none" w="med" len="med"/>
            <a:tailEnd type="none" w="med" len="med"/>
          </a:ln>
        </p:spPr>
        <p:txBody>
          <a:bodyPr/>
          <a:lstStyle/>
          <a:p>
            <a:r>
              <a:rPr lang="en-US" altLang="zh-CN" sz="1625" b="1" dirty="0" smtClean="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rPr>
              <a:t>2</a:t>
            </a:r>
            <a:r>
              <a:rPr lang="zh-CN" altLang="en-US" sz="1625" b="1" dirty="0" smtClean="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rPr>
              <a:t>、电量</a:t>
            </a:r>
            <a:r>
              <a:rPr lang="zh-CN" altLang="en-US" sz="1625" b="1" dirty="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rPr>
              <a:t>总计</a:t>
            </a:r>
            <a:endParaRPr lang="zh-CN" altLang="en-US" sz="1625" b="1" dirty="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endParaRPr>
          </a:p>
        </p:txBody>
      </p:sp>
      <p:sp>
        <p:nvSpPr>
          <p:cNvPr id="12" name="椭圆形标注 11" hidden="1"/>
          <p:cNvSpPr/>
          <p:nvPr/>
        </p:nvSpPr>
        <p:spPr>
          <a:xfrm>
            <a:off x="1618849" y="4485881"/>
            <a:ext cx="2760063" cy="402326"/>
          </a:xfrm>
          <a:prstGeom prst="wedgeEllipseCallout">
            <a:avLst>
              <a:gd name="adj1" fmla="val -22266"/>
              <a:gd name="adj2" fmla="val 178333"/>
            </a:avLst>
          </a:prstGeom>
          <a:solidFill>
            <a:srgbClr val="FFFFFF"/>
          </a:solidFill>
          <a:ln w="31750" cap="flat" cmpd="sng">
            <a:solidFill>
              <a:srgbClr val="FF6600"/>
            </a:solidFill>
            <a:prstDash val="solid"/>
            <a:miter/>
            <a:headEnd type="none" w="med" len="med"/>
            <a:tailEnd type="none" w="med" len="med"/>
          </a:ln>
        </p:spPr>
        <p:txBody>
          <a:bodyPr/>
          <a:lstStyle/>
          <a:p>
            <a:r>
              <a:rPr lang="zh-CN" altLang="en-US" sz="1625" b="1" i="0">
                <a:solidFill>
                  <a:srgbClr val="000000"/>
                </a:solidFill>
                <a:effectLst>
                  <a:outerShdw blurRad="38100" dist="38100" dir="2700000">
                    <a:srgbClr val="FFFFFF"/>
                  </a:outerShdw>
                </a:effectLst>
                <a:latin typeface="方正姚体" panose="02010601030101010101" pitchFamily="2" charset="-122"/>
              </a:rPr>
              <a:t>本月电量总计</a:t>
            </a:r>
            <a:endParaRPr lang="zh-CN" altLang="en-US" sz="1625" b="1" i="0">
              <a:solidFill>
                <a:srgbClr val="000000"/>
              </a:solidFill>
              <a:effectLst>
                <a:outerShdw blurRad="38100" dist="38100" dir="2700000">
                  <a:srgbClr val="FFFFFF"/>
                </a:outerShdw>
              </a:effectLst>
              <a:latin typeface="方正姚体" panose="02010601030101010101" pitchFamily="2" charset="-122"/>
            </a:endParaRPr>
          </a:p>
        </p:txBody>
      </p:sp>
      <p:sp>
        <p:nvSpPr>
          <p:cNvPr id="24581" name="矩形 24580"/>
          <p:cNvSpPr/>
          <p:nvPr/>
        </p:nvSpPr>
        <p:spPr>
          <a:xfrm>
            <a:off x="4024547" y="2442520"/>
            <a:ext cx="4120007" cy="812395"/>
          </a:xfrm>
          <a:prstGeom prst="rect">
            <a:avLst/>
          </a:prstGeom>
          <a:solidFill>
            <a:schemeClr val="bg1"/>
          </a:solidFill>
          <a:ln w="34925" cap="flat" cmpd="sng">
            <a:solidFill>
              <a:srgbClr val="FF6600"/>
            </a:solidFill>
            <a:prstDash val="solid"/>
            <a:miter/>
            <a:headEnd type="none" w="med" len="med"/>
            <a:tailEnd type="none" w="med" len="med"/>
          </a:ln>
        </p:spPr>
        <p:txBody>
          <a:bodyPr wrap="none"/>
          <a:lstStyle/>
          <a:p>
            <a:pPr algn="ctr"/>
            <a:r>
              <a:rPr lang="zh-CN" altLang="x-none" sz="1950" b="1" dirty="0">
                <a:solidFill>
                  <a:srgbClr val="0000CC"/>
                </a:solidFill>
                <a:latin typeface="方正姚体" panose="02010601030101010101" pitchFamily="2" charset="-122"/>
              </a:rPr>
              <a:t>用电量</a:t>
            </a:r>
            <a:r>
              <a:rPr lang="zh-CN" altLang="x-none" sz="1950" b="1" dirty="0" smtClean="0">
                <a:solidFill>
                  <a:srgbClr val="0000CC"/>
                </a:solidFill>
                <a:latin typeface="方正姚体" panose="02010601030101010101" pitchFamily="2" charset="-122"/>
              </a:rPr>
              <a:t>＝</a:t>
            </a:r>
            <a:r>
              <a:rPr lang="en-US" altLang="zh-CN" sz="1950" b="1" dirty="0" smtClean="0">
                <a:solidFill>
                  <a:srgbClr val="0000CC"/>
                </a:solidFill>
                <a:latin typeface="方正姚体" panose="02010601030101010101" pitchFamily="2" charset="-122"/>
              </a:rPr>
              <a:t>1</a:t>
            </a:r>
            <a:r>
              <a:rPr lang="zh-CN" altLang="x-none" sz="1950" b="1" dirty="0" smtClean="0">
                <a:gradFill>
                  <a:gsLst>
                    <a:gs pos="0">
                      <a:srgbClr val="E30000"/>
                    </a:gs>
                    <a:gs pos="100000">
                      <a:srgbClr val="760303"/>
                    </a:gs>
                  </a:gsLst>
                  <a:lin scaled="0"/>
                </a:gradFill>
                <a:latin typeface="方正姚体" panose="02010601030101010101" pitchFamily="2" charset="-122"/>
              </a:rPr>
              <a:t>用户</a:t>
            </a:r>
            <a:r>
              <a:rPr lang="en-US" altLang="zh-CN" sz="1950" b="1" dirty="0" smtClean="0">
                <a:solidFill>
                  <a:srgbClr val="0000CC"/>
                </a:solidFill>
                <a:latin typeface="方正姚体" panose="02010601030101010101" pitchFamily="2" charset="-122"/>
              </a:rPr>
              <a:t>+</a:t>
            </a:r>
            <a:r>
              <a:rPr lang="en-US" altLang="zh-CN" sz="1950" b="1" dirty="0" smtClean="0">
                <a:solidFill>
                  <a:srgbClr val="0000CC"/>
                </a:solidFill>
                <a:latin typeface="方正姚体" panose="02010601030101010101" pitchFamily="2" charset="-122"/>
                <a:sym typeface="+mn-ea"/>
              </a:rPr>
              <a:t>2</a:t>
            </a:r>
            <a:r>
              <a:rPr lang="zh-CN" altLang="x-none" sz="1950" b="1" dirty="0" smtClean="0">
                <a:gradFill>
                  <a:gsLst>
                    <a:gs pos="0">
                      <a:srgbClr val="E30000"/>
                    </a:gs>
                    <a:gs pos="100000">
                      <a:srgbClr val="760303"/>
                    </a:gs>
                  </a:gsLst>
                  <a:lin scaled="0"/>
                </a:gradFill>
                <a:sym typeface="+mn-ea"/>
              </a:rPr>
              <a:t>用户</a:t>
            </a:r>
            <a:r>
              <a:rPr lang="en-US" altLang="zh-CN" sz="1950" b="1" dirty="0" smtClean="0">
                <a:gradFill>
                  <a:gsLst>
                    <a:gs pos="0">
                      <a:srgbClr val="E30000"/>
                    </a:gs>
                    <a:gs pos="100000">
                      <a:srgbClr val="760303"/>
                    </a:gs>
                  </a:gsLst>
                  <a:lin scaled="0"/>
                </a:gradFill>
                <a:sym typeface="+mn-ea"/>
              </a:rPr>
              <a:t>+</a:t>
            </a:r>
            <a:r>
              <a:rPr lang="en-US" altLang="zh-CN" sz="1950" b="1" dirty="0" smtClean="0">
                <a:solidFill>
                  <a:srgbClr val="0000CC"/>
                </a:solidFill>
                <a:latin typeface="方正姚体" panose="02010601030101010101" pitchFamily="2" charset="-122"/>
              </a:rPr>
              <a:t> </a:t>
            </a:r>
            <a:r>
              <a:rPr lang="en-US" altLang="zh-CN" sz="1950" b="1" i="0" dirty="0" smtClean="0">
                <a:solidFill>
                  <a:srgbClr val="0000CC"/>
                </a:solidFill>
                <a:latin typeface="Verdana" panose="020B0604030504040204" pitchFamily="34" charset="0"/>
              </a:rPr>
              <a:t>··</a:t>
            </a:r>
            <a:r>
              <a:rPr lang="en-US" altLang="zh-CN" sz="1950" b="1" i="0" dirty="0" smtClean="0">
                <a:solidFill>
                  <a:srgbClr val="0000CC"/>
                </a:solidFill>
                <a:latin typeface="Arial" panose="020B0604020202020204" pitchFamily="34" charset="0"/>
              </a:rPr>
              <a:t>·</a:t>
            </a:r>
            <a:r>
              <a:rPr lang="en-US" altLang="zh-CN" sz="1950" b="1" dirty="0" smtClean="0">
                <a:solidFill>
                  <a:srgbClr val="0000CC"/>
                </a:solidFill>
                <a:latin typeface="方正姚体" panose="02010601030101010101" pitchFamily="2" charset="-122"/>
              </a:rPr>
              <a:t>+N</a:t>
            </a:r>
            <a:r>
              <a:rPr lang="zh-CN" altLang="x-none" sz="1950" b="1" dirty="0" smtClean="0">
                <a:gradFill>
                  <a:gsLst>
                    <a:gs pos="0">
                      <a:srgbClr val="E30000"/>
                    </a:gs>
                    <a:gs pos="100000">
                      <a:srgbClr val="760303"/>
                    </a:gs>
                  </a:gsLst>
                  <a:lin scaled="0"/>
                </a:gradFill>
                <a:sym typeface="+mn-ea"/>
              </a:rPr>
              <a:t>用户</a:t>
            </a:r>
            <a:endParaRPr lang="en-US" altLang="zh-CN" sz="1950" b="1" dirty="0" smtClean="0">
              <a:gradFill>
                <a:gsLst>
                  <a:gs pos="0">
                    <a:srgbClr val="E30000"/>
                  </a:gs>
                  <a:gs pos="100000">
                    <a:srgbClr val="760303"/>
                  </a:gs>
                </a:gsLst>
                <a:lin scaled="0"/>
              </a:gradFill>
              <a:sym typeface="+mn-ea"/>
            </a:endParaRPr>
          </a:p>
          <a:p>
            <a:pPr algn="ctr"/>
            <a:r>
              <a:rPr lang="zh-CN" altLang="en-US" sz="1950" b="1" dirty="0" smtClean="0">
                <a:latin typeface="方正姚体" panose="02010601030101010101" pitchFamily="2" charset="-122"/>
                <a:sym typeface="+mn-ea"/>
              </a:rPr>
              <a:t>（无电量总计，用有功电量）</a:t>
            </a:r>
            <a:endParaRPr lang="zh-CN" altLang="en-US" sz="1950" b="1" dirty="0">
              <a:latin typeface="方正姚体" panose="02010601030101010101" pitchFamily="2"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z="975" smtClean="0">
                <a:solidFill>
                  <a:prstClr val="black">
                    <a:tint val="75000"/>
                  </a:prstClr>
                </a:solidFill>
              </a:rPr>
            </a:fld>
            <a:endParaRPr lang="zh-CN" altLang="en-US" sz="975">
              <a:solidFill>
                <a:prstClr val="black">
                  <a:tint val="75000"/>
                </a:prstClr>
              </a:solidFill>
            </a:endParaRPr>
          </a:p>
        </p:txBody>
      </p:sp>
      <p:sp>
        <p:nvSpPr>
          <p:cNvPr id="20" name="椭圆形标注 19"/>
          <p:cNvSpPr/>
          <p:nvPr/>
        </p:nvSpPr>
        <p:spPr>
          <a:xfrm>
            <a:off x="2167643" y="3719141"/>
            <a:ext cx="2147046" cy="585694"/>
          </a:xfrm>
          <a:prstGeom prst="wedgeEllipseCallout">
            <a:avLst>
              <a:gd name="adj1" fmla="val -101084"/>
              <a:gd name="adj2" fmla="val 219851"/>
            </a:avLst>
          </a:prstGeom>
          <a:solidFill>
            <a:srgbClr val="FFFFFF"/>
          </a:solidFill>
          <a:ln w="31750" cap="flat" cmpd="sng">
            <a:solidFill>
              <a:srgbClr val="FF6600"/>
            </a:solidFill>
            <a:prstDash val="solid"/>
            <a:miter/>
            <a:headEnd type="none" w="med" len="med"/>
            <a:tailEnd type="none" w="med" len="med"/>
          </a:ln>
        </p:spPr>
        <p:txBody>
          <a:bodyPr/>
          <a:lstStyle/>
          <a:p>
            <a:r>
              <a:rPr lang="en-US" altLang="zh-CN" sz="1625" b="1" dirty="0" smtClean="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rPr>
              <a:t>3</a:t>
            </a:r>
            <a:r>
              <a:rPr lang="zh-CN" altLang="en-US" sz="1625" b="1" dirty="0" smtClean="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rPr>
              <a:t>、计算功率因数有功电量</a:t>
            </a:r>
            <a:endParaRPr lang="zh-CN" altLang="en-US" sz="1625" b="1" dirty="0">
              <a:solidFill>
                <a:srgbClr val="000000"/>
              </a:solidFill>
              <a:effectLst>
                <a:outerShdw blurRad="38100" dist="38100" dir="2700000">
                  <a:srgbClr val="FFFFFF"/>
                </a:outerShdw>
              </a:effectLst>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par>
    </p:tnLst>
    <p:bldLst>
      <p:bldP spid="11" grpId="1" animBg="1"/>
      <p:bldP spid="12" grpId="1" animBg="1"/>
      <p:bldP spid="24581" grpId="1"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AutoShape 4"/>
          <p:cNvSpPr>
            <a:spLocks noChangeArrowheads="1"/>
          </p:cNvSpPr>
          <p:nvPr/>
        </p:nvSpPr>
        <p:spPr bwMode="auto">
          <a:xfrm>
            <a:off x="595315" y="1143000"/>
            <a:ext cx="6500827"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Arial" panose="020B0604020202020204" pitchFamily="34" charset="0"/>
                <a:ea typeface="黑体" panose="02010609060101010101" pitchFamily="2" charset="-122"/>
              </a:rPr>
              <a:t>1.</a:t>
            </a:r>
            <a:r>
              <a:rPr lang="zh-CN" altLang="en-US" sz="2400" dirty="0">
                <a:latin typeface="Arial" panose="020B0604020202020204" pitchFamily="34" charset="0"/>
                <a:ea typeface="黑体" panose="02010609060101010101" pitchFamily="2" charset="-122"/>
              </a:rPr>
              <a:t>“法人社会经济活动所在地”原则</a:t>
            </a:r>
            <a:endParaRPr lang="zh-CN" altLang="en-US" sz="2400" dirty="0">
              <a:latin typeface="Arial" panose="020B0604020202020204" pitchFamily="34" charset="0"/>
              <a:ea typeface="黑体" panose="02010609060101010101" pitchFamily="2" charset="-122"/>
            </a:endParaRPr>
          </a:p>
        </p:txBody>
      </p:sp>
      <p:sp>
        <p:nvSpPr>
          <p:cNvPr id="13318" name="AutoShape 6"/>
          <p:cNvSpPr>
            <a:spLocks noChangeArrowheads="1"/>
          </p:cNvSpPr>
          <p:nvPr/>
        </p:nvSpPr>
        <p:spPr bwMode="auto">
          <a:xfrm>
            <a:off x="523844" y="2143116"/>
            <a:ext cx="9072564" cy="1852077"/>
          </a:xfrm>
          <a:prstGeom prst="foldedCorner">
            <a:avLst>
              <a:gd name="adj" fmla="val 12500"/>
            </a:avLst>
          </a:prstGeom>
          <a:solidFill>
            <a:schemeClr val="bg2"/>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square" anchor="ctr">
            <a:spAutoFit/>
          </a:bodyPr>
          <a:lstStyle/>
          <a:p>
            <a:r>
              <a:rPr lang="zh-CN" altLang="en-US" sz="2000" b="0" dirty="0">
                <a:solidFill>
                  <a:srgbClr val="3333FF"/>
                </a:solidFill>
                <a:latin typeface="黑体" panose="02010609060101010101" pitchFamily="2" charset="-122"/>
                <a:ea typeface="黑体" panose="02010609060101010101" pitchFamily="2" charset="-122"/>
              </a:rPr>
              <a:t>例子：</a:t>
            </a:r>
            <a:endParaRPr lang="en-US" altLang="zh-CN" sz="2000" b="0" dirty="0">
              <a:solidFill>
                <a:srgbClr val="3333FF"/>
              </a:solidFill>
              <a:latin typeface="黑体" panose="02010609060101010101" pitchFamily="2" charset="-122"/>
              <a:ea typeface="黑体" panose="02010609060101010101" pitchFamily="2" charset="-122"/>
            </a:endParaRPr>
          </a:p>
          <a:p>
            <a:r>
              <a:rPr lang="en-US" altLang="zh-CN" sz="2000" b="0" dirty="0">
                <a:solidFill>
                  <a:srgbClr val="3333FF"/>
                </a:solidFill>
                <a:latin typeface="黑体" panose="02010609060101010101" pitchFamily="2" charset="-122"/>
                <a:ea typeface="黑体" panose="02010609060101010101" pitchFamily="2" charset="-122"/>
              </a:rPr>
              <a:t>    A</a:t>
            </a:r>
            <a:r>
              <a:rPr lang="zh-CN" altLang="en-US" sz="2000" b="0" dirty="0">
                <a:solidFill>
                  <a:srgbClr val="3333FF"/>
                </a:solidFill>
                <a:latin typeface="黑体" panose="02010609060101010101" pitchFamily="2" charset="-122"/>
                <a:ea typeface="黑体" panose="02010609060101010101" pitchFamily="2" charset="-122"/>
              </a:rPr>
              <a:t>集团有下属分公司</a:t>
            </a:r>
            <a:r>
              <a:rPr lang="en-US" altLang="zh-CN" sz="2000" b="0" dirty="0">
                <a:solidFill>
                  <a:srgbClr val="3333FF"/>
                </a:solidFill>
                <a:latin typeface="黑体" panose="02010609060101010101" pitchFamily="2" charset="-122"/>
                <a:ea typeface="黑体" panose="02010609060101010101" pitchFamily="2" charset="-122"/>
              </a:rPr>
              <a:t>B</a:t>
            </a:r>
            <a:r>
              <a:rPr lang="zh-CN" altLang="en-US" sz="2000" b="0" dirty="0">
                <a:solidFill>
                  <a:srgbClr val="3333FF"/>
                </a:solidFill>
                <a:latin typeface="黑体" panose="02010609060101010101" pitchFamily="2" charset="-122"/>
                <a:ea typeface="黑体" panose="02010609060101010101" pitchFamily="2" charset="-122"/>
              </a:rPr>
              <a:t>和下属子公司</a:t>
            </a:r>
            <a:r>
              <a:rPr lang="en-US" altLang="zh-CN" sz="2000" b="0" dirty="0">
                <a:solidFill>
                  <a:srgbClr val="3333FF"/>
                </a:solidFill>
                <a:latin typeface="黑体" panose="02010609060101010101" pitchFamily="2" charset="-122"/>
                <a:ea typeface="黑体" panose="02010609060101010101" pitchFamily="2" charset="-122"/>
              </a:rPr>
              <a:t>C</a:t>
            </a:r>
            <a:r>
              <a:rPr lang="zh-CN" altLang="en-US" sz="2000" b="0" dirty="0">
                <a:solidFill>
                  <a:srgbClr val="3333FF"/>
                </a:solidFill>
                <a:latin typeface="黑体" panose="02010609060101010101" pitchFamily="2" charset="-122"/>
                <a:ea typeface="黑体" panose="02010609060101010101" pitchFamily="2" charset="-122"/>
              </a:rPr>
              <a:t>，</a:t>
            </a:r>
            <a:endParaRPr lang="zh-CN" altLang="en-US" sz="2000" b="0" dirty="0">
              <a:solidFill>
                <a:srgbClr val="3333FF"/>
              </a:solidFill>
              <a:latin typeface="黑体" panose="02010609060101010101" pitchFamily="2" charset="-122"/>
              <a:ea typeface="黑体" panose="02010609060101010101" pitchFamily="2" charset="-122"/>
            </a:endParaRPr>
          </a:p>
          <a:p>
            <a:r>
              <a:rPr lang="en-US" altLang="zh-CN" sz="2000" b="0" dirty="0">
                <a:solidFill>
                  <a:srgbClr val="3333FF"/>
                </a:solidFill>
                <a:latin typeface="黑体" panose="02010609060101010101" pitchFamily="2" charset="-122"/>
                <a:ea typeface="黑体" panose="02010609060101010101" pitchFamily="2" charset="-122"/>
              </a:rPr>
              <a:t>    B</a:t>
            </a:r>
            <a:r>
              <a:rPr lang="zh-CN" altLang="en-US" sz="2000" b="0" dirty="0">
                <a:solidFill>
                  <a:srgbClr val="3333FF"/>
                </a:solidFill>
                <a:latin typeface="黑体" panose="02010609060101010101" pitchFamily="2" charset="-122"/>
                <a:ea typeface="黑体" panose="02010609060101010101" pitchFamily="2" charset="-122"/>
              </a:rPr>
              <a:t>公司是非法人单位且不独立核算，</a:t>
            </a:r>
            <a:endParaRPr lang="zh-CN" altLang="en-US" sz="2000" b="0" dirty="0">
              <a:solidFill>
                <a:srgbClr val="3333FF"/>
              </a:solidFill>
              <a:latin typeface="黑体" panose="02010609060101010101" pitchFamily="2" charset="-122"/>
              <a:ea typeface="黑体" panose="02010609060101010101" pitchFamily="2" charset="-122"/>
            </a:endParaRPr>
          </a:p>
          <a:p>
            <a:r>
              <a:rPr lang="en-US" altLang="zh-CN" sz="2000" b="0" dirty="0">
                <a:solidFill>
                  <a:srgbClr val="3333FF"/>
                </a:solidFill>
                <a:latin typeface="黑体" panose="02010609060101010101" pitchFamily="2" charset="-122"/>
                <a:ea typeface="黑体" panose="02010609060101010101" pitchFamily="2" charset="-122"/>
              </a:rPr>
              <a:t>    C</a:t>
            </a:r>
            <a:r>
              <a:rPr lang="zh-CN" altLang="en-US" sz="2000" b="0" dirty="0">
                <a:solidFill>
                  <a:srgbClr val="3333FF"/>
                </a:solidFill>
                <a:latin typeface="黑体" panose="02010609060101010101" pitchFamily="2" charset="-122"/>
                <a:ea typeface="黑体" panose="02010609060101010101" pitchFamily="2" charset="-122"/>
              </a:rPr>
              <a:t>公司是独立法人单位，</a:t>
            </a:r>
            <a:endParaRPr lang="zh-CN" altLang="en-US" sz="2000" b="0" dirty="0">
              <a:solidFill>
                <a:srgbClr val="3333FF"/>
              </a:solidFill>
              <a:latin typeface="黑体" panose="02010609060101010101" pitchFamily="2" charset="-122"/>
              <a:ea typeface="黑体" panose="02010609060101010101" pitchFamily="2" charset="-122"/>
            </a:endParaRPr>
          </a:p>
          <a:p>
            <a:r>
              <a:rPr lang="zh-CN" altLang="en-US" sz="2000" b="0" dirty="0">
                <a:solidFill>
                  <a:srgbClr val="3333FF"/>
                </a:solidFill>
                <a:latin typeface="黑体" panose="02010609060101010101" pitchFamily="2" charset="-122"/>
                <a:ea typeface="黑体" panose="02010609060101010101" pitchFamily="2" charset="-122"/>
              </a:rPr>
              <a:t>    </a:t>
            </a:r>
            <a:r>
              <a:rPr lang="en-US" altLang="zh-CN" sz="2000" b="0" dirty="0">
                <a:solidFill>
                  <a:srgbClr val="3333FF"/>
                </a:solidFill>
                <a:latin typeface="黑体" panose="02010609060101010101" pitchFamily="2" charset="-122"/>
                <a:ea typeface="黑体" panose="02010609060101010101" pitchFamily="2" charset="-122"/>
              </a:rPr>
              <a:t>A</a:t>
            </a:r>
            <a:r>
              <a:rPr lang="zh-CN" altLang="en-US" sz="2000" b="0" dirty="0">
                <a:solidFill>
                  <a:srgbClr val="3333FF"/>
                </a:solidFill>
                <a:latin typeface="黑体" panose="02010609060101010101" pitchFamily="2" charset="-122"/>
                <a:ea typeface="黑体" panose="02010609060101010101" pitchFamily="2" charset="-122"/>
              </a:rPr>
              <a:t>集团应按什么口径填报报表？</a:t>
            </a:r>
            <a:endParaRPr lang="zh-CN" altLang="en-US" sz="2000" b="0" dirty="0">
              <a:solidFill>
                <a:srgbClr val="3333FF"/>
              </a:solidFill>
              <a:latin typeface="黑体" panose="02010609060101010101" pitchFamily="2" charset="-122"/>
              <a:ea typeface="黑体" panose="02010609060101010101" pitchFamily="2" charset="-122"/>
            </a:endParaRPr>
          </a:p>
        </p:txBody>
      </p:sp>
      <p:sp>
        <p:nvSpPr>
          <p:cNvPr id="21" name="TextBox 23"/>
          <p:cNvSpPr txBox="1">
            <a:spLocks noChangeArrowheads="1"/>
          </p:cNvSpPr>
          <p:nvPr/>
        </p:nvSpPr>
        <p:spPr bwMode="auto">
          <a:xfrm>
            <a:off x="380968" y="4253219"/>
            <a:ext cx="8643938" cy="400110"/>
          </a:xfrm>
          <a:prstGeom prst="rect">
            <a:avLst/>
          </a:prstGeom>
          <a:noFill/>
          <a:ln w="9525">
            <a:noFill/>
            <a:miter lim="800000"/>
          </a:ln>
        </p:spPr>
        <p:txBody>
          <a:bodyPr>
            <a:spAutoFit/>
          </a:bodyPr>
          <a:lstStyle/>
          <a:p>
            <a:r>
              <a:rPr lang="zh-CN" altLang="en-US" sz="2000" dirty="0">
                <a:solidFill>
                  <a:schemeClr val="tx2"/>
                </a:solidFill>
                <a:latin typeface="黑体" panose="02010609060101010101" pitchFamily="2" charset="-122"/>
                <a:ea typeface="黑体" panose="02010609060101010101" pitchFamily="2" charset="-122"/>
              </a:rPr>
              <a:t>    答：</a:t>
            </a:r>
            <a:r>
              <a:rPr lang="en-US" altLang="zh-CN" sz="2000" b="0" dirty="0">
                <a:latin typeface="黑体" panose="02010609060101010101" pitchFamily="2" charset="-122"/>
                <a:ea typeface="黑体" panose="02010609060101010101" pitchFamily="2" charset="-122"/>
              </a:rPr>
              <a:t>A</a:t>
            </a:r>
            <a:r>
              <a:rPr lang="zh-CN" altLang="en-US" sz="2000" b="0" dirty="0">
                <a:latin typeface="黑体" panose="02010609060101010101" pitchFamily="2" charset="-122"/>
                <a:ea typeface="黑体" panose="02010609060101010101" pitchFamily="2" charset="-122"/>
              </a:rPr>
              <a:t>集团报表，要包括</a:t>
            </a:r>
            <a:r>
              <a:rPr lang="en-US" altLang="zh-CN" sz="2000" b="0" dirty="0">
                <a:latin typeface="黑体" panose="02010609060101010101" pitchFamily="2" charset="-122"/>
                <a:ea typeface="黑体" panose="02010609060101010101" pitchFamily="2" charset="-122"/>
              </a:rPr>
              <a:t>B</a:t>
            </a:r>
            <a:r>
              <a:rPr lang="zh-CN" altLang="en-US" sz="2000" b="0" dirty="0">
                <a:latin typeface="黑体" panose="02010609060101010101" pitchFamily="2" charset="-122"/>
                <a:ea typeface="黑体" panose="02010609060101010101" pitchFamily="2" charset="-122"/>
              </a:rPr>
              <a:t>公司的数据，扣除</a:t>
            </a:r>
            <a:r>
              <a:rPr lang="en-US" altLang="zh-CN" sz="2000" b="0" dirty="0">
                <a:latin typeface="黑体" panose="02010609060101010101" pitchFamily="2" charset="-122"/>
                <a:ea typeface="黑体" panose="02010609060101010101" pitchFamily="2" charset="-122"/>
              </a:rPr>
              <a:t>C</a:t>
            </a:r>
            <a:r>
              <a:rPr lang="zh-CN" altLang="en-US" sz="2000" b="0" dirty="0">
                <a:latin typeface="黑体" panose="02010609060101010101" pitchFamily="2" charset="-122"/>
                <a:ea typeface="黑体" panose="02010609060101010101" pitchFamily="2" charset="-122"/>
              </a:rPr>
              <a:t>公司的数据。</a:t>
            </a:r>
            <a:endParaRPr lang="en-US" altLang="zh-CN" sz="2000" dirty="0">
              <a:latin typeface="仿宋_GB2312" pitchFamily="49" charset="-122"/>
              <a:ea typeface="仿宋_GB2312" pitchFamily="49" charset="-122"/>
              <a:sym typeface="黑体" panose="02010609060101010101" pitchFamily="2" charset="-122"/>
            </a:endParaRPr>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 calcmode="lin" valueType="num">
                                      <p:cBhvr>
                                        <p:cTn id="7" dur="500" fill="hold"/>
                                        <p:tgtEl>
                                          <p:spTgt spid="13318"/>
                                        </p:tgtEl>
                                        <p:attrNameLst>
                                          <p:attrName>ppt_w</p:attrName>
                                        </p:attrNameLst>
                                      </p:cBhvr>
                                      <p:tavLst>
                                        <p:tav tm="0">
                                          <p:val>
                                            <p:fltVal val="0"/>
                                          </p:val>
                                        </p:tav>
                                        <p:tav tm="100000">
                                          <p:val>
                                            <p:strVal val="#ppt_w"/>
                                          </p:val>
                                        </p:tav>
                                      </p:tavLst>
                                    </p:anim>
                                    <p:anim calcmode="lin" valueType="num">
                                      <p:cBhvr>
                                        <p:cTn id="8" dur="500" fill="hold"/>
                                        <p:tgtEl>
                                          <p:spTgt spid="1331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p:bldP spid="2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50838" y="1143000"/>
            <a:ext cx="2244725" cy="792163"/>
            <a:chOff x="4543" y="709"/>
            <a:chExt cx="1620" cy="499"/>
          </a:xfrm>
        </p:grpSpPr>
        <p:sp>
          <p:nvSpPr>
            <p:cNvPr id="8910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09583"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电力</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50190" name="TextBox 19"/>
          <p:cNvSpPr txBox="1">
            <a:spLocks noChangeArrowheads="1"/>
          </p:cNvSpPr>
          <p:nvPr/>
        </p:nvSpPr>
        <p:spPr bwMode="auto">
          <a:xfrm>
            <a:off x="952472" y="2714620"/>
            <a:ext cx="8572500" cy="1785104"/>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defRPr/>
            </a:pPr>
            <a:r>
              <a:rPr lang="zh-CN" altLang="en-US" sz="2000" b="0" dirty="0">
                <a:latin typeface="微软雅黑" panose="020B0503020204020204" pitchFamily="34" charset="-122"/>
                <a:ea typeface="微软雅黑" panose="020B0503020204020204" pitchFamily="34" charset="-122"/>
              </a:rPr>
              <a:t> </a:t>
            </a:r>
            <a:r>
              <a:rPr lang="zh-CN" altLang="en-US" sz="2000" b="0" dirty="0" smtClean="0">
                <a:latin typeface="微软雅黑" panose="020B0503020204020204" pitchFamily="34" charset="-122"/>
                <a:ea typeface="微软雅黑" panose="020B0503020204020204" pitchFamily="34" charset="-122"/>
              </a:rPr>
              <a:t>③预付费购电用户</a:t>
            </a:r>
            <a:endParaRPr lang="en-US" altLang="zh-CN" sz="2000" b="0" dirty="0" smtClean="0">
              <a:latin typeface="微软雅黑" panose="020B0503020204020204" pitchFamily="34" charset="-122"/>
              <a:ea typeface="微软雅黑" panose="020B0503020204020204" pitchFamily="34" charset="-122"/>
            </a:endParaRPr>
          </a:p>
          <a:p>
            <a:pPr eaLnBrk="1" hangingPunct="1">
              <a:lnSpc>
                <a:spcPct val="150000"/>
              </a:lnSpc>
              <a:defRPr/>
            </a:pPr>
            <a:r>
              <a:rPr lang="en-US" altLang="zh-CN" sz="2000" b="0" dirty="0" smtClean="0">
                <a:latin typeface="微软雅黑" panose="020B0503020204020204" pitchFamily="34" charset="-122"/>
                <a:ea typeface="微软雅黑" panose="020B0503020204020204" pitchFamily="34" charset="-122"/>
              </a:rPr>
              <a:t> </a:t>
            </a:r>
            <a:r>
              <a:rPr lang="zh-CN" altLang="en-US" sz="2000" b="0" dirty="0" smtClean="0">
                <a:latin typeface="微软雅黑" panose="020B0503020204020204" pitchFamily="34" charset="-122"/>
                <a:ea typeface="微软雅黑" panose="020B0503020204020204" pitchFamily="34" charset="-122"/>
              </a:rPr>
              <a:t>“网上国网” </a:t>
            </a:r>
            <a:r>
              <a:rPr lang="en-US" altLang="en-US" sz="2000" b="0" dirty="0" smtClean="0">
                <a:latin typeface="微软雅黑" panose="020B0503020204020204" pitchFamily="34" charset="-122"/>
                <a:ea typeface="微软雅黑" panose="020B0503020204020204" pitchFamily="34" charset="-122"/>
              </a:rPr>
              <a:t>APP  </a:t>
            </a:r>
            <a:r>
              <a:rPr lang="zh-CN" altLang="en-US" sz="2000" b="0" dirty="0" smtClean="0">
                <a:latin typeface="微软雅黑" panose="020B0503020204020204" pitchFamily="34" charset="-122"/>
                <a:ea typeface="微软雅黑" panose="020B0503020204020204" pitchFamily="34" charset="-122"/>
              </a:rPr>
              <a:t>或  国网电力客服电话</a:t>
            </a:r>
            <a:r>
              <a:rPr lang="en-US" altLang="en-US" sz="2000" b="0" dirty="0" smtClean="0">
                <a:latin typeface="微软雅黑" panose="020B0503020204020204" pitchFamily="34" charset="-122"/>
                <a:ea typeface="微软雅黑" panose="020B0503020204020204" pitchFamily="34" charset="-122"/>
              </a:rPr>
              <a:t>95598</a:t>
            </a:r>
            <a:endParaRPr lang="en-US" altLang="en-US" sz="2000" b="0" dirty="0" smtClean="0">
              <a:latin typeface="微软雅黑" panose="020B0503020204020204" pitchFamily="34" charset="-122"/>
              <a:ea typeface="微软雅黑" panose="020B0503020204020204" pitchFamily="34" charset="-122"/>
            </a:endParaRPr>
          </a:p>
          <a:p>
            <a:pPr eaLnBrk="1" hangingPunct="1">
              <a:lnSpc>
                <a:spcPct val="150000"/>
              </a:lnSpc>
              <a:defRPr/>
            </a:pPr>
            <a:r>
              <a:rPr lang="zh-CN" altLang="en-US" sz="2000" b="0" dirty="0" smtClean="0">
                <a:latin typeface="微软雅黑" panose="020B0503020204020204" pitchFamily="34" charset="-122"/>
                <a:ea typeface="微软雅黑" panose="020B0503020204020204" pitchFamily="34" charset="-122"/>
              </a:rPr>
              <a:t>    查询报告期的电力消费量，保存好原始记录</a:t>
            </a:r>
            <a:endParaRPr lang="en-US" altLang="zh-CN" sz="2000" b="0" dirty="0" smtClean="0">
              <a:latin typeface="微软雅黑" panose="020B0503020204020204" pitchFamily="34" charset="-122"/>
              <a:ea typeface="微软雅黑" panose="020B0503020204020204" pitchFamily="34" charset="-122"/>
            </a:endParaRPr>
          </a:p>
          <a:p>
            <a:pPr eaLnBrk="1" hangingPunct="1">
              <a:lnSpc>
                <a:spcPct val="150000"/>
              </a:lnSpc>
              <a:defRPr/>
            </a:pPr>
            <a:r>
              <a:rPr lang="zh-CN" altLang="en-US" sz="2000" b="0" dirty="0" smtClean="0">
                <a:latin typeface="微软雅黑" panose="020B0503020204020204" pitchFamily="34" charset="-122"/>
                <a:ea typeface="微软雅黑" panose="020B0503020204020204" pitchFamily="34" charset="-122"/>
              </a:rPr>
              <a:t>    </a:t>
            </a:r>
            <a:r>
              <a:rPr lang="zh-CN" altLang="en-US" sz="2000" b="0" dirty="0" smtClean="0">
                <a:solidFill>
                  <a:srgbClr val="FF0000"/>
                </a:solidFill>
                <a:latin typeface="微软雅黑" panose="020B0503020204020204" pitchFamily="34" charset="-122"/>
                <a:ea typeface="微软雅黑" panose="020B0503020204020204" pitchFamily="34" charset="-122"/>
              </a:rPr>
              <a:t>不能</a:t>
            </a:r>
            <a:r>
              <a:rPr lang="zh-CN" altLang="en-US" sz="2000" b="0" dirty="0" smtClean="0">
                <a:latin typeface="微软雅黑" panose="020B0503020204020204" pitchFamily="34" charset="-122"/>
                <a:ea typeface="微软雅黑" panose="020B0503020204020204" pitchFamily="34" charset="-122"/>
              </a:rPr>
              <a:t>将报告期内的购买量作为消费量全部计入</a:t>
            </a:r>
            <a:endParaRPr lang="zh-CN" altLang="en-US" sz="2000" b="0" dirty="0" smtClean="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328863"/>
            <a:ext cx="187325" cy="182562"/>
            <a:chOff x="1239" y="1515"/>
            <a:chExt cx="115" cy="115"/>
          </a:xfrm>
        </p:grpSpPr>
        <p:sp>
          <p:nvSpPr>
            <p:cNvPr id="10958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0958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90123" name="TextBox 19"/>
          <p:cNvSpPr txBox="1">
            <a:spLocks noChangeArrowheads="1"/>
          </p:cNvSpPr>
          <p:nvPr/>
        </p:nvSpPr>
        <p:spPr bwMode="auto">
          <a:xfrm>
            <a:off x="962025" y="2154238"/>
            <a:ext cx="8386763" cy="400110"/>
          </a:xfrm>
          <a:prstGeom prst="rect">
            <a:avLst/>
          </a:prstGeom>
          <a:noFill/>
          <a:ln w="9525">
            <a:noFill/>
            <a:miter lim="800000"/>
          </a:ln>
        </p:spPr>
        <p:txBody>
          <a:bodyPr>
            <a:spAutoFit/>
          </a:bodyPr>
          <a:lstStyle/>
          <a:p>
            <a:r>
              <a:rPr lang="zh-CN" altLang="en-US" sz="2000" b="0" dirty="0">
                <a:latin typeface="微软雅黑" panose="020B0503020204020204" pitchFamily="34" charset="-122"/>
                <a:ea typeface="微软雅黑" panose="020B0503020204020204" pitchFamily="34" charset="-122"/>
              </a:rPr>
              <a:t>电力消费量取得有以下方法：</a:t>
            </a:r>
            <a:endParaRPr lang="zh-CN" altLang="en-US" sz="2000" b="0" dirty="0">
              <a:latin typeface="微软雅黑" panose="020B0503020204020204" pitchFamily="34" charset="-122"/>
              <a:ea typeface="微软雅黑" panose="020B0503020204020204" pitchFamily="34" charset="-122"/>
            </a:endParaRPr>
          </a:p>
        </p:txBody>
      </p:sp>
      <p:sp>
        <p:nvSpPr>
          <p:cNvPr id="16"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4"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90123"/>
                                        </p:tgtEl>
                                        <p:attrNameLst>
                                          <p:attrName>style.visibility</p:attrName>
                                        </p:attrNameLst>
                                      </p:cBhvr>
                                      <p:to>
                                        <p:strVal val="visible"/>
                                      </p:to>
                                    </p:set>
                                    <p:anim calcmode="lin" valueType="num">
                                      <p:cBhvr>
                                        <p:cTn id="11" dur="500" fill="hold"/>
                                        <p:tgtEl>
                                          <p:spTgt spid="90123"/>
                                        </p:tgtEl>
                                        <p:attrNameLst>
                                          <p:attrName>ppt_w</p:attrName>
                                        </p:attrNameLst>
                                      </p:cBhvr>
                                      <p:tavLst>
                                        <p:tav tm="0">
                                          <p:val>
                                            <p:fltVal val="0"/>
                                          </p:val>
                                        </p:tav>
                                        <p:tav tm="100000">
                                          <p:val>
                                            <p:strVal val="#ppt_w"/>
                                          </p:val>
                                        </p:tav>
                                      </p:tavLst>
                                    </p:anim>
                                    <p:anim calcmode="lin" valueType="num">
                                      <p:cBhvr>
                                        <p:cTn id="12" dur="500" fill="hold"/>
                                        <p:tgtEl>
                                          <p:spTgt spid="90123"/>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50190"/>
                                        </p:tgtEl>
                                        <p:attrNameLst>
                                          <p:attrName>style.visibility</p:attrName>
                                        </p:attrNameLst>
                                      </p:cBhvr>
                                      <p:to>
                                        <p:strVal val="visible"/>
                                      </p:to>
                                    </p:set>
                                    <p:anim calcmode="lin" valueType="num">
                                      <p:cBhvr>
                                        <p:cTn id="19" dur="500" fill="hold"/>
                                        <p:tgtEl>
                                          <p:spTgt spid="50190"/>
                                        </p:tgtEl>
                                        <p:attrNameLst>
                                          <p:attrName>ppt_w</p:attrName>
                                        </p:attrNameLst>
                                      </p:cBhvr>
                                      <p:tavLst>
                                        <p:tav tm="0">
                                          <p:val>
                                            <p:fltVal val="0"/>
                                          </p:val>
                                        </p:tav>
                                        <p:tav tm="100000">
                                          <p:val>
                                            <p:strVal val="#ppt_w"/>
                                          </p:val>
                                        </p:tav>
                                      </p:tavLst>
                                    </p:anim>
                                    <p:anim calcmode="lin" valueType="num">
                                      <p:cBhvr>
                                        <p:cTn id="20" dur="500" fill="hold"/>
                                        <p:tgtEl>
                                          <p:spTgt spid="5019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0" grpId="0"/>
      <p:bldP spid="9012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sp>
        <p:nvSpPr>
          <p:cNvPr id="91143" name="TextBox 19"/>
          <p:cNvSpPr txBox="1">
            <a:spLocks noChangeArrowheads="1"/>
          </p:cNvSpPr>
          <p:nvPr/>
        </p:nvSpPr>
        <p:spPr bwMode="auto">
          <a:xfrm>
            <a:off x="881063" y="4418013"/>
            <a:ext cx="8572500" cy="453457"/>
          </a:xfrm>
          <a:prstGeom prst="rect">
            <a:avLst/>
          </a:prstGeom>
          <a:noFill/>
          <a:ln w="9525">
            <a:noFill/>
            <a:miter lim="800000"/>
          </a:ln>
        </p:spPr>
        <p:txBody>
          <a:bodyPr>
            <a:spAutoFit/>
          </a:bodyPr>
          <a:lstStyle/>
          <a:p>
            <a:pPr>
              <a:lnSpc>
                <a:spcPct val="130000"/>
              </a:lnSpc>
            </a:pPr>
            <a:r>
              <a:rPr lang="zh-CN" altLang="en-US" sz="2000" b="0" dirty="0">
                <a:latin typeface="微软雅黑" panose="020B0503020204020204" pitchFamily="34" charset="-122"/>
                <a:ea typeface="微软雅黑" panose="020B0503020204020204" pitchFamily="34" charset="-122"/>
              </a:rPr>
              <a:t> 有倍率的电表：</a:t>
            </a: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（本期抄表数</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上期）*倍率</a:t>
            </a:r>
            <a:endParaRPr lang="zh-CN" altLang="en-US" sz="2000" b="0" dirty="0">
              <a:latin typeface="微软雅黑" panose="020B0503020204020204" pitchFamily="34" charset="-122"/>
              <a:ea typeface="微软雅黑" panose="020B0503020204020204" pitchFamily="34" charset="-122"/>
            </a:endParaRPr>
          </a:p>
        </p:txBody>
      </p:sp>
      <p:grpSp>
        <p:nvGrpSpPr>
          <p:cNvPr id="2" name="Group 47"/>
          <p:cNvGrpSpPr/>
          <p:nvPr/>
        </p:nvGrpSpPr>
        <p:grpSpPr bwMode="auto">
          <a:xfrm>
            <a:off x="738188" y="4587875"/>
            <a:ext cx="187325" cy="182563"/>
            <a:chOff x="1239" y="1515"/>
            <a:chExt cx="115" cy="115"/>
          </a:xfrm>
        </p:grpSpPr>
        <p:sp>
          <p:nvSpPr>
            <p:cNvPr id="11061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061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0190" name="TextBox 19"/>
          <p:cNvSpPr txBox="1">
            <a:spLocks noChangeArrowheads="1"/>
          </p:cNvSpPr>
          <p:nvPr/>
        </p:nvSpPr>
        <p:spPr bwMode="auto">
          <a:xfrm>
            <a:off x="881063" y="2692400"/>
            <a:ext cx="8572500" cy="1292662"/>
          </a:xfrm>
          <a:prstGeom prst="rect">
            <a:avLst/>
          </a:prstGeom>
          <a:noFill/>
          <a:ln>
            <a:noFill/>
          </a:ln>
        </p:spPr>
        <p:txBody>
          <a:bodyPr>
            <a:spAutoFit/>
          </a:bodyPr>
          <a:lstStyle>
            <a:lvl1pPr eaLnBrk="0" hangingPunct="0">
              <a:defRPr sz="2800" b="1">
                <a:solidFill>
                  <a:schemeClr val="tx1"/>
                </a:solidFill>
                <a:latin typeface="Verdana" panose="020B0604030504040204" pitchFamily="34" charset="0"/>
                <a:ea typeface="宋体" panose="02010600030101010101" pitchFamily="2" charset="-122"/>
              </a:defRPr>
            </a:lvl1pPr>
            <a:lvl2pPr marL="742950" indent="-285750" eaLnBrk="0" hangingPunct="0">
              <a:defRPr sz="2800" b="1">
                <a:solidFill>
                  <a:schemeClr val="tx1"/>
                </a:solidFill>
                <a:latin typeface="Verdana" panose="020B0604030504040204" pitchFamily="34" charset="0"/>
                <a:ea typeface="宋体" panose="02010600030101010101" pitchFamily="2" charset="-122"/>
              </a:defRPr>
            </a:lvl2pPr>
            <a:lvl3pPr marL="1143000" indent="-228600" eaLnBrk="0" hangingPunct="0">
              <a:defRPr sz="2800" b="1">
                <a:solidFill>
                  <a:schemeClr val="tx1"/>
                </a:solidFill>
                <a:latin typeface="Verdana" panose="020B0604030504040204" pitchFamily="34" charset="0"/>
                <a:ea typeface="宋体" panose="02010600030101010101" pitchFamily="2" charset="-122"/>
              </a:defRPr>
            </a:lvl3pPr>
            <a:lvl4pPr marL="1600200" indent="-228600" eaLnBrk="0" hangingPunct="0">
              <a:defRPr sz="2800" b="1">
                <a:solidFill>
                  <a:schemeClr val="tx1"/>
                </a:solidFill>
                <a:latin typeface="Verdana" panose="020B0604030504040204" pitchFamily="34" charset="0"/>
                <a:ea typeface="宋体" panose="02010600030101010101" pitchFamily="2" charset="-122"/>
              </a:defRPr>
            </a:lvl4pPr>
            <a:lvl5pPr marL="2057400" indent="-228600" eaLnBrk="0" hangingPunct="0">
              <a:defRPr sz="2800"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Verdana" panose="020B0604030504040204" pitchFamily="34" charset="0"/>
                <a:ea typeface="宋体" panose="02010600030101010101" pitchFamily="2" charset="-122"/>
              </a:defRPr>
            </a:lvl9pPr>
          </a:lstStyle>
          <a:p>
            <a:pPr eaLnBrk="1" hangingPunct="1">
              <a:lnSpc>
                <a:spcPct val="130000"/>
              </a:lnSpc>
              <a:defRPr/>
            </a:pPr>
            <a:r>
              <a:rPr lang="zh-CN" altLang="en-US" sz="2000" b="0" dirty="0">
                <a:latin typeface="微软雅黑" panose="020B0503020204020204" pitchFamily="34" charset="-122"/>
                <a:ea typeface="微软雅黑" panose="020B0503020204020204" pitchFamily="34" charset="-122"/>
              </a:rPr>
              <a:t> 计量单位：报表</a:t>
            </a:r>
            <a:r>
              <a:rPr lang="en-US" altLang="zh-CN" sz="2000" b="0" dirty="0">
                <a:latin typeface="微软雅黑" panose="020B0503020204020204" pitchFamily="34" charset="-122"/>
                <a:ea typeface="微软雅黑" panose="020B0503020204020204" pitchFamily="34" charset="-122"/>
              </a:rPr>
              <a:t>--</a:t>
            </a:r>
            <a:r>
              <a:rPr lang="zh-CN" altLang="en-US" sz="2000" b="0" dirty="0">
                <a:solidFill>
                  <a:srgbClr val="FF0000"/>
                </a:solidFill>
                <a:latin typeface="微软雅黑" panose="020B0503020204020204" pitchFamily="34" charset="-122"/>
                <a:ea typeface="微软雅黑" panose="020B0503020204020204" pitchFamily="34" charset="-122"/>
              </a:rPr>
              <a:t>万</a:t>
            </a:r>
            <a:r>
              <a:rPr lang="zh-CN" altLang="en-US" sz="2000" b="0" dirty="0">
                <a:latin typeface="微软雅黑" panose="020B0503020204020204" pitchFamily="34" charset="-122"/>
                <a:ea typeface="微软雅黑" panose="020B0503020204020204" pitchFamily="34" charset="-122"/>
              </a:rPr>
              <a:t>千瓦时</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万度</a:t>
            </a:r>
            <a:r>
              <a:rPr lang="en-US" altLang="zh-CN"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a:p>
            <a:pPr eaLnBrk="1" hangingPunct="1">
              <a:lnSpc>
                <a:spcPct val="130000"/>
              </a:lnSpc>
              <a:defRPr/>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缴费单或抄表</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千瓦时</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度</a:t>
            </a:r>
            <a:r>
              <a:rPr lang="en-US" altLang="zh-CN"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a:p>
            <a:pPr eaLnBrk="1" hangingPunct="1">
              <a:lnSpc>
                <a:spcPct val="130000"/>
              </a:lnSpc>
              <a:defRPr/>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注意</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换算</a:t>
            </a:r>
            <a:endPar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862263"/>
            <a:ext cx="187325" cy="182562"/>
            <a:chOff x="1239" y="1515"/>
            <a:chExt cx="115" cy="115"/>
          </a:xfrm>
        </p:grpSpPr>
        <p:sp>
          <p:nvSpPr>
            <p:cNvPr id="11061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061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91147" name="TextBox 19"/>
          <p:cNvSpPr txBox="1">
            <a:spLocks noChangeArrowheads="1"/>
          </p:cNvSpPr>
          <p:nvPr/>
        </p:nvSpPr>
        <p:spPr bwMode="auto">
          <a:xfrm>
            <a:off x="776288" y="2038350"/>
            <a:ext cx="8572500" cy="400110"/>
          </a:xfrm>
          <a:prstGeom prst="rect">
            <a:avLst/>
          </a:prstGeom>
          <a:noFill/>
          <a:ln w="9525">
            <a:noFill/>
            <a:miter lim="800000"/>
          </a:ln>
        </p:spPr>
        <p:txBody>
          <a:bodyPr>
            <a:spAutoFit/>
          </a:bodyPr>
          <a:lstStyle/>
          <a:p>
            <a:r>
              <a:rPr lang="zh-CN" altLang="en-US" sz="2000" b="0" dirty="0">
                <a:solidFill>
                  <a:srgbClr val="FF0000"/>
                </a:solidFill>
                <a:latin typeface="微软雅黑" panose="020B0503020204020204" pitchFamily="34" charset="-122"/>
                <a:ea typeface="微软雅黑" panose="020B0503020204020204" pitchFamily="34" charset="-122"/>
              </a:rPr>
              <a:t> 注意：</a:t>
            </a:r>
            <a:endParaRPr lang="zh-CN" altLang="en-US" sz="2000" b="0" dirty="0">
              <a:solidFill>
                <a:srgbClr val="FF0000"/>
              </a:solidFill>
              <a:latin typeface="微软雅黑" panose="020B0503020204020204" pitchFamily="34" charset="-122"/>
              <a:ea typeface="微软雅黑" panose="020B0503020204020204" pitchFamily="34" charset="-122"/>
            </a:endParaRPr>
          </a:p>
        </p:txBody>
      </p:sp>
      <p:sp>
        <p:nvSpPr>
          <p:cNvPr id="91148" name="TextBox 19"/>
          <p:cNvSpPr txBox="1">
            <a:spLocks noChangeArrowheads="1"/>
          </p:cNvSpPr>
          <p:nvPr/>
        </p:nvSpPr>
        <p:spPr bwMode="auto">
          <a:xfrm>
            <a:off x="881094" y="5353050"/>
            <a:ext cx="8572500" cy="453457"/>
          </a:xfrm>
          <a:prstGeom prst="rect">
            <a:avLst/>
          </a:prstGeom>
          <a:noFill/>
          <a:ln w="9525">
            <a:noFill/>
            <a:miter lim="800000"/>
          </a:ln>
        </p:spPr>
        <p:txBody>
          <a:bodyPr>
            <a:spAutoFit/>
          </a:bodyPr>
          <a:lstStyle/>
          <a:p>
            <a:pPr>
              <a:lnSpc>
                <a:spcPct val="130000"/>
              </a:lnSpc>
            </a:pPr>
            <a:r>
              <a:rPr lang="zh-CN" altLang="en-US" sz="2000" b="0" dirty="0">
                <a:latin typeface="微软雅黑" panose="020B0503020204020204" pitchFamily="34" charset="-122"/>
                <a:ea typeface="微软雅黑" panose="020B0503020204020204" pitchFamily="34" charset="-122"/>
              </a:rPr>
              <a:t> 要扣除承租方的电量（遵守“谁消费，谁统计”原则）</a:t>
            </a:r>
            <a:endParaRPr lang="zh-CN" altLang="en-US" sz="2000" b="0" dirty="0">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04850" y="5522913"/>
            <a:ext cx="187325" cy="182562"/>
            <a:chOff x="1239" y="1515"/>
            <a:chExt cx="115" cy="115"/>
          </a:xfrm>
        </p:grpSpPr>
        <p:sp>
          <p:nvSpPr>
            <p:cNvPr id="110609"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0610"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6" name="Group 12"/>
          <p:cNvGrpSpPr/>
          <p:nvPr/>
        </p:nvGrpSpPr>
        <p:grpSpPr bwMode="auto">
          <a:xfrm>
            <a:off x="350838" y="1143000"/>
            <a:ext cx="2244725" cy="792163"/>
            <a:chOff x="4543" y="709"/>
            <a:chExt cx="1620" cy="499"/>
          </a:xfrm>
        </p:grpSpPr>
        <p:sp>
          <p:nvSpPr>
            <p:cNvPr id="93199"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0608" name="Text Box 6"/>
            <p:cNvSpPr txBox="1">
              <a:spLocks noChangeArrowheads="1"/>
            </p:cNvSpPr>
            <p:nvPr/>
          </p:nvSpPr>
          <p:spPr bwMode="auto">
            <a:xfrm>
              <a:off x="4543" y="799"/>
              <a:ext cx="1620" cy="330"/>
            </a:xfrm>
            <a:prstGeom prst="rect">
              <a:avLst/>
            </a:prstGeom>
            <a:noFill/>
            <a:ln w="9525" algn="ctr">
              <a:noFill/>
              <a:miter lim="800000"/>
            </a:ln>
          </p:spPr>
          <p:txBody>
            <a:bodyPr>
              <a:spAutoFit/>
            </a:bodyPr>
            <a:lstStyle/>
            <a:p>
              <a:pPr marL="342900" indent="-342900" algn="ctr">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电力</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23"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7"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91147"/>
                                        </p:tgtEl>
                                        <p:attrNameLst>
                                          <p:attrName>style.visibility</p:attrName>
                                        </p:attrNameLst>
                                      </p:cBhvr>
                                      <p:to>
                                        <p:strVal val="visible"/>
                                      </p:to>
                                    </p:set>
                                    <p:anim calcmode="lin" valueType="num">
                                      <p:cBhvr>
                                        <p:cTn id="7" dur="500" fill="hold"/>
                                        <p:tgtEl>
                                          <p:spTgt spid="91147"/>
                                        </p:tgtEl>
                                        <p:attrNameLst>
                                          <p:attrName>ppt_w</p:attrName>
                                        </p:attrNameLst>
                                      </p:cBhvr>
                                      <p:tavLst>
                                        <p:tav tm="0">
                                          <p:val>
                                            <p:fltVal val="0"/>
                                          </p:val>
                                        </p:tav>
                                        <p:tav tm="100000">
                                          <p:val>
                                            <p:strVal val="#ppt_w"/>
                                          </p:val>
                                        </p:tav>
                                      </p:tavLst>
                                    </p:anim>
                                    <p:anim calcmode="lin" valueType="num">
                                      <p:cBhvr>
                                        <p:cTn id="8" dur="500" fill="hold"/>
                                        <p:tgtEl>
                                          <p:spTgt spid="91147"/>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50190"/>
                                        </p:tgtEl>
                                        <p:attrNameLst>
                                          <p:attrName>style.visibility</p:attrName>
                                        </p:attrNameLst>
                                      </p:cBhvr>
                                      <p:to>
                                        <p:strVal val="visible"/>
                                      </p:to>
                                    </p:set>
                                    <p:anim calcmode="lin" valueType="num">
                                      <p:cBhvr>
                                        <p:cTn id="15" dur="500" fill="hold"/>
                                        <p:tgtEl>
                                          <p:spTgt spid="50190"/>
                                        </p:tgtEl>
                                        <p:attrNameLst>
                                          <p:attrName>ppt_w</p:attrName>
                                        </p:attrNameLst>
                                      </p:cBhvr>
                                      <p:tavLst>
                                        <p:tav tm="0">
                                          <p:val>
                                            <p:fltVal val="0"/>
                                          </p:val>
                                        </p:tav>
                                        <p:tav tm="100000">
                                          <p:val>
                                            <p:strVal val="#ppt_w"/>
                                          </p:val>
                                        </p:tav>
                                      </p:tavLst>
                                    </p:anim>
                                    <p:anim calcmode="lin" valueType="num">
                                      <p:cBhvr>
                                        <p:cTn id="16" dur="500" fill="hold"/>
                                        <p:tgtEl>
                                          <p:spTgt spid="50190"/>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91143"/>
                                        </p:tgtEl>
                                        <p:attrNameLst>
                                          <p:attrName>style.visibility</p:attrName>
                                        </p:attrNameLst>
                                      </p:cBhvr>
                                      <p:to>
                                        <p:strVal val="visible"/>
                                      </p:to>
                                    </p:set>
                                    <p:anim calcmode="lin" valueType="num">
                                      <p:cBhvr>
                                        <p:cTn id="23" dur="500" fill="hold"/>
                                        <p:tgtEl>
                                          <p:spTgt spid="91143"/>
                                        </p:tgtEl>
                                        <p:attrNameLst>
                                          <p:attrName>ppt_w</p:attrName>
                                        </p:attrNameLst>
                                      </p:cBhvr>
                                      <p:tavLst>
                                        <p:tav tm="0">
                                          <p:val>
                                            <p:fltVal val="0"/>
                                          </p:val>
                                        </p:tav>
                                        <p:tav tm="100000">
                                          <p:val>
                                            <p:strVal val="#ppt_w"/>
                                          </p:val>
                                        </p:tav>
                                      </p:tavLst>
                                    </p:anim>
                                    <p:anim calcmode="lin" valueType="num">
                                      <p:cBhvr>
                                        <p:cTn id="24" dur="500" fill="hold"/>
                                        <p:tgtEl>
                                          <p:spTgt spid="91143"/>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91148"/>
                                        </p:tgtEl>
                                        <p:attrNameLst>
                                          <p:attrName>style.visibility</p:attrName>
                                        </p:attrNameLst>
                                      </p:cBhvr>
                                      <p:to>
                                        <p:strVal val="visible"/>
                                      </p:to>
                                    </p:set>
                                    <p:anim calcmode="lin" valueType="num">
                                      <p:cBhvr>
                                        <p:cTn id="31" dur="500" fill="hold"/>
                                        <p:tgtEl>
                                          <p:spTgt spid="91148"/>
                                        </p:tgtEl>
                                        <p:attrNameLst>
                                          <p:attrName>ppt_w</p:attrName>
                                        </p:attrNameLst>
                                      </p:cBhvr>
                                      <p:tavLst>
                                        <p:tav tm="0">
                                          <p:val>
                                            <p:fltVal val="0"/>
                                          </p:val>
                                        </p:tav>
                                        <p:tav tm="100000">
                                          <p:val>
                                            <p:strVal val="#ppt_w"/>
                                          </p:val>
                                        </p:tav>
                                      </p:tavLst>
                                    </p:anim>
                                    <p:anim calcmode="lin" valueType="num">
                                      <p:cBhvr>
                                        <p:cTn id="32" dur="500" fill="hold"/>
                                        <p:tgtEl>
                                          <p:spTgt spid="911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3" grpId="0"/>
      <p:bldP spid="50190" grpId="0"/>
      <p:bldP spid="91147" grpId="0"/>
      <p:bldP spid="9114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3132138" cy="792163"/>
            <a:chOff x="4572" y="709"/>
            <a:chExt cx="1664" cy="499"/>
          </a:xfrm>
        </p:grpSpPr>
        <p:sp>
          <p:nvSpPr>
            <p:cNvPr id="57364"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100373" name="Text Box 6"/>
            <p:cNvSpPr txBox="1">
              <a:spLocks noChangeArrowheads="1"/>
            </p:cNvSpPr>
            <p:nvPr/>
          </p:nvSpPr>
          <p:spPr bwMode="auto">
            <a:xfrm>
              <a:off x="4616" y="799"/>
              <a:ext cx="1620" cy="327"/>
            </a:xfrm>
            <a:prstGeom prst="rect">
              <a:avLst/>
            </a:prstGeom>
            <a:noFill/>
            <a:ln w="9525" algn="ctr">
              <a:noFill/>
              <a:miter lim="800000"/>
            </a:ln>
          </p:spPr>
          <p:txBody>
            <a:bodyPr>
              <a:spAutoFit/>
            </a:bodyPr>
            <a:lstStyle/>
            <a:p>
              <a:pPr marL="342900" indent="-342900">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余热余压</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19" name="TextBox 19"/>
          <p:cNvSpPr txBox="1">
            <a:spLocks noChangeArrowheads="1"/>
          </p:cNvSpPr>
          <p:nvPr/>
        </p:nvSpPr>
        <p:spPr bwMode="auto">
          <a:xfrm>
            <a:off x="881063" y="2147182"/>
            <a:ext cx="8572500" cy="810478"/>
          </a:xfrm>
          <a:prstGeom prst="rect">
            <a:avLst/>
          </a:prstGeom>
          <a:noFill/>
          <a:ln w="9525">
            <a:noFill/>
            <a:miter lim="800000"/>
          </a:ln>
        </p:spPr>
        <p:txBody>
          <a:bodyPr>
            <a:spAutoFit/>
          </a:bodyPr>
          <a:lstStyle/>
          <a:p>
            <a:pPr>
              <a:lnSpc>
                <a:spcPts val="2800"/>
              </a:lnSpc>
              <a:defRPr/>
            </a:pPr>
            <a:r>
              <a:rPr lang="zh-CN" altLang="en-US" sz="2000" b="0" dirty="0">
                <a:latin typeface="微软雅黑" panose="020B0503020204020204" pitchFamily="34" charset="-122"/>
                <a:ea typeface="微软雅黑" panose="020B0503020204020204" pitchFamily="34" charset="-122"/>
              </a:rPr>
              <a:t> 指企业生产过程中释放出来</a:t>
            </a:r>
            <a:r>
              <a:rPr lang="zh-CN" altLang="en-US" sz="2000" b="0" dirty="0">
                <a:solidFill>
                  <a:schemeClr val="accent6">
                    <a:lumMod val="60000"/>
                    <a:lumOff val="40000"/>
                  </a:schemeClr>
                </a:solidFill>
                <a:latin typeface="微软雅黑" panose="020B0503020204020204" pitchFamily="34" charset="-122"/>
                <a:ea typeface="微软雅黑" panose="020B0503020204020204" pitchFamily="34" charset="-122"/>
              </a:rPr>
              <a:t>多余</a:t>
            </a:r>
            <a:r>
              <a:rPr lang="zh-CN" altLang="en-US" sz="2000" b="0" dirty="0">
                <a:latin typeface="微软雅黑" panose="020B0503020204020204" pitchFamily="34" charset="-122"/>
                <a:ea typeface="微软雅黑" panose="020B0503020204020204" pitchFamily="34" charset="-122"/>
              </a:rPr>
              <a:t>的副产热能、压差能，能够在一定的经济技术条件下进行回收利用。</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2241550"/>
            <a:ext cx="187325" cy="182563"/>
            <a:chOff x="1239" y="1515"/>
            <a:chExt cx="115" cy="115"/>
          </a:xfrm>
        </p:grpSpPr>
        <p:sp>
          <p:nvSpPr>
            <p:cNvPr id="100370"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00371"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8378" name="TextBox 19"/>
          <p:cNvSpPr txBox="1">
            <a:spLocks noChangeArrowheads="1"/>
          </p:cNvSpPr>
          <p:nvPr/>
        </p:nvSpPr>
        <p:spPr bwMode="auto">
          <a:xfrm>
            <a:off x="881063" y="4286250"/>
            <a:ext cx="8572500" cy="1320618"/>
          </a:xfrm>
          <a:prstGeom prst="rect">
            <a:avLst/>
          </a:prstGeom>
          <a:noFill/>
          <a:ln w="9525">
            <a:noFill/>
            <a:miter lim="800000"/>
          </a:ln>
        </p:spPr>
        <p:txBody>
          <a:bodyPr>
            <a:spAutoFit/>
          </a:bodyPr>
          <a:lstStyle/>
          <a:p>
            <a:pPr marL="342900" indent="-342900">
              <a:lnSpc>
                <a:spcPct val="115000"/>
              </a:lnSpc>
              <a:spcBef>
                <a:spcPct val="20000"/>
              </a:spcBef>
              <a:buClr>
                <a:schemeClr val="hlink"/>
              </a:buClr>
            </a:pPr>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余热余压的计量：</a:t>
            </a:r>
            <a:endParaRPr lang="zh-CN" altLang="en-US" sz="2000" b="0" dirty="0">
              <a:latin typeface="微软雅黑" panose="020B0503020204020204" pitchFamily="34" charset="-122"/>
              <a:ea typeface="微软雅黑" panose="020B0503020204020204" pitchFamily="34" charset="-122"/>
            </a:endParaRPr>
          </a:p>
          <a:p>
            <a:pPr marL="742950" lvl="1" indent="-285750">
              <a:lnSpc>
                <a:spcPct val="115000"/>
              </a:lnSpc>
              <a:spcBef>
                <a:spcPct val="20000"/>
              </a:spcBef>
              <a:buClr>
                <a:schemeClr val="accent1"/>
              </a:buClr>
            </a:pPr>
            <a:r>
              <a:rPr lang="zh-CN" altLang="en-US" sz="2000" b="0" dirty="0">
                <a:solidFill>
                  <a:srgbClr val="FF0000"/>
                </a:solidFill>
                <a:latin typeface="微软雅黑" panose="020B0503020204020204" pitchFamily="34" charset="-122"/>
                <a:ea typeface="微软雅黑" panose="020B0503020204020204" pitchFamily="34" charset="-122"/>
              </a:rPr>
              <a:t>有</a:t>
            </a:r>
            <a:r>
              <a:rPr lang="zh-CN" altLang="en-US" sz="2000" b="0" dirty="0">
                <a:latin typeface="微软雅黑" panose="020B0503020204020204" pitchFamily="34" charset="-122"/>
                <a:ea typeface="微软雅黑" panose="020B0503020204020204" pitchFamily="34" charset="-122"/>
              </a:rPr>
              <a:t>余热余压计量设备，根据实际测量数据填报</a:t>
            </a:r>
            <a:endParaRPr lang="en-US" altLang="zh-CN" sz="2000" b="0" dirty="0">
              <a:latin typeface="微软雅黑" panose="020B0503020204020204" pitchFamily="34" charset="-122"/>
              <a:ea typeface="微软雅黑" panose="020B0503020204020204" pitchFamily="34" charset="-122"/>
            </a:endParaRPr>
          </a:p>
          <a:p>
            <a:pPr marL="742950" lvl="1" indent="-285750">
              <a:lnSpc>
                <a:spcPct val="115000"/>
              </a:lnSpc>
              <a:spcBef>
                <a:spcPct val="20000"/>
              </a:spcBef>
              <a:buClr>
                <a:schemeClr val="accent1"/>
              </a:buClr>
            </a:pPr>
            <a:r>
              <a:rPr lang="zh-CN" altLang="en-US" sz="2000" b="0" dirty="0">
                <a:solidFill>
                  <a:srgbClr val="FF0000"/>
                </a:solidFill>
                <a:latin typeface="微软雅黑" panose="020B0503020204020204" pitchFamily="34" charset="-122"/>
                <a:ea typeface="微软雅黑" panose="020B0503020204020204" pitchFamily="34" charset="-122"/>
              </a:rPr>
              <a:t>无</a:t>
            </a:r>
            <a:r>
              <a:rPr lang="zh-CN" altLang="en-US" sz="2000" b="0" dirty="0">
                <a:latin typeface="微软雅黑" panose="020B0503020204020204" pitchFamily="34" charset="-122"/>
                <a:ea typeface="微软雅黑" panose="020B0503020204020204" pitchFamily="34" charset="-122"/>
              </a:rPr>
              <a:t>相关计量设备，根据机组设备转换效率倒推</a:t>
            </a:r>
            <a:endParaRPr lang="zh-CN" altLang="en-US" sz="2000" b="0" dirty="0">
              <a:latin typeface="微软雅黑" panose="020B0503020204020204" pitchFamily="34" charset="-122"/>
              <a:ea typeface="微软雅黑" panose="020B0503020204020204" pitchFamily="34" charset="-122"/>
            </a:endParaRPr>
          </a:p>
        </p:txBody>
      </p:sp>
      <p:grpSp>
        <p:nvGrpSpPr>
          <p:cNvPr id="4" name="Group 47"/>
          <p:cNvGrpSpPr/>
          <p:nvPr/>
        </p:nvGrpSpPr>
        <p:grpSpPr bwMode="auto">
          <a:xfrm>
            <a:off x="738188" y="4456113"/>
            <a:ext cx="187325" cy="182562"/>
            <a:chOff x="1239" y="1515"/>
            <a:chExt cx="115" cy="115"/>
          </a:xfrm>
        </p:grpSpPr>
        <p:sp>
          <p:nvSpPr>
            <p:cNvPr id="100368"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00369"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8380" name="TextBox 19"/>
          <p:cNvSpPr txBox="1">
            <a:spLocks noChangeArrowheads="1"/>
          </p:cNvSpPr>
          <p:nvPr/>
        </p:nvSpPr>
        <p:spPr bwMode="auto">
          <a:xfrm>
            <a:off x="881063" y="3314642"/>
            <a:ext cx="8572500" cy="400110"/>
          </a:xfrm>
          <a:prstGeom prst="rect">
            <a:avLst/>
          </a:prstGeom>
          <a:noFill/>
          <a:ln w="9525">
            <a:noFill/>
            <a:miter lim="800000"/>
          </a:ln>
        </p:spPr>
        <p:txBody>
          <a:bodyPr>
            <a:spAutoFit/>
          </a:bodyPr>
          <a:lstStyle/>
          <a:p>
            <a:r>
              <a:rPr lang="zh-CN" altLang="en-US" sz="2000" b="0" dirty="0">
                <a:latin typeface="微软雅黑" panose="020B0503020204020204" pitchFamily="34" charset="-122"/>
                <a:ea typeface="微软雅黑" panose="020B0503020204020204" pitchFamily="34" charset="-122"/>
              </a:rPr>
              <a:t> 有余热余压回收利用的企业多在冶金、建材、化工行业中</a:t>
            </a:r>
            <a:endParaRPr lang="zh-CN" altLang="en-US" sz="2000" b="0" dirty="0">
              <a:latin typeface="微软雅黑" panose="020B0503020204020204" pitchFamily="34" charset="-122"/>
              <a:ea typeface="微软雅黑" panose="020B0503020204020204" pitchFamily="34" charset="-122"/>
            </a:endParaRPr>
          </a:p>
        </p:txBody>
      </p:sp>
      <p:grpSp>
        <p:nvGrpSpPr>
          <p:cNvPr id="6" name="Group 47"/>
          <p:cNvGrpSpPr/>
          <p:nvPr/>
        </p:nvGrpSpPr>
        <p:grpSpPr bwMode="auto">
          <a:xfrm>
            <a:off x="738188" y="3422650"/>
            <a:ext cx="187325" cy="182563"/>
            <a:chOff x="1239" y="1515"/>
            <a:chExt cx="115" cy="115"/>
          </a:xfrm>
        </p:grpSpPr>
        <p:sp>
          <p:nvSpPr>
            <p:cNvPr id="100366"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00367"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2"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7"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58380"/>
                                        </p:tgtEl>
                                        <p:attrNameLst>
                                          <p:attrName>style.visibility</p:attrName>
                                        </p:attrNameLst>
                                      </p:cBhvr>
                                      <p:to>
                                        <p:strVal val="visible"/>
                                      </p:to>
                                    </p:set>
                                    <p:anim calcmode="lin" valueType="num">
                                      <p:cBhvr>
                                        <p:cTn id="21" dur="500" fill="hold"/>
                                        <p:tgtEl>
                                          <p:spTgt spid="58380"/>
                                        </p:tgtEl>
                                        <p:attrNameLst>
                                          <p:attrName>ppt_w</p:attrName>
                                        </p:attrNameLst>
                                      </p:cBhvr>
                                      <p:tavLst>
                                        <p:tav tm="0">
                                          <p:val>
                                            <p:fltVal val="0"/>
                                          </p:val>
                                        </p:tav>
                                        <p:tav tm="100000">
                                          <p:val>
                                            <p:strVal val="#ppt_w"/>
                                          </p:val>
                                        </p:tav>
                                      </p:tavLst>
                                    </p:anim>
                                    <p:anim calcmode="lin" valueType="num">
                                      <p:cBhvr>
                                        <p:cTn id="22" dur="500" fill="hold"/>
                                        <p:tgtEl>
                                          <p:spTgt spid="58380"/>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58378"/>
                                        </p:tgtEl>
                                        <p:attrNameLst>
                                          <p:attrName>style.visibility</p:attrName>
                                        </p:attrNameLst>
                                      </p:cBhvr>
                                      <p:to>
                                        <p:strVal val="visible"/>
                                      </p:to>
                                    </p:set>
                                    <p:anim calcmode="lin" valueType="num">
                                      <p:cBhvr>
                                        <p:cTn id="31" dur="500" fill="hold"/>
                                        <p:tgtEl>
                                          <p:spTgt spid="58378"/>
                                        </p:tgtEl>
                                        <p:attrNameLst>
                                          <p:attrName>ppt_w</p:attrName>
                                        </p:attrNameLst>
                                      </p:cBhvr>
                                      <p:tavLst>
                                        <p:tav tm="0">
                                          <p:val>
                                            <p:fltVal val="0"/>
                                          </p:val>
                                        </p:tav>
                                        <p:tav tm="100000">
                                          <p:val>
                                            <p:strVal val="#ppt_w"/>
                                          </p:val>
                                        </p:tav>
                                      </p:tavLst>
                                    </p:anim>
                                    <p:anim calcmode="lin" valueType="num">
                                      <p:cBhvr>
                                        <p:cTn id="32" dur="500" fill="hold"/>
                                        <p:tgtEl>
                                          <p:spTgt spid="58378"/>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8378" grpId="0"/>
      <p:bldP spid="5838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sp>
        <p:nvSpPr>
          <p:cNvPr id="59399" name="TextBox 19"/>
          <p:cNvSpPr txBox="1">
            <a:spLocks noChangeArrowheads="1"/>
          </p:cNvSpPr>
          <p:nvPr/>
        </p:nvSpPr>
        <p:spPr bwMode="auto">
          <a:xfrm>
            <a:off x="881063" y="2143116"/>
            <a:ext cx="8643937" cy="707886"/>
          </a:xfrm>
          <a:prstGeom prst="rect">
            <a:avLst/>
          </a:prstGeom>
          <a:noFill/>
          <a:ln w="9525">
            <a:noFill/>
            <a:miter lim="800000"/>
          </a:ln>
        </p:spPr>
        <p:txBody>
          <a:bodyPr>
            <a:spAutoFit/>
          </a:bodyPr>
          <a:lstStyle/>
          <a:p>
            <a:r>
              <a:rPr lang="zh-CN" altLang="en-US" sz="2000" b="0" dirty="0">
                <a:latin typeface="微软雅黑" panose="020B0503020204020204" pitchFamily="34" charset="-122"/>
                <a:ea typeface="微软雅黑" panose="020B0503020204020204" pitchFamily="34" charset="-122"/>
              </a:rPr>
              <a:t> 如果在</a:t>
            </a:r>
            <a:r>
              <a:rPr lang="en-US" altLang="en-US" sz="2000" b="0" dirty="0">
                <a:latin typeface="微软雅黑" panose="020B0503020204020204" pitchFamily="34" charset="-122"/>
                <a:ea typeface="微软雅黑" panose="020B0503020204020204" pitchFamily="34" charset="-122"/>
              </a:rPr>
              <a:t>205-2</a:t>
            </a:r>
            <a:r>
              <a:rPr lang="zh-CN" altLang="en-US" sz="2000" b="0" dirty="0">
                <a:latin typeface="微软雅黑" panose="020B0503020204020204" pitchFamily="34" charset="-122"/>
                <a:ea typeface="微软雅黑" panose="020B0503020204020204" pitchFamily="34" charset="-122"/>
              </a:rPr>
              <a:t>表填报回收利用量，</a:t>
            </a:r>
            <a:endParaRPr lang="en-US" altLang="zh-CN" sz="2000" b="0" dirty="0">
              <a:latin typeface="微软雅黑" panose="020B0503020204020204" pitchFamily="34" charset="-122"/>
              <a:ea typeface="微软雅黑" panose="020B0503020204020204" pitchFamily="34" charset="-122"/>
            </a:endParaRPr>
          </a:p>
          <a:p>
            <a:r>
              <a:rPr lang="zh-CN" altLang="en-US" sz="2000" b="0" dirty="0">
                <a:latin typeface="微软雅黑" panose="020B0503020204020204" pitchFamily="34" charset="-122"/>
                <a:ea typeface="微软雅黑" panose="020B0503020204020204" pitchFamily="34" charset="-122"/>
              </a:rPr>
              <a:t> 那么在</a:t>
            </a:r>
            <a:r>
              <a:rPr lang="en-US" altLang="en-US" sz="2000" b="0" dirty="0">
                <a:latin typeface="微软雅黑" panose="020B0503020204020204" pitchFamily="34" charset="-122"/>
                <a:ea typeface="微软雅黑" panose="020B0503020204020204" pitchFamily="34" charset="-122"/>
              </a:rPr>
              <a:t>205-1</a:t>
            </a:r>
            <a:r>
              <a:rPr lang="zh-CN" altLang="en-US" sz="2000" b="0" dirty="0">
                <a:latin typeface="微软雅黑" panose="020B0503020204020204" pitchFamily="34" charset="-122"/>
                <a:ea typeface="微软雅黑" panose="020B0503020204020204" pitchFamily="34" charset="-122"/>
              </a:rPr>
              <a:t>表填只报</a:t>
            </a:r>
            <a:r>
              <a:rPr lang="zh-CN" altLang="en-US" sz="2000" b="0" dirty="0">
                <a:solidFill>
                  <a:srgbClr val="FF0000"/>
                </a:solidFill>
                <a:latin typeface="微软雅黑" panose="020B0503020204020204" pitchFamily="34" charset="-122"/>
                <a:ea typeface="微软雅黑" panose="020B0503020204020204" pitchFamily="34" charset="-122"/>
              </a:rPr>
              <a:t>自用</a:t>
            </a:r>
            <a:r>
              <a:rPr lang="zh-CN" altLang="en-US" sz="2000" b="0" dirty="0">
                <a:latin typeface="微软雅黑" panose="020B0503020204020204" pitchFamily="34" charset="-122"/>
                <a:ea typeface="微软雅黑" panose="020B0503020204020204" pitchFamily="34" charset="-122"/>
              </a:rPr>
              <a:t>消费量，不填外供量</a:t>
            </a:r>
            <a:endParaRPr lang="zh-CN" altLang="en-US" sz="2000" b="0" dirty="0">
              <a:latin typeface="微软雅黑" panose="020B0503020204020204" pitchFamily="34" charset="-122"/>
              <a:ea typeface="微软雅黑" panose="020B0503020204020204" pitchFamily="34" charset="-122"/>
            </a:endParaRPr>
          </a:p>
        </p:txBody>
      </p:sp>
      <p:grpSp>
        <p:nvGrpSpPr>
          <p:cNvPr id="2" name="Group 47"/>
          <p:cNvGrpSpPr/>
          <p:nvPr/>
        </p:nvGrpSpPr>
        <p:grpSpPr bwMode="auto">
          <a:xfrm>
            <a:off x="738188" y="2241550"/>
            <a:ext cx="187325" cy="182563"/>
            <a:chOff x="1239" y="1515"/>
            <a:chExt cx="115" cy="115"/>
          </a:xfrm>
        </p:grpSpPr>
        <p:sp>
          <p:nvSpPr>
            <p:cNvPr id="10139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0139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59401" name="TextBox 19"/>
          <p:cNvSpPr txBox="1">
            <a:spLocks noChangeArrowheads="1"/>
          </p:cNvSpPr>
          <p:nvPr/>
        </p:nvSpPr>
        <p:spPr bwMode="auto">
          <a:xfrm>
            <a:off x="523875" y="4229100"/>
            <a:ext cx="9001125" cy="1015663"/>
          </a:xfrm>
          <a:prstGeom prst="rect">
            <a:avLst/>
          </a:prstGeom>
          <a:noFill/>
          <a:ln w="9525">
            <a:noFill/>
            <a:miter lim="800000"/>
          </a:ln>
        </p:spPr>
        <p:txBody>
          <a:bodyPr>
            <a:spAutoFit/>
          </a:bodyPr>
          <a:lstStyle/>
          <a:p>
            <a:r>
              <a:rPr lang="zh-CN" altLang="en-US" sz="2000" b="0" dirty="0">
                <a:latin typeface="微软雅黑" panose="020B0503020204020204" pitchFamily="34" charset="-122"/>
                <a:ea typeface="微软雅黑" panose="020B0503020204020204" pitchFamily="34" charset="-122"/>
              </a:rPr>
              <a:t>假如： </a:t>
            </a:r>
            <a:r>
              <a:rPr lang="en-US" altLang="en-US" sz="2000" b="0" dirty="0">
                <a:latin typeface="微软雅黑" panose="020B0503020204020204" pitchFamily="34" charset="-122"/>
                <a:ea typeface="微软雅黑" panose="020B0503020204020204" pitchFamily="34" charset="-122"/>
              </a:rPr>
              <a:t>A</a:t>
            </a:r>
            <a:r>
              <a:rPr lang="zh-CN" altLang="en-US" sz="2000" b="0" dirty="0">
                <a:latin typeface="微软雅黑" panose="020B0503020204020204" pitchFamily="34" charset="-122"/>
                <a:ea typeface="微软雅黑" panose="020B0503020204020204" pitchFamily="34" charset="-122"/>
              </a:rPr>
              <a:t>企业回收的余热余压</a:t>
            </a:r>
            <a:r>
              <a:rPr lang="zh-CN" altLang="en-US" sz="2000" b="0" dirty="0">
                <a:solidFill>
                  <a:srgbClr val="FF0000"/>
                </a:solidFill>
                <a:latin typeface="微软雅黑" panose="020B0503020204020204" pitchFamily="34" charset="-122"/>
                <a:ea typeface="微软雅黑" panose="020B0503020204020204" pitchFamily="34" charset="-122"/>
              </a:rPr>
              <a:t>全部外供</a:t>
            </a:r>
            <a:r>
              <a:rPr lang="zh-CN" altLang="en-US" sz="2000" b="0" dirty="0">
                <a:latin typeface="微软雅黑" panose="020B0503020204020204" pitchFamily="34" charset="-122"/>
                <a:ea typeface="微软雅黑" panose="020B0503020204020204" pitchFamily="34" charset="-122"/>
              </a:rPr>
              <a:t>给</a:t>
            </a:r>
            <a:r>
              <a:rPr lang="en-US" altLang="en-US" sz="2000" b="0" dirty="0">
                <a:latin typeface="微软雅黑" panose="020B0503020204020204" pitchFamily="34" charset="-122"/>
                <a:ea typeface="微软雅黑" panose="020B0503020204020204" pitchFamily="34" charset="-122"/>
              </a:rPr>
              <a:t>B</a:t>
            </a:r>
            <a:r>
              <a:rPr lang="zh-CN" altLang="en-US" sz="2000" b="0" dirty="0">
                <a:latin typeface="微软雅黑" panose="020B0503020204020204" pitchFamily="34" charset="-122"/>
                <a:ea typeface="微软雅黑" panose="020B0503020204020204" pitchFamily="34" charset="-122"/>
              </a:rPr>
              <a:t>企业，则</a:t>
            </a:r>
            <a:endParaRPr lang="en-US" altLang="zh-CN" sz="2000" b="0" dirty="0">
              <a:latin typeface="微软雅黑" panose="020B0503020204020204" pitchFamily="34" charset="-122"/>
              <a:ea typeface="微软雅黑" panose="020B0503020204020204" pitchFamily="34" charset="-122"/>
            </a:endParaRPr>
          </a:p>
          <a:p>
            <a:r>
              <a:rPr lang="zh-CN" altLang="en-US" sz="2000" b="0" dirty="0">
                <a:latin typeface="微软雅黑" panose="020B0503020204020204" pitchFamily="34" charset="-122"/>
                <a:ea typeface="微软雅黑" panose="020B0503020204020204" pitchFamily="34" charset="-122"/>
              </a:rPr>
              <a:t>           </a:t>
            </a:r>
            <a:r>
              <a:rPr lang="en-US" altLang="en-US" sz="2000" b="0" dirty="0">
                <a:latin typeface="微软雅黑" panose="020B0503020204020204" pitchFamily="34" charset="-122"/>
                <a:ea typeface="微软雅黑" panose="020B0503020204020204" pitchFamily="34" charset="-122"/>
              </a:rPr>
              <a:t>A</a:t>
            </a:r>
            <a:r>
              <a:rPr lang="zh-CN" altLang="en-US" sz="2000" b="0" dirty="0">
                <a:latin typeface="微软雅黑" panose="020B0503020204020204" pitchFamily="34" charset="-122"/>
                <a:ea typeface="微软雅黑" panose="020B0503020204020204" pitchFamily="34" charset="-122"/>
              </a:rPr>
              <a:t>企业填报回收利用量</a:t>
            </a:r>
            <a:r>
              <a:rPr lang="en-US" altLang="zh-CN" sz="2000" b="0" dirty="0">
                <a:latin typeface="微软雅黑" panose="020B0503020204020204" pitchFamily="34" charset="-122"/>
                <a:ea typeface="微软雅黑" panose="020B0503020204020204" pitchFamily="34" charset="-122"/>
              </a:rPr>
              <a:t>(205-2</a:t>
            </a:r>
            <a:r>
              <a:rPr lang="zh-CN" altLang="en-US" sz="2000" b="0" dirty="0">
                <a:latin typeface="微软雅黑" panose="020B0503020204020204" pitchFamily="34" charset="-122"/>
                <a:ea typeface="微软雅黑" panose="020B0503020204020204" pitchFamily="34" charset="-122"/>
              </a:rPr>
              <a:t>表</a:t>
            </a:r>
            <a:r>
              <a:rPr lang="en-US" altLang="zh-CN"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a:p>
            <a:r>
              <a:rPr lang="zh-CN" altLang="en-US" sz="2000" b="0" dirty="0">
                <a:latin typeface="微软雅黑" panose="020B0503020204020204" pitchFamily="34" charset="-122"/>
                <a:ea typeface="微软雅黑" panose="020B0503020204020204" pitchFamily="34" charset="-122"/>
              </a:rPr>
              <a:t>           </a:t>
            </a:r>
            <a:r>
              <a:rPr lang="en-US" altLang="en-US" sz="2000" b="0" dirty="0">
                <a:latin typeface="微软雅黑" panose="020B0503020204020204" pitchFamily="34" charset="-122"/>
                <a:ea typeface="微软雅黑" panose="020B0503020204020204" pitchFamily="34" charset="-122"/>
              </a:rPr>
              <a:t>B</a:t>
            </a:r>
            <a:r>
              <a:rPr lang="zh-CN" altLang="en-US" sz="2000" b="0" dirty="0">
                <a:latin typeface="微软雅黑" panose="020B0503020204020204" pitchFamily="34" charset="-122"/>
                <a:ea typeface="微软雅黑" panose="020B0503020204020204" pitchFamily="34" charset="-122"/>
              </a:rPr>
              <a:t>企业填报购进量和消费量</a:t>
            </a:r>
            <a:r>
              <a:rPr lang="en-US" altLang="zh-CN" sz="2000" b="0" dirty="0">
                <a:latin typeface="微软雅黑" panose="020B0503020204020204" pitchFamily="34" charset="-122"/>
                <a:ea typeface="微软雅黑" panose="020B0503020204020204" pitchFamily="34" charset="-122"/>
              </a:rPr>
              <a:t>(205-1</a:t>
            </a:r>
            <a:r>
              <a:rPr lang="zh-CN" altLang="en-US" sz="2000" b="0" dirty="0">
                <a:latin typeface="微软雅黑" panose="020B0503020204020204" pitchFamily="34" charset="-122"/>
                <a:ea typeface="微软雅黑" panose="020B0503020204020204" pitchFamily="34" charset="-122"/>
              </a:rPr>
              <a:t>表</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不填报回收利用量</a:t>
            </a:r>
            <a:endParaRPr lang="zh-CN" altLang="en-US" sz="2000" b="0" dirty="0">
              <a:latin typeface="微软雅黑" panose="020B0503020204020204" pitchFamily="34" charset="-122"/>
              <a:ea typeface="微软雅黑" panose="020B0503020204020204" pitchFamily="34" charset="-122"/>
            </a:endParaRPr>
          </a:p>
        </p:txBody>
      </p:sp>
      <p:sp>
        <p:nvSpPr>
          <p:cNvPr id="59402" name="TextBox 19"/>
          <p:cNvSpPr txBox="1">
            <a:spLocks noChangeArrowheads="1"/>
          </p:cNvSpPr>
          <p:nvPr/>
        </p:nvSpPr>
        <p:spPr bwMode="auto">
          <a:xfrm>
            <a:off x="809596" y="3181649"/>
            <a:ext cx="8715436" cy="769441"/>
          </a:xfrm>
          <a:prstGeom prst="rect">
            <a:avLst/>
          </a:prstGeom>
          <a:noFill/>
          <a:ln w="9525">
            <a:noFill/>
            <a:miter lim="800000"/>
          </a:ln>
        </p:spPr>
        <p:txBody>
          <a:bodyPr wrap="square">
            <a:spAutoFit/>
          </a:bodyPr>
          <a:lstStyle/>
          <a:p>
            <a:r>
              <a:rPr lang="zh-CN" altLang="en-US"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如果有</a:t>
            </a:r>
            <a:r>
              <a:rPr lang="zh-CN" altLang="en-US" sz="2000" b="0" dirty="0">
                <a:solidFill>
                  <a:srgbClr val="FF0000"/>
                </a:solidFill>
                <a:latin typeface="微软雅黑" panose="020B0503020204020204" pitchFamily="34" charset="-122"/>
                <a:ea typeface="微软雅黑" panose="020B0503020204020204" pitchFamily="34" charset="-122"/>
              </a:rPr>
              <a:t>用于加工转换</a:t>
            </a:r>
            <a:endParaRPr lang="en-US" altLang="zh-CN" sz="2000" b="0" dirty="0">
              <a:latin typeface="微软雅黑" panose="020B0503020204020204" pitchFamily="34" charset="-122"/>
              <a:ea typeface="微软雅黑" panose="020B0503020204020204" pitchFamily="34" charset="-122"/>
            </a:endParaRPr>
          </a:p>
          <a:p>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在</a:t>
            </a:r>
            <a:r>
              <a:rPr lang="en-US" altLang="en-US" sz="2000" b="0" dirty="0">
                <a:latin typeface="微软雅黑" panose="020B0503020204020204" pitchFamily="34" charset="-122"/>
                <a:ea typeface="微软雅黑" panose="020B0503020204020204" pitchFamily="34" charset="-122"/>
              </a:rPr>
              <a:t>205-2</a:t>
            </a:r>
            <a:r>
              <a:rPr lang="zh-CN" altLang="en-US" sz="2000" b="0" dirty="0">
                <a:latin typeface="微软雅黑" panose="020B0503020204020204" pitchFamily="34" charset="-122"/>
                <a:ea typeface="微软雅黑" panose="020B0503020204020204" pitchFamily="34" charset="-122"/>
              </a:rPr>
              <a:t>表填填报加工转换的投入量和其他产品的产出量</a:t>
            </a: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38188" y="3351511"/>
            <a:ext cx="187325" cy="182563"/>
            <a:chOff x="1239" y="1515"/>
            <a:chExt cx="115" cy="115"/>
          </a:xfrm>
        </p:grpSpPr>
        <p:sp>
          <p:nvSpPr>
            <p:cNvPr id="10139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0139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4" name="Group 12"/>
          <p:cNvGrpSpPr/>
          <p:nvPr/>
        </p:nvGrpSpPr>
        <p:grpSpPr bwMode="auto">
          <a:xfrm>
            <a:off x="381000" y="1143000"/>
            <a:ext cx="2843213" cy="792163"/>
            <a:chOff x="4572" y="709"/>
            <a:chExt cx="1664" cy="499"/>
          </a:xfrm>
        </p:grpSpPr>
        <p:sp>
          <p:nvSpPr>
            <p:cNvPr id="58381"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101390" name="Text Box 6"/>
            <p:cNvSpPr txBox="1">
              <a:spLocks noChangeArrowheads="1"/>
            </p:cNvSpPr>
            <p:nvPr/>
          </p:nvSpPr>
          <p:spPr bwMode="auto">
            <a:xfrm>
              <a:off x="4616" y="799"/>
              <a:ext cx="1620" cy="327"/>
            </a:xfrm>
            <a:prstGeom prst="rect">
              <a:avLst/>
            </a:prstGeom>
            <a:noFill/>
            <a:ln w="9525" algn="ctr">
              <a:noFill/>
              <a:miter lim="800000"/>
            </a:ln>
          </p:spPr>
          <p:txBody>
            <a:bodyPr>
              <a:spAutoFit/>
            </a:bodyPr>
            <a:lstStyle/>
            <a:p>
              <a:pPr marL="342900" indent="-342900">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余热余压</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grpSp>
      <p:sp>
        <p:nvSpPr>
          <p:cNvPr id="19"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6"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59399"/>
                                        </p:tgtEl>
                                        <p:attrNameLst>
                                          <p:attrName>style.visibility</p:attrName>
                                        </p:attrNameLst>
                                      </p:cBhvr>
                                      <p:to>
                                        <p:strVal val="visible"/>
                                      </p:to>
                                    </p:set>
                                    <p:anim calcmode="lin" valueType="num">
                                      <p:cBhvr>
                                        <p:cTn id="7" dur="500" fill="hold"/>
                                        <p:tgtEl>
                                          <p:spTgt spid="59399"/>
                                        </p:tgtEl>
                                        <p:attrNameLst>
                                          <p:attrName>ppt_w</p:attrName>
                                        </p:attrNameLst>
                                      </p:cBhvr>
                                      <p:tavLst>
                                        <p:tav tm="0">
                                          <p:val>
                                            <p:fltVal val="0"/>
                                          </p:val>
                                        </p:tav>
                                        <p:tav tm="100000">
                                          <p:val>
                                            <p:strVal val="#ppt_w"/>
                                          </p:val>
                                        </p:tav>
                                      </p:tavLst>
                                    </p:anim>
                                    <p:anim calcmode="lin" valueType="num">
                                      <p:cBhvr>
                                        <p:cTn id="8" dur="500" fill="hold"/>
                                        <p:tgtEl>
                                          <p:spTgt spid="59399"/>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59402"/>
                                        </p:tgtEl>
                                        <p:attrNameLst>
                                          <p:attrName>style.visibility</p:attrName>
                                        </p:attrNameLst>
                                      </p:cBhvr>
                                      <p:to>
                                        <p:strVal val="visible"/>
                                      </p:to>
                                    </p:set>
                                    <p:anim calcmode="lin" valueType="num">
                                      <p:cBhvr>
                                        <p:cTn id="17" dur="500" fill="hold"/>
                                        <p:tgtEl>
                                          <p:spTgt spid="59402"/>
                                        </p:tgtEl>
                                        <p:attrNameLst>
                                          <p:attrName>ppt_w</p:attrName>
                                        </p:attrNameLst>
                                      </p:cBhvr>
                                      <p:tavLst>
                                        <p:tav tm="0">
                                          <p:val>
                                            <p:fltVal val="0"/>
                                          </p:val>
                                        </p:tav>
                                        <p:tav tm="100000">
                                          <p:val>
                                            <p:strVal val="#ppt_w"/>
                                          </p:val>
                                        </p:tav>
                                      </p:tavLst>
                                    </p:anim>
                                    <p:anim calcmode="lin" valueType="num">
                                      <p:cBhvr>
                                        <p:cTn id="18" dur="500" fill="hold"/>
                                        <p:tgtEl>
                                          <p:spTgt spid="59402"/>
                                        </p:tgtEl>
                                        <p:attrNameLst>
                                          <p:attrName>ppt_h</p:attrName>
                                        </p:attrNameLst>
                                      </p:cBhvr>
                                      <p:tavLst>
                                        <p:tav tm="0">
                                          <p:val>
                                            <p:strVal val="#ppt_h"/>
                                          </p:val>
                                        </p:tav>
                                        <p:tav tm="100000">
                                          <p:val>
                                            <p:strVal val="#ppt_h"/>
                                          </p:val>
                                        </p:tav>
                                      </p:tavLst>
                                    </p:anim>
                                  </p:childTnLst>
                                </p:cTn>
                              </p:par>
                              <p:par>
                                <p:cTn id="19" presetID="17" presetClass="entr" presetSubtype="1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59401"/>
                                        </p:tgtEl>
                                        <p:attrNameLst>
                                          <p:attrName>style.visibility</p:attrName>
                                        </p:attrNameLst>
                                      </p:cBhvr>
                                      <p:to>
                                        <p:strVal val="visible"/>
                                      </p:to>
                                    </p:set>
                                    <p:anim calcmode="lin" valueType="num">
                                      <p:cBhvr>
                                        <p:cTn id="27" dur="500" fill="hold"/>
                                        <p:tgtEl>
                                          <p:spTgt spid="59401"/>
                                        </p:tgtEl>
                                        <p:attrNameLst>
                                          <p:attrName>ppt_w</p:attrName>
                                        </p:attrNameLst>
                                      </p:cBhvr>
                                      <p:tavLst>
                                        <p:tav tm="0">
                                          <p:val>
                                            <p:fltVal val="0"/>
                                          </p:val>
                                        </p:tav>
                                        <p:tav tm="100000">
                                          <p:val>
                                            <p:strVal val="#ppt_w"/>
                                          </p:val>
                                        </p:tav>
                                      </p:tavLst>
                                    </p:anim>
                                    <p:anim calcmode="lin" valueType="num">
                                      <p:cBhvr>
                                        <p:cTn id="28" dur="500" fill="hold"/>
                                        <p:tgtEl>
                                          <p:spTgt spid="5940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9" grpId="0"/>
      <p:bldP spid="59401" grpId="0"/>
      <p:bldP spid="5940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sp>
        <p:nvSpPr>
          <p:cNvPr id="22" name="Rectangle 2"/>
          <p:cNvSpPr>
            <a:spLocks noChangeArrowheads="1"/>
          </p:cNvSpPr>
          <p:nvPr/>
        </p:nvSpPr>
        <p:spPr bwMode="auto">
          <a:xfrm>
            <a:off x="6248400" y="333375"/>
            <a:ext cx="3184525" cy="647700"/>
          </a:xfrm>
          <a:prstGeom prst="rect">
            <a:avLst/>
          </a:prstGeom>
          <a:noFill/>
          <a:ln>
            <a:noFill/>
          </a:ln>
        </p:spPr>
        <p:txBody>
          <a:bodyPr lIns="92075" tIns="46038" rIns="92075" bIns="46038" anchor="ctr"/>
          <a:lstStyle/>
          <a:p>
            <a:pPr algn="ctr">
              <a:defRPr/>
            </a:pPr>
            <a:r>
              <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rPr>
              <a:t>能源品种填报</a:t>
            </a:r>
            <a:endParaRPr lang="zh-CN" altLang="en-US" sz="24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29" name="燕尾形箭头 28"/>
          <p:cNvSpPr/>
          <p:nvPr/>
        </p:nvSpPr>
        <p:spPr>
          <a:xfrm>
            <a:off x="4548133" y="3359190"/>
            <a:ext cx="1103217" cy="45246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仿宋_GB2312" pitchFamily="49" charset="-122"/>
              <a:ea typeface="仿宋_GB2312" pitchFamily="49" charset="-122"/>
            </a:endParaRPr>
          </a:p>
        </p:txBody>
      </p:sp>
      <p:sp>
        <p:nvSpPr>
          <p:cNvPr id="30" name="文本框 10"/>
          <p:cNvSpPr txBox="1"/>
          <p:nvPr/>
        </p:nvSpPr>
        <p:spPr>
          <a:xfrm>
            <a:off x="5667380" y="2786058"/>
            <a:ext cx="3752912" cy="1631216"/>
          </a:xfrm>
          <a:prstGeom prst="rect">
            <a:avLst/>
          </a:prstGeom>
          <a:noFill/>
        </p:spPr>
        <p:txBody>
          <a:bodyPr wrap="square" rtlCol="0">
            <a:spAutoFit/>
          </a:bodyPr>
          <a:lstStyle/>
          <a:p>
            <a:r>
              <a:rPr lang="zh-CN" altLang="en-US" sz="2000" b="0" dirty="0">
                <a:latin typeface="微软雅黑" panose="020B0503020204020204" pitchFamily="34" charset="-122"/>
                <a:ea typeface="微软雅黑" panose="020B0503020204020204" pitchFamily="34" charset="-122"/>
              </a:rPr>
              <a:t>只有作为</a:t>
            </a:r>
            <a:r>
              <a:rPr lang="zh-CN" altLang="en-US" sz="2000" b="0" dirty="0">
                <a:solidFill>
                  <a:srgbClr val="C00000"/>
                </a:solidFill>
                <a:latin typeface="微软雅黑" panose="020B0503020204020204" pitchFamily="34" charset="-122"/>
                <a:ea typeface="微软雅黑" panose="020B0503020204020204" pitchFamily="34" charset="-122"/>
              </a:rPr>
              <a:t>燃料使用</a:t>
            </a:r>
            <a:r>
              <a:rPr lang="zh-CN" altLang="en-US" sz="2000" b="0" dirty="0">
                <a:latin typeface="微软雅黑" panose="020B0503020204020204" pitchFamily="34" charset="-122"/>
                <a:ea typeface="微软雅黑" panose="020B0503020204020204" pitchFamily="34" charset="-122"/>
              </a:rPr>
              <a:t>时才可以填报报表，用于其他用途不填报。</a:t>
            </a:r>
            <a:endParaRPr lang="en-US" altLang="zh-CN" sz="2000" b="0" dirty="0">
              <a:latin typeface="微软雅黑" panose="020B0503020204020204" pitchFamily="34" charset="-122"/>
              <a:ea typeface="微软雅黑" panose="020B0503020204020204" pitchFamily="34" charset="-122"/>
            </a:endParaRPr>
          </a:p>
          <a:p>
            <a:endParaRPr lang="en-US" altLang="zh-CN" sz="2000" b="0" dirty="0">
              <a:latin typeface="微软雅黑" panose="020B0503020204020204" pitchFamily="34" charset="-122"/>
              <a:ea typeface="微软雅黑" panose="020B0503020204020204" pitchFamily="34" charset="-122"/>
            </a:endParaRPr>
          </a:p>
          <a:p>
            <a:r>
              <a:rPr lang="zh-CN" altLang="en-US" sz="2000" b="0" dirty="0">
                <a:solidFill>
                  <a:srgbClr val="C00000"/>
                </a:solidFill>
                <a:latin typeface="微软雅黑" panose="020B0503020204020204" pitchFamily="34" charset="-122"/>
                <a:ea typeface="微软雅黑" panose="020B0503020204020204" pitchFamily="34" charset="-122"/>
              </a:rPr>
              <a:t>不能填报</a:t>
            </a:r>
            <a:r>
              <a:rPr lang="zh-CN" altLang="en-US" sz="2000" b="0" dirty="0">
                <a:latin typeface="微软雅黑" panose="020B0503020204020204" pitchFamily="34" charset="-122"/>
                <a:ea typeface="微软雅黑" panose="020B0503020204020204" pitchFamily="34" charset="-122"/>
              </a:rPr>
              <a:t>用于原材料和运输工具消费。</a:t>
            </a:r>
            <a:endParaRPr lang="zh-CN" altLang="en-US" sz="2000" b="0" dirty="0">
              <a:latin typeface="微软雅黑" panose="020B0503020204020204" pitchFamily="34" charset="-122"/>
              <a:ea typeface="微软雅黑" panose="020B0503020204020204" pitchFamily="34" charset="-122"/>
            </a:endParaRPr>
          </a:p>
        </p:txBody>
      </p:sp>
      <p:sp>
        <p:nvSpPr>
          <p:cNvPr id="16" name="AutoShape 5"/>
          <p:cNvSpPr>
            <a:spLocks noChangeArrowheads="1"/>
          </p:cNvSpPr>
          <p:nvPr/>
        </p:nvSpPr>
        <p:spPr bwMode="gray">
          <a:xfrm rot="5400000">
            <a:off x="1940718" y="-137312"/>
            <a:ext cx="792163" cy="3911600"/>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17" name="Text Box 6"/>
          <p:cNvSpPr txBox="1">
            <a:spLocks noChangeArrowheads="1"/>
          </p:cNvSpPr>
          <p:nvPr/>
        </p:nvSpPr>
        <p:spPr bwMode="auto">
          <a:xfrm>
            <a:off x="504386" y="1565281"/>
            <a:ext cx="3943789" cy="519113"/>
          </a:xfrm>
          <a:prstGeom prst="rect">
            <a:avLst/>
          </a:prstGeom>
          <a:noFill/>
          <a:ln w="9525" algn="ctr">
            <a:noFill/>
            <a:miter lim="800000"/>
          </a:ln>
        </p:spPr>
        <p:txBody>
          <a:bodyPr>
            <a:spAutoFit/>
          </a:bodyPr>
          <a:lstStyle/>
          <a:p>
            <a:pPr marL="342900" indent="-342900">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煤矸石</a:t>
            </a:r>
            <a:r>
              <a:rPr lang="en-US" altLang="en-US"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用于燃料</a:t>
            </a:r>
            <a:r>
              <a:rPr lang="en-US" altLang="en-US" sz="2800">
                <a:solidFill>
                  <a:srgbClr val="000000"/>
                </a:solidFill>
                <a:latin typeface="黑体" panose="02010609060101010101" pitchFamily="2" charset="-122"/>
                <a:ea typeface="黑体" panose="02010609060101010101" pitchFamily="2" charset="-122"/>
              </a:rPr>
              <a:t>)</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sp>
        <p:nvSpPr>
          <p:cNvPr id="18" name="AutoShape 5"/>
          <p:cNvSpPr>
            <a:spLocks noChangeArrowheads="1"/>
          </p:cNvSpPr>
          <p:nvPr/>
        </p:nvSpPr>
        <p:spPr bwMode="gray">
          <a:xfrm rot="5400000">
            <a:off x="2466390" y="340318"/>
            <a:ext cx="700087" cy="4893080"/>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19" name="Text Box 6"/>
          <p:cNvSpPr txBox="1">
            <a:spLocks noChangeArrowheads="1"/>
          </p:cNvSpPr>
          <p:nvPr/>
        </p:nvSpPr>
        <p:spPr bwMode="auto">
          <a:xfrm>
            <a:off x="463442" y="2487911"/>
            <a:ext cx="5137258" cy="519192"/>
          </a:xfrm>
          <a:prstGeom prst="rect">
            <a:avLst/>
          </a:prstGeom>
          <a:noFill/>
          <a:ln w="9525" algn="ctr">
            <a:noFill/>
            <a:miter lim="800000"/>
          </a:ln>
        </p:spPr>
        <p:txBody>
          <a:bodyPr>
            <a:spAutoFit/>
          </a:bodyPr>
          <a:lstStyle/>
          <a:p>
            <a:pPr marL="342900" indent="-342900">
              <a:buClr>
                <a:schemeClr val="hlink"/>
              </a:buClr>
            </a:pP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城市生活垃圾</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用于燃料</a:t>
            </a:r>
            <a:r>
              <a:rPr lang="en-US" altLang="zh-CN" sz="2800" dirty="0">
                <a:latin typeface="黑体" panose="02010609060101010101" pitchFamily="2" charset="-122"/>
                <a:ea typeface="黑体" panose="02010609060101010101" pitchFamily="2" charset="-122"/>
              </a:rPr>
              <a:t>)</a:t>
            </a:r>
            <a:r>
              <a:rPr lang="en-US" altLang="zh-CN" sz="2800" dirty="0">
                <a:solidFill>
                  <a:srgbClr val="000000"/>
                </a:solidFill>
                <a:latin typeface="黑体" panose="02010609060101010101" pitchFamily="2" charset="-122"/>
                <a:ea typeface="黑体" panose="02010609060101010101" pitchFamily="2" charset="-122"/>
              </a:rPr>
              <a:t>】</a:t>
            </a:r>
            <a:endParaRPr lang="zh-CN" altLang="en-US" sz="3600" i="1" dirty="0">
              <a:solidFill>
                <a:srgbClr val="000000"/>
              </a:solidFill>
              <a:ea typeface="方正姚体" panose="02010601030101010101" pitchFamily="2" charset="-122"/>
            </a:endParaRPr>
          </a:p>
        </p:txBody>
      </p:sp>
      <p:sp>
        <p:nvSpPr>
          <p:cNvPr id="20" name="AutoShape 5"/>
          <p:cNvSpPr>
            <a:spLocks noChangeArrowheads="1"/>
          </p:cNvSpPr>
          <p:nvPr/>
        </p:nvSpPr>
        <p:spPr bwMode="gray">
          <a:xfrm rot="5400000">
            <a:off x="2349931" y="1391090"/>
            <a:ext cx="700087" cy="4648925"/>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21" name="Text Box 6"/>
          <p:cNvSpPr txBox="1">
            <a:spLocks noChangeArrowheads="1"/>
          </p:cNvSpPr>
          <p:nvPr/>
        </p:nvSpPr>
        <p:spPr bwMode="auto">
          <a:xfrm>
            <a:off x="423064" y="3423114"/>
            <a:ext cx="4315621" cy="523220"/>
          </a:xfrm>
          <a:prstGeom prst="rect">
            <a:avLst/>
          </a:prstGeom>
          <a:noFill/>
          <a:ln w="9525" algn="ctr">
            <a:noFill/>
            <a:miter lim="800000"/>
          </a:ln>
        </p:spPr>
        <p:txBody>
          <a:bodyPr wrap="square">
            <a:spAutoFit/>
          </a:bodyPr>
          <a:lstStyle/>
          <a:p>
            <a:pPr marL="342900" indent="-342900">
              <a:buClr>
                <a:schemeClr val="hlink"/>
              </a:buClr>
            </a:pPr>
            <a:r>
              <a:rPr lang="en-US" altLang="zh-CN" sz="2800" dirty="0" smtClean="0">
                <a:solidFill>
                  <a:srgbClr val="000000"/>
                </a:solidFill>
                <a:latin typeface="黑体" panose="02010609060101010101" pitchFamily="2" charset="-122"/>
                <a:ea typeface="黑体" panose="02010609060101010101" pitchFamily="2" charset="-122"/>
              </a:rPr>
              <a:t>【</a:t>
            </a:r>
            <a:r>
              <a:rPr lang="zh-CN" altLang="en-US" sz="2800" dirty="0" smtClean="0">
                <a:solidFill>
                  <a:srgbClr val="000000"/>
                </a:solidFill>
                <a:latin typeface="黑体" panose="02010609060101010101" pitchFamily="2" charset="-122"/>
                <a:ea typeface="黑体" panose="02010609060101010101" pitchFamily="2" charset="-122"/>
              </a:rPr>
              <a:t>生物质能（用于</a:t>
            </a:r>
            <a:r>
              <a:rPr lang="zh-CN" altLang="en-US" sz="2800" dirty="0" smtClean="0">
                <a:latin typeface="黑体" panose="02010609060101010101" pitchFamily="2" charset="-122"/>
                <a:ea typeface="黑体" panose="02010609060101010101" pitchFamily="2" charset="-122"/>
              </a:rPr>
              <a:t>燃料</a:t>
            </a:r>
            <a:r>
              <a:rPr lang="zh-CN" altLang="en-US" sz="2800" dirty="0" smtClean="0">
                <a:solidFill>
                  <a:srgbClr val="000000"/>
                </a:solidFill>
                <a:latin typeface="黑体" panose="02010609060101010101" pitchFamily="2" charset="-122"/>
                <a:ea typeface="黑体" panose="02010609060101010101" pitchFamily="2" charset="-122"/>
              </a:rPr>
              <a:t>）</a:t>
            </a:r>
            <a:r>
              <a:rPr lang="en-US" altLang="zh-CN" sz="2800" dirty="0" smtClean="0">
                <a:solidFill>
                  <a:srgbClr val="000000"/>
                </a:solidFill>
                <a:latin typeface="黑体" panose="02010609060101010101" pitchFamily="2" charset="-122"/>
                <a:ea typeface="黑体" panose="02010609060101010101" pitchFamily="2" charset="-122"/>
              </a:rPr>
              <a:t>】</a:t>
            </a:r>
            <a:endParaRPr lang="zh-CN" altLang="en-US" sz="3600" i="1" dirty="0">
              <a:solidFill>
                <a:srgbClr val="000000"/>
              </a:solidFill>
              <a:ea typeface="方正姚体" panose="02010601030101010101" pitchFamily="2" charset="-122"/>
            </a:endParaRPr>
          </a:p>
        </p:txBody>
      </p:sp>
      <p:sp>
        <p:nvSpPr>
          <p:cNvPr id="23" name="AutoShape 5"/>
          <p:cNvSpPr>
            <a:spLocks noChangeArrowheads="1"/>
          </p:cNvSpPr>
          <p:nvPr/>
        </p:nvSpPr>
        <p:spPr bwMode="gray">
          <a:xfrm rot="5400000">
            <a:off x="2166541" y="2558069"/>
            <a:ext cx="700087" cy="4286647"/>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31" name="Text Box 6"/>
          <p:cNvSpPr txBox="1">
            <a:spLocks noChangeArrowheads="1"/>
          </p:cNvSpPr>
          <p:nvPr/>
        </p:nvSpPr>
        <p:spPr bwMode="auto">
          <a:xfrm>
            <a:off x="452438" y="4402446"/>
            <a:ext cx="4500563" cy="519192"/>
          </a:xfrm>
          <a:prstGeom prst="rect">
            <a:avLst/>
          </a:prstGeom>
          <a:noFill/>
          <a:ln w="9525" algn="ctr">
            <a:noFill/>
            <a:miter lim="800000"/>
          </a:ln>
        </p:spPr>
        <p:txBody>
          <a:bodyPr>
            <a:spAutoFit/>
          </a:bodyPr>
          <a:lstStyle/>
          <a:p>
            <a:pPr marL="342900" indent="-342900">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工业废料</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用于燃料</a:t>
            </a:r>
            <a:r>
              <a:rPr lang="en-US" altLang="zh-CN" sz="2800">
                <a:latin typeface="黑体" panose="02010609060101010101" pitchFamily="2" charset="-122"/>
                <a:ea typeface="黑体" panose="02010609060101010101" pitchFamily="2" charset="-122"/>
              </a:rPr>
              <a:t>)</a:t>
            </a:r>
            <a:r>
              <a:rPr lang="en-US" altLang="zh-CN" sz="2800">
                <a:solidFill>
                  <a:srgbClr val="000000"/>
                </a:solidFill>
                <a:latin typeface="黑体" panose="02010609060101010101" pitchFamily="2" charset="-122"/>
                <a:ea typeface="黑体" panose="02010609060101010101" pitchFamily="2" charset="-122"/>
              </a:rPr>
              <a:t>】</a:t>
            </a:r>
            <a:endParaRPr lang="zh-CN" altLang="en-US" sz="3600" i="1">
              <a:solidFill>
                <a:srgbClr val="000000"/>
              </a:solidFill>
              <a:ea typeface="方正姚体" panose="02010601030101010101" pitchFamily="2" charset="-122"/>
            </a:endParaRPr>
          </a:p>
        </p:txBody>
      </p:sp>
      <p:sp>
        <p:nvSpPr>
          <p:cNvPr id="32" name="AutoShape 5"/>
          <p:cNvSpPr>
            <a:spLocks noChangeArrowheads="1"/>
          </p:cNvSpPr>
          <p:nvPr/>
        </p:nvSpPr>
        <p:spPr bwMode="gray">
          <a:xfrm rot="5400000">
            <a:off x="1270029" y="4462451"/>
            <a:ext cx="792163" cy="2570222"/>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rot="10800000" vert="eaVert" wrap="none" anchor="ctr"/>
          <a:lstStyle/>
          <a:p>
            <a:pPr>
              <a:defRPr/>
            </a:pPr>
            <a:endParaRPr lang="zh-CN" altLang="en-US" sz="2800"/>
          </a:p>
        </p:txBody>
      </p:sp>
      <p:sp>
        <p:nvSpPr>
          <p:cNvPr id="33" name="Text Box 6"/>
          <p:cNvSpPr txBox="1">
            <a:spLocks noChangeArrowheads="1"/>
          </p:cNvSpPr>
          <p:nvPr/>
        </p:nvSpPr>
        <p:spPr bwMode="auto">
          <a:xfrm>
            <a:off x="454292" y="5494355"/>
            <a:ext cx="2698483" cy="519113"/>
          </a:xfrm>
          <a:prstGeom prst="rect">
            <a:avLst/>
          </a:prstGeom>
          <a:noFill/>
          <a:ln w="9525" algn="ctr">
            <a:noFill/>
            <a:miter lim="800000"/>
          </a:ln>
        </p:spPr>
        <p:txBody>
          <a:bodyPr>
            <a:spAutoFit/>
          </a:bodyPr>
          <a:lstStyle/>
          <a:p>
            <a:pPr marL="342900" indent="-342900">
              <a:spcBef>
                <a:spcPct val="50000"/>
              </a:spcBef>
              <a:buClr>
                <a:schemeClr val="hlink"/>
              </a:buClr>
            </a:pPr>
            <a:r>
              <a:rPr lang="en-US" altLang="zh-CN" sz="2800">
                <a:solidFill>
                  <a:srgbClr val="000000"/>
                </a:solidFill>
                <a:latin typeface="黑体" panose="02010609060101010101" pitchFamily="2" charset="-122"/>
                <a:ea typeface="黑体" panose="02010609060101010101" pitchFamily="2" charset="-122"/>
              </a:rPr>
              <a:t>【</a:t>
            </a:r>
            <a:r>
              <a:rPr lang="zh-CN" altLang="en-US" sz="2800">
                <a:solidFill>
                  <a:srgbClr val="000000"/>
                </a:solidFill>
                <a:latin typeface="黑体" panose="02010609060101010101" pitchFamily="2" charset="-122"/>
                <a:ea typeface="黑体" panose="02010609060101010101" pitchFamily="2" charset="-122"/>
              </a:rPr>
              <a:t>其他燃料</a:t>
            </a:r>
            <a:r>
              <a:rPr lang="en-US" altLang="zh-CN" sz="2800">
                <a:solidFill>
                  <a:srgbClr val="000000"/>
                </a:solidFill>
                <a:latin typeface="黑体" panose="02010609060101010101" pitchFamily="2" charset="-122"/>
                <a:ea typeface="黑体" panose="02010609060101010101" pitchFamily="2" charset="-122"/>
              </a:rPr>
              <a:t>】 </a:t>
            </a:r>
            <a:endParaRPr lang="zh-CN" altLang="en-US" sz="3600" i="1">
              <a:solidFill>
                <a:srgbClr val="000000"/>
              </a:solidFill>
              <a:ea typeface="方正姚体" panose="02010601030101010101" pitchFamily="2" charset="-122"/>
            </a:endParaRPr>
          </a:p>
        </p:txBody>
      </p:sp>
      <p:sp>
        <p:nvSpPr>
          <p:cNvPr id="2"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填报方法</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1" y="3465004"/>
            <a:ext cx="2340565" cy="0"/>
          </a:xfrm>
          <a:prstGeom prst="line">
            <a:avLst/>
          </a:prstGeom>
          <a:ln w="28575">
            <a:solidFill>
              <a:srgbClr val="48447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8229790" y="3429000"/>
            <a:ext cx="1676210" cy="0"/>
          </a:xfrm>
          <a:prstGeom prst="line">
            <a:avLst/>
          </a:prstGeom>
          <a:ln w="28575">
            <a:solidFill>
              <a:srgbClr val="484476"/>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2670949" y="2780928"/>
            <a:ext cx="5500327" cy="1368152"/>
          </a:xfrm>
          <a:prstGeom prst="rect">
            <a:avLst/>
          </a:prstGeom>
          <a:noFill/>
          <a:ln>
            <a:solidFill>
              <a:srgbClr val="4844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734723" y="2420888"/>
            <a:ext cx="1696909" cy="2016224"/>
          </a:xfrm>
          <a:prstGeom prst="rect">
            <a:avLst/>
          </a:prstGeom>
          <a:solidFill>
            <a:srgbClr val="484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2027294" y="2996953"/>
            <a:ext cx="1091828" cy="1015663"/>
          </a:xfrm>
          <a:prstGeom prst="rect">
            <a:avLst/>
          </a:prstGeom>
        </p:spPr>
        <p:txBody>
          <a:bodyPr vert="horz" wrap="square">
            <a:spAutoFit/>
          </a:bodyPr>
          <a:lstStyle/>
          <a:p>
            <a:pPr algn="ctr"/>
            <a:r>
              <a:rPr lang="en-US" altLang="zh-CN" sz="6000" b="1" spc="-150" dirty="0" smtClean="0">
                <a:solidFill>
                  <a:schemeClr val="bg1"/>
                </a:solidFill>
                <a:latin typeface="微软雅黑" panose="020B0503020204020204" pitchFamily="34" charset="-122"/>
                <a:ea typeface="微软雅黑" panose="020B0503020204020204" pitchFamily="34" charset="-122"/>
                <a:cs typeface="Andalus" panose="02020603050405020304" pitchFamily="18" charset="-78"/>
              </a:rPr>
              <a:t>04</a:t>
            </a:r>
            <a:endParaRPr lang="en-US" altLang="zh-CN" sz="6000" b="1" spc="-150" dirty="0">
              <a:solidFill>
                <a:schemeClr val="bg1"/>
              </a:solidFill>
              <a:latin typeface="微软雅黑" panose="020B0503020204020204" pitchFamily="34" charset="-122"/>
              <a:ea typeface="微软雅黑" panose="020B0503020204020204" pitchFamily="34" charset="-122"/>
              <a:cs typeface="Andalus" panose="02020603050405020304" pitchFamily="18" charset="-78"/>
            </a:endParaRPr>
          </a:p>
        </p:txBody>
      </p:sp>
      <p:sp>
        <p:nvSpPr>
          <p:cNvPr id="59" name="矩形 259"/>
          <p:cNvSpPr>
            <a:spLocks noChangeArrowheads="1"/>
          </p:cNvSpPr>
          <p:nvPr/>
        </p:nvSpPr>
        <p:spPr bwMode="auto">
          <a:xfrm>
            <a:off x="3595678" y="3143248"/>
            <a:ext cx="42715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600" cap="all" dirty="0">
                <a:solidFill>
                  <a:srgbClr val="484476"/>
                </a:solidFill>
                <a:cs typeface="Arial" panose="020B0604020202020204" pitchFamily="34" charset="0"/>
              </a:rPr>
              <a:t>工作要求</a:t>
            </a:r>
            <a:endParaRPr lang="zh-CN" altLang="en-US" sz="3600" b="1" cap="all" dirty="0">
              <a:solidFill>
                <a:srgbClr val="484476"/>
              </a:solidFill>
              <a:cs typeface="Arial" panose="020B0604020202020204" pitchFamily="34" charset="0"/>
            </a:endParaRPr>
          </a:p>
        </p:txBody>
      </p:sp>
      <p:sp>
        <p:nvSpPr>
          <p:cNvPr id="9" name="PA_文本框 9"/>
          <p:cNvSpPr txBox="1"/>
          <p:nvPr>
            <p:custDataLst>
              <p:tags r:id="rId1"/>
            </p:custDataLst>
          </p:nvPr>
        </p:nvSpPr>
        <p:spPr>
          <a:xfrm>
            <a:off x="5024438" y="4429133"/>
            <a:ext cx="2421731" cy="287323"/>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865" dirty="0">
                <a:solidFill>
                  <a:schemeClr val="tx1">
                    <a:lumMod val="75000"/>
                    <a:lumOff val="25000"/>
                  </a:schemeClr>
                </a:solidFill>
                <a:cs typeface="+mn-ea"/>
                <a:sym typeface="+mn-lt"/>
              </a:rPr>
              <a:t>审核重点</a:t>
            </a:r>
            <a:endParaRPr lang="zh-CN" altLang="en-US" sz="1865" dirty="0">
              <a:solidFill>
                <a:schemeClr val="tx1">
                  <a:lumMod val="75000"/>
                  <a:lumOff val="25000"/>
                </a:schemeClr>
              </a:solidFill>
              <a:cs typeface="+mn-ea"/>
              <a:sym typeface="+mn-lt"/>
            </a:endParaRPr>
          </a:p>
        </p:txBody>
      </p:sp>
    </p:spTree>
  </p:cSld>
  <p:clrMapOvr>
    <a:masterClrMapping/>
  </p:clrMapOvr>
  <p:transition spd="med" advTm="3000">
    <p:pull/>
  </p:transition>
  <p:timing>
    <p:tnLst>
      <p:par>
        <p:cTn id="1" dur="indefinite" restart="never" nodeType="tmRoot"/>
      </p:par>
    </p:tnLst>
    <p:bldLst>
      <p:bldP spid="58" grpId="0"/>
      <p:bldP spid="58" grpId="1"/>
      <p:bldP spid="58" grpId="2"/>
      <p:bldP spid="58" grpId="3"/>
      <p:bldP spid="58" grpId="4"/>
      <p:bldP spid="58" grpId="5"/>
      <p:bldP spid="58" grpId="6"/>
      <p:bldP spid="58" grpId="7"/>
      <p:bldP spid="58" grpId="8"/>
      <p:bldP spid="58" grpId="9"/>
      <p:bldP spid="58" grpId="10"/>
      <p:bldP spid="58" grpId="11"/>
      <p:bldP spid="58" grpId="12"/>
      <p:bldP spid="58" grpId="13"/>
      <p:bldP spid="58" grpId="14"/>
      <p:bldP spid="58" grpId="15"/>
      <p:bldP spid="58" grpId="16"/>
      <p:bldP spid="58" grpId="17"/>
      <p:bldP spid="58" grpId="18"/>
      <p:bldP spid="58" grpId="19"/>
      <p:bldP spid="58" grpId="20"/>
      <p:bldP spid="58" grpId="21"/>
      <p:bldP spid="58" grpId="22"/>
      <p:bldP spid="58" grpId="23"/>
      <p:bldP spid="58" grpId="24"/>
      <p:bldP spid="58" grpId="25"/>
      <p:bldP spid="58" grpId="26"/>
      <p:bldP spid="58" grpId="27"/>
      <p:bldP spid="58" grpId="28"/>
      <p:bldP spid="58" grpId="29"/>
      <p:bldP spid="58" grpId="30"/>
      <p:bldP spid="58" grpId="31"/>
      <p:bldP spid="58" grpId="32"/>
      <p:bldP spid="58" grpId="33"/>
      <p:bldP spid="58" grpId="34"/>
      <p:bldP spid="58" grpId="35"/>
      <p:bldP spid="58" grpId="36"/>
      <p:bldP spid="58" grpId="37"/>
      <p:bldP spid="58" grpId="38"/>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28875" cy="792163"/>
            <a:chOff x="4572" y="709"/>
            <a:chExt cx="1761" cy="499"/>
          </a:xfrm>
        </p:grpSpPr>
        <p:sp>
          <p:nvSpPr>
            <p:cNvPr id="119832"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2664" name="Text Box 6"/>
            <p:cNvSpPr txBox="1">
              <a:spLocks noChangeArrowheads="1"/>
            </p:cNvSpPr>
            <p:nvPr/>
          </p:nvSpPr>
          <p:spPr bwMode="auto">
            <a:xfrm>
              <a:off x="4713" y="799"/>
              <a:ext cx="1620" cy="330"/>
            </a:xfrm>
            <a:prstGeom prst="rect">
              <a:avLst/>
            </a:prstGeom>
            <a:noFill/>
            <a:ln w="9525" algn="ctr">
              <a:noFill/>
              <a:miter lim="800000"/>
            </a:ln>
          </p:spPr>
          <p:txBody>
            <a:bodyPr>
              <a:spAutoFit/>
            </a:bodyPr>
            <a:lstStyle/>
            <a:p>
              <a:pPr marL="342900" indent="-342900">
                <a:spcBef>
                  <a:spcPct val="50000"/>
                </a:spcBef>
                <a:buClr>
                  <a:schemeClr val="hlink"/>
                </a:buClr>
              </a:pPr>
              <a:r>
                <a:rPr lang="zh-CN" altLang="en-US" sz="2800">
                  <a:solidFill>
                    <a:srgbClr val="000000"/>
                  </a:solidFill>
                  <a:latin typeface="黑体" panose="02010609060101010101" pitchFamily="2" charset="-122"/>
                  <a:ea typeface="黑体" panose="02010609060101010101" pitchFamily="2" charset="-122"/>
                </a:rPr>
                <a:t>审核内容</a:t>
              </a:r>
              <a:endParaRPr lang="zh-CN" altLang="en-US" sz="3600" i="1">
                <a:solidFill>
                  <a:srgbClr val="000000"/>
                </a:solidFill>
                <a:ea typeface="方正姚体" panose="02010601030101010101" pitchFamily="2" charset="-122"/>
              </a:endParaRPr>
            </a:p>
          </p:txBody>
        </p:sp>
      </p:grpSp>
      <p:sp>
        <p:nvSpPr>
          <p:cNvPr id="112646" name="TextBox 58"/>
          <p:cNvSpPr txBox="1">
            <a:spLocks noChangeArrowheads="1"/>
          </p:cNvSpPr>
          <p:nvPr/>
        </p:nvSpPr>
        <p:spPr bwMode="auto">
          <a:xfrm>
            <a:off x="574675" y="1979613"/>
            <a:ext cx="8986838" cy="4532523"/>
          </a:xfrm>
          <a:prstGeom prst="rect">
            <a:avLst/>
          </a:prstGeom>
          <a:noFill/>
          <a:ln w="9525">
            <a:noFill/>
            <a:miter lim="800000"/>
          </a:ln>
        </p:spPr>
        <p:txBody>
          <a:bodyPr>
            <a:spAutoFit/>
          </a:bodyPr>
          <a:lstStyle/>
          <a:p>
            <a:pPr>
              <a:lnSpc>
                <a:spcPct val="105000"/>
              </a:lnSpc>
              <a:spcAft>
                <a:spcPts val="600"/>
              </a:spcAft>
              <a:buFont typeface="Arial" panose="020B0604020202020204" pitchFamily="34" charset="0"/>
              <a:buNone/>
            </a:pPr>
            <a:r>
              <a:rPr lang="zh-CN" altLang="en-US" sz="2400" dirty="0">
                <a:latin typeface="黑体" panose="02010609060101010101" pitchFamily="2" charset="-122"/>
                <a:ea typeface="黑体" panose="02010609060101010101" pitchFamily="2" charset="-122"/>
              </a:rPr>
              <a:t>（</a:t>
            </a:r>
            <a:r>
              <a:rPr lang="en-US" altLang="zh-CN" sz="2400" dirty="0">
                <a:latin typeface="黑体" panose="02010609060101010101" pitchFamily="2" charset="-122"/>
                <a:ea typeface="黑体" panose="02010609060101010101" pitchFamily="2" charset="-122"/>
              </a:rPr>
              <a:t>1</a:t>
            </a:r>
            <a:r>
              <a:rPr lang="zh-CN" altLang="en-US" sz="2400" dirty="0">
                <a:latin typeface="黑体" panose="02010609060101010101" pitchFamily="2" charset="-122"/>
                <a:ea typeface="黑体" panose="02010609060101010101" pitchFamily="2" charset="-122"/>
              </a:rPr>
              <a:t>）能源品种</a:t>
            </a:r>
            <a:r>
              <a:rPr lang="zh-CN" altLang="en-US" sz="2400" dirty="0">
                <a:solidFill>
                  <a:srgbClr val="00B0F0"/>
                </a:solidFill>
                <a:latin typeface="黑体" panose="02010609060101010101" pitchFamily="2" charset="-122"/>
                <a:ea typeface="黑体" panose="02010609060101010101" pitchFamily="2" charset="-122"/>
              </a:rPr>
              <a:t>误报、漏报</a:t>
            </a:r>
            <a:r>
              <a:rPr lang="zh-CN" altLang="en-US" sz="2400" dirty="0">
                <a:latin typeface="黑体" panose="02010609060101010101" pitchFamily="2" charset="-122"/>
                <a:ea typeface="黑体" panose="02010609060101010101" pitchFamily="2" charset="-122"/>
              </a:rPr>
              <a:t>的审核</a:t>
            </a:r>
            <a:endParaRPr lang="zh-CN" altLang="en-US" sz="2400" dirty="0">
              <a:latin typeface="黑体" panose="02010609060101010101" pitchFamily="2" charset="-122"/>
              <a:ea typeface="黑体" panose="02010609060101010101" pitchFamily="2" charset="-122"/>
            </a:endParaRPr>
          </a:p>
          <a:p>
            <a:pPr>
              <a:lnSpc>
                <a:spcPts val="2800"/>
              </a:lnSpc>
              <a:spcAft>
                <a:spcPts val="1200"/>
              </a:spcAft>
              <a:buFont typeface="Arial" panose="020B0604020202020204" pitchFamily="34" charset="0"/>
              <a:buNone/>
            </a:pPr>
            <a:r>
              <a:rPr lang="en-US" altLang="zh-CN" sz="2400" dirty="0">
                <a:latin typeface="仿宋_GB2312" pitchFamily="49" charset="-122"/>
                <a:ea typeface="仿宋_GB2312" pitchFamily="49" charset="-122"/>
              </a:rPr>
              <a:t>  </a:t>
            </a:r>
            <a:r>
              <a:rPr lang="zh-CN" altLang="en-US" sz="2000" b="0" dirty="0">
                <a:latin typeface="微软雅黑" panose="020B0503020204020204" pitchFamily="34" charset="-122"/>
                <a:ea typeface="微软雅黑" panose="020B0503020204020204" pitchFamily="34" charset="-122"/>
              </a:rPr>
              <a:t>企业填报能源品种的</a:t>
            </a:r>
            <a:r>
              <a:rPr lang="zh-CN" altLang="en-US" sz="2000" b="0" dirty="0">
                <a:solidFill>
                  <a:srgbClr val="FF0000"/>
                </a:solidFill>
                <a:latin typeface="微软雅黑" panose="020B0503020204020204" pitchFamily="34" charset="-122"/>
                <a:ea typeface="微软雅黑" panose="020B0503020204020204" pitchFamily="34" charset="-122"/>
              </a:rPr>
              <a:t>连续性  </a:t>
            </a:r>
            <a:r>
              <a:rPr lang="zh-CN" altLang="en-US" sz="2000" b="0" dirty="0">
                <a:latin typeface="微软雅黑" panose="020B0503020204020204" pitchFamily="34" charset="-122"/>
                <a:ea typeface="微软雅黑" panose="020B0503020204020204" pitchFamily="34" charset="-122"/>
              </a:rPr>
              <a:t>新增能源品种 需要说明中写清用途</a:t>
            </a:r>
            <a:endParaRPr lang="en-US" altLang="zh-CN" sz="2000" b="0" dirty="0">
              <a:solidFill>
                <a:srgbClr val="FF0000"/>
              </a:solidFill>
              <a:latin typeface="微软雅黑" panose="020B0503020204020204" pitchFamily="34" charset="-122"/>
              <a:ea typeface="微软雅黑" panose="020B0503020204020204" pitchFamily="34" charset="-122"/>
            </a:endParaRPr>
          </a:p>
          <a:p>
            <a:pPr>
              <a:lnSpc>
                <a:spcPts val="2800"/>
              </a:lnSpc>
              <a:spcAft>
                <a:spcPts val="1200"/>
              </a:spcAft>
              <a:buFont typeface="Arial" panose="020B0604020202020204" pitchFamily="34" charset="0"/>
              <a:buNone/>
            </a:pPr>
            <a:r>
              <a:rPr lang="zh-CN" altLang="en-US" sz="2000" b="0" dirty="0">
                <a:latin typeface="微软雅黑" panose="020B0503020204020204" pitchFamily="34" charset="-122"/>
                <a:ea typeface="微软雅黑" panose="020B0503020204020204" pitchFamily="34" charset="-122"/>
              </a:rPr>
              <a:t>     对于</a:t>
            </a:r>
            <a:r>
              <a:rPr lang="zh-CN" altLang="en-US" sz="2000" b="0" dirty="0">
                <a:solidFill>
                  <a:srgbClr val="FF0000"/>
                </a:solidFill>
                <a:latin typeface="微软雅黑" panose="020B0503020204020204" pitchFamily="34" charset="-122"/>
                <a:ea typeface="微软雅黑" panose="020B0503020204020204" pitchFamily="34" charset="-122"/>
              </a:rPr>
              <a:t>不常见</a:t>
            </a:r>
            <a:r>
              <a:rPr lang="zh-CN" altLang="en-US" sz="2000" b="0" dirty="0">
                <a:latin typeface="微软雅黑" panose="020B0503020204020204" pitchFamily="34" charset="-122"/>
                <a:ea typeface="微软雅黑" panose="020B0503020204020204" pitchFamily="34" charset="-122"/>
              </a:rPr>
              <a:t>的能源品种，核实是否误报：</a:t>
            </a:r>
            <a:endParaRPr lang="zh-CN" altLang="en-US" sz="2000" b="0" dirty="0">
              <a:latin typeface="微软雅黑" panose="020B0503020204020204" pitchFamily="34" charset="-122"/>
              <a:ea typeface="微软雅黑" panose="020B0503020204020204" pitchFamily="34" charset="-122"/>
            </a:endParaRPr>
          </a:p>
          <a:p>
            <a:pPr>
              <a:lnSpc>
                <a:spcPts val="2800"/>
              </a:lnSpc>
              <a:spcAft>
                <a:spcPts val="1200"/>
              </a:spcAft>
              <a:buFont typeface="Arial" panose="020B0604020202020204" pitchFamily="34" charset="0"/>
              <a:buNone/>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工业企业正常生产应报送</a:t>
            </a:r>
            <a:r>
              <a:rPr lang="zh-CN" altLang="en-US" sz="2000" b="0" dirty="0">
                <a:solidFill>
                  <a:srgbClr val="FF0000"/>
                </a:solidFill>
                <a:latin typeface="微软雅黑" panose="020B0503020204020204" pitchFamily="34" charset="-122"/>
                <a:ea typeface="微软雅黑" panose="020B0503020204020204" pitchFamily="34" charset="-122"/>
              </a:rPr>
              <a:t>电力</a:t>
            </a:r>
            <a:r>
              <a:rPr lang="zh-CN" altLang="en-US" sz="2000" b="0" dirty="0">
                <a:latin typeface="微软雅黑" panose="020B0503020204020204" pitchFamily="34" charset="-122"/>
                <a:ea typeface="微软雅黑" panose="020B0503020204020204" pitchFamily="34" charset="-122"/>
              </a:rPr>
              <a:t>消费量，核实是否漏报；</a:t>
            </a:r>
            <a:endParaRPr lang="zh-CN" altLang="en-US" sz="2000" b="0" dirty="0">
              <a:latin typeface="微软雅黑" panose="020B0503020204020204" pitchFamily="34" charset="-122"/>
              <a:ea typeface="微软雅黑" panose="020B0503020204020204" pitchFamily="34" charset="-122"/>
            </a:endParaRPr>
          </a:p>
          <a:p>
            <a:pPr>
              <a:lnSpc>
                <a:spcPts val="2800"/>
              </a:lnSpc>
              <a:spcAft>
                <a:spcPts val="1200"/>
              </a:spcAft>
              <a:buFont typeface="Arial" panose="020B0604020202020204" pitchFamily="34" charset="0"/>
              <a:buNone/>
            </a:pPr>
            <a:r>
              <a:rPr lang="zh-CN" altLang="en-US" sz="2000" b="0" dirty="0">
                <a:latin typeface="微软雅黑" panose="020B0503020204020204" pitchFamily="34" charset="-122"/>
                <a:ea typeface="微软雅黑" panose="020B0503020204020204" pitchFamily="34" charset="-122"/>
              </a:rPr>
              <a:t>     核实企业是否漏报</a:t>
            </a:r>
            <a:r>
              <a:rPr lang="zh-CN" altLang="en-US" sz="2000" b="0" dirty="0">
                <a:solidFill>
                  <a:srgbClr val="FF0000"/>
                </a:solidFill>
                <a:latin typeface="微软雅黑" panose="020B0503020204020204" pitchFamily="34" charset="-122"/>
                <a:ea typeface="微软雅黑" panose="020B0503020204020204" pitchFamily="34" charset="-122"/>
              </a:rPr>
              <a:t>热力</a:t>
            </a:r>
            <a:r>
              <a:rPr lang="zh-CN" altLang="en-US" sz="2000" b="0" dirty="0">
                <a:latin typeface="微软雅黑" panose="020B0503020204020204" pitchFamily="34" charset="-122"/>
                <a:ea typeface="微软雅黑" panose="020B0503020204020204" pitchFamily="34" charset="-122"/>
              </a:rPr>
              <a:t>消费。从取暖需求考虑，企业在</a:t>
            </a:r>
            <a:r>
              <a:rPr lang="en-US" altLang="zh-CN" sz="2000" b="0" dirty="0">
                <a:latin typeface="微软雅黑" panose="020B0503020204020204" pitchFamily="34" charset="-122"/>
                <a:ea typeface="微软雅黑" panose="020B0503020204020204" pitchFamily="34" charset="-122"/>
              </a:rPr>
              <a:t>2</a:t>
            </a:r>
            <a:r>
              <a:rPr lang="zh-CN" altLang="en-US" sz="2000" b="0" dirty="0">
                <a:latin typeface="微软雅黑" panose="020B0503020204020204" pitchFamily="34" charset="-122"/>
                <a:ea typeface="微软雅黑" panose="020B0503020204020204" pitchFamily="34" charset="-122"/>
              </a:rPr>
              <a:t>月、</a:t>
            </a:r>
            <a:r>
              <a:rPr lang="en-US" altLang="zh-CN" sz="2000" b="0" dirty="0">
                <a:latin typeface="微软雅黑" panose="020B0503020204020204" pitchFamily="34" charset="-122"/>
                <a:ea typeface="微软雅黑" panose="020B0503020204020204" pitchFamily="34" charset="-122"/>
              </a:rPr>
              <a:t>3</a:t>
            </a:r>
            <a:r>
              <a:rPr lang="zh-CN" altLang="en-US" sz="2000" b="0" dirty="0">
                <a:latin typeface="微软雅黑" panose="020B0503020204020204" pitchFamily="34" charset="-122"/>
                <a:ea typeface="微软雅黑" panose="020B0503020204020204" pitchFamily="34" charset="-122"/>
              </a:rPr>
              <a:t>月报表中应</a:t>
            </a:r>
            <a:r>
              <a:rPr lang="zh-CN" altLang="en-US" sz="2000" b="0" dirty="0">
                <a:solidFill>
                  <a:srgbClr val="FF0000"/>
                </a:solidFill>
                <a:latin typeface="微软雅黑" panose="020B0503020204020204" pitchFamily="34" charset="-122"/>
                <a:ea typeface="微软雅黑" panose="020B0503020204020204" pitchFamily="34" charset="-122"/>
              </a:rPr>
              <a:t>至少</a:t>
            </a:r>
            <a:r>
              <a:rPr lang="zh-CN" altLang="en-US" sz="2000" b="0" dirty="0">
                <a:latin typeface="微软雅黑" panose="020B0503020204020204" pitchFamily="34" charset="-122"/>
                <a:ea typeface="微软雅黑" panose="020B0503020204020204" pitchFamily="34" charset="-122"/>
              </a:rPr>
              <a:t>填报热力、原煤、天然气、燃料油四个能源品种的一个。对应</a:t>
            </a:r>
            <a:r>
              <a:rPr lang="en-US" altLang="zh-CN" sz="2000" b="0" dirty="0">
                <a:latin typeface="微软雅黑" panose="020B0503020204020204" pitchFamily="34" charset="-122"/>
                <a:ea typeface="微软雅黑" panose="020B0503020204020204" pitchFamily="34" charset="-122"/>
              </a:rPr>
              <a:t>11</a:t>
            </a: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12</a:t>
            </a:r>
            <a:r>
              <a:rPr lang="zh-CN" altLang="en-US" sz="2000" b="0" dirty="0">
                <a:latin typeface="微软雅黑" panose="020B0503020204020204" pitchFamily="34" charset="-122"/>
                <a:ea typeface="微软雅黑" panose="020B0503020204020204" pitchFamily="34" charset="-122"/>
              </a:rPr>
              <a:t>月当月消费量应不为</a:t>
            </a:r>
            <a:r>
              <a:rPr lang="en-US" altLang="zh-CN" sz="2000" b="0" dirty="0">
                <a:latin typeface="微软雅黑" panose="020B0503020204020204" pitchFamily="34" charset="-122"/>
                <a:ea typeface="微软雅黑" panose="020B0503020204020204" pitchFamily="34" charset="-122"/>
              </a:rPr>
              <a:t>0</a:t>
            </a:r>
            <a:r>
              <a:rPr lang="zh-CN" altLang="en-US" sz="2000" b="0" dirty="0">
                <a:latin typeface="微软雅黑" panose="020B0503020204020204" pitchFamily="34" charset="-122"/>
                <a:ea typeface="微软雅黑" panose="020B0503020204020204" pitchFamily="34" charset="-122"/>
              </a:rPr>
              <a:t>。</a:t>
            </a:r>
            <a:endParaRPr lang="zh-CN" altLang="en-US" sz="2000" b="0" dirty="0">
              <a:latin typeface="微软雅黑" panose="020B0503020204020204" pitchFamily="34" charset="-122"/>
              <a:ea typeface="微软雅黑" panose="020B0503020204020204" pitchFamily="34" charset="-122"/>
            </a:endParaRPr>
          </a:p>
          <a:p>
            <a:pPr>
              <a:spcAft>
                <a:spcPts val="1800"/>
              </a:spcAft>
            </a:pPr>
            <a:r>
              <a:rPr lang="en-US" altLang="zh-CN" sz="2000" b="0" dirty="0">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核实</a:t>
            </a:r>
            <a:r>
              <a:rPr lang="zh-CN" altLang="en-US" sz="2000" b="0" dirty="0">
                <a:solidFill>
                  <a:srgbClr val="FF0000"/>
                </a:solidFill>
                <a:latin typeface="微软雅黑" panose="020B0503020204020204" pitchFamily="34" charset="-122"/>
                <a:ea typeface="微软雅黑" panose="020B0503020204020204" pitchFamily="34" charset="-122"/>
              </a:rPr>
              <a:t>新增单位</a:t>
            </a:r>
            <a:r>
              <a:rPr lang="zh-CN" altLang="en-US" sz="2000" b="0" dirty="0">
                <a:latin typeface="微软雅黑" panose="020B0503020204020204" pitchFamily="34" charset="-122"/>
                <a:ea typeface="微软雅黑" panose="020B0503020204020204" pitchFamily="34" charset="-122"/>
              </a:rPr>
              <a:t>是否报送电力、热力、汽油等</a:t>
            </a:r>
            <a:r>
              <a:rPr lang="zh-CN" altLang="en-US" sz="2000" b="0" dirty="0">
                <a:solidFill>
                  <a:srgbClr val="FF0000"/>
                </a:solidFill>
                <a:latin typeface="微软雅黑" panose="020B0503020204020204" pitchFamily="34" charset="-122"/>
                <a:ea typeface="微软雅黑" panose="020B0503020204020204" pitchFamily="34" charset="-122"/>
              </a:rPr>
              <a:t>常用</a:t>
            </a:r>
            <a:r>
              <a:rPr lang="zh-CN" altLang="en-US" sz="2000" b="0" dirty="0">
                <a:latin typeface="微软雅黑" panose="020B0503020204020204" pitchFamily="34" charset="-122"/>
                <a:ea typeface="微软雅黑" panose="020B0503020204020204" pitchFamily="34" charset="-122"/>
              </a:rPr>
              <a:t>能源消费</a:t>
            </a:r>
            <a:r>
              <a:rPr lang="zh-CN" altLang="en-US" sz="2000" b="0" dirty="0" smtClean="0">
                <a:latin typeface="微软雅黑" panose="020B0503020204020204" pitchFamily="34" charset="-122"/>
                <a:ea typeface="微软雅黑" panose="020B0503020204020204" pitchFamily="34" charset="-122"/>
              </a:rPr>
              <a:t>。综合能源消费（当月）需要手动计算，注意不能为负</a:t>
            </a:r>
            <a:endParaRPr lang="en-US" altLang="zh-CN" sz="2000" b="0" dirty="0" smtClean="0">
              <a:latin typeface="微软雅黑" panose="020B0503020204020204" pitchFamily="34" charset="-122"/>
              <a:ea typeface="微软雅黑" panose="020B0503020204020204" pitchFamily="34" charset="-122"/>
            </a:endParaRPr>
          </a:p>
          <a:p>
            <a:pPr>
              <a:lnSpc>
                <a:spcPts val="2800"/>
              </a:lnSpc>
              <a:spcAft>
                <a:spcPts val="1200"/>
              </a:spcAft>
              <a:buFont typeface="Arial" panose="020B0604020202020204" pitchFamily="34" charset="0"/>
              <a:buNone/>
            </a:pPr>
            <a:endParaRPr lang="zh-CN" altLang="en-US" sz="2000" b="0" dirty="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04850" y="2605088"/>
            <a:ext cx="187325" cy="182562"/>
            <a:chOff x="1239" y="1515"/>
            <a:chExt cx="115" cy="115"/>
          </a:xfrm>
        </p:grpSpPr>
        <p:sp>
          <p:nvSpPr>
            <p:cNvPr id="11266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266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4" name="Group 47"/>
          <p:cNvGrpSpPr/>
          <p:nvPr/>
        </p:nvGrpSpPr>
        <p:grpSpPr bwMode="auto">
          <a:xfrm>
            <a:off x="693738" y="3071813"/>
            <a:ext cx="187325" cy="182562"/>
            <a:chOff x="1239" y="1515"/>
            <a:chExt cx="115" cy="115"/>
          </a:xfrm>
        </p:grpSpPr>
        <p:sp>
          <p:nvSpPr>
            <p:cNvPr id="112659"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2660"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5" name="Group 47"/>
          <p:cNvGrpSpPr/>
          <p:nvPr/>
        </p:nvGrpSpPr>
        <p:grpSpPr bwMode="auto">
          <a:xfrm>
            <a:off x="666750" y="3571875"/>
            <a:ext cx="187325" cy="182563"/>
            <a:chOff x="1239" y="1515"/>
            <a:chExt cx="115" cy="115"/>
          </a:xfrm>
        </p:grpSpPr>
        <p:sp>
          <p:nvSpPr>
            <p:cNvPr id="112657"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2658"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6" name="Group 47"/>
          <p:cNvGrpSpPr/>
          <p:nvPr/>
        </p:nvGrpSpPr>
        <p:grpSpPr bwMode="auto">
          <a:xfrm>
            <a:off x="738188" y="5318125"/>
            <a:ext cx="187325" cy="182563"/>
            <a:chOff x="1239" y="1515"/>
            <a:chExt cx="115" cy="115"/>
          </a:xfrm>
        </p:grpSpPr>
        <p:sp>
          <p:nvSpPr>
            <p:cNvPr id="112655"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2656"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7" name="Group 47"/>
          <p:cNvGrpSpPr/>
          <p:nvPr/>
        </p:nvGrpSpPr>
        <p:grpSpPr bwMode="auto">
          <a:xfrm>
            <a:off x="666750" y="4071938"/>
            <a:ext cx="187325" cy="182562"/>
            <a:chOff x="1239" y="1515"/>
            <a:chExt cx="115" cy="115"/>
          </a:xfrm>
        </p:grpSpPr>
        <p:sp>
          <p:nvSpPr>
            <p:cNvPr id="11265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265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26" name="Rectangle 2"/>
          <p:cNvSpPr>
            <a:spLocks noChangeArrowheads="1"/>
          </p:cNvSpPr>
          <p:nvPr/>
        </p:nvSpPr>
        <p:spPr bwMode="auto">
          <a:xfrm>
            <a:off x="6872288" y="357188"/>
            <a:ext cx="3184525" cy="647700"/>
          </a:xfrm>
          <a:prstGeom prst="rect">
            <a:avLst/>
          </a:prstGeom>
          <a:noFill/>
          <a:ln>
            <a:noFill/>
          </a:ln>
        </p:spPr>
        <p:txBody>
          <a:bodyPr lIns="92075" tIns="46038" rIns="92075" bIns="46038" anchor="ctr"/>
          <a:lstStyle/>
          <a:p>
            <a:pPr algn="ctr">
              <a:defRPr/>
            </a:pPr>
            <a:r>
              <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rPr>
              <a:t>审核重点</a:t>
            </a:r>
            <a:endPar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28875" cy="792163"/>
            <a:chOff x="4572" y="709"/>
            <a:chExt cx="1761" cy="499"/>
          </a:xfrm>
        </p:grpSpPr>
        <p:sp>
          <p:nvSpPr>
            <p:cNvPr id="121871"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13694" name="Text Box 6"/>
            <p:cNvSpPr txBox="1">
              <a:spLocks noChangeArrowheads="1"/>
            </p:cNvSpPr>
            <p:nvPr/>
          </p:nvSpPr>
          <p:spPr bwMode="auto">
            <a:xfrm>
              <a:off x="4713" y="799"/>
              <a:ext cx="1620" cy="330"/>
            </a:xfrm>
            <a:prstGeom prst="rect">
              <a:avLst/>
            </a:prstGeom>
            <a:noFill/>
            <a:ln w="9525" algn="ctr">
              <a:noFill/>
              <a:miter lim="800000"/>
            </a:ln>
          </p:spPr>
          <p:txBody>
            <a:bodyPr>
              <a:spAutoFit/>
            </a:bodyPr>
            <a:lstStyle/>
            <a:p>
              <a:pPr marL="342900" indent="-342900">
                <a:spcBef>
                  <a:spcPct val="50000"/>
                </a:spcBef>
                <a:buClr>
                  <a:schemeClr val="hlink"/>
                </a:buClr>
              </a:pPr>
              <a:r>
                <a:rPr lang="zh-CN" altLang="en-US" sz="2800">
                  <a:solidFill>
                    <a:srgbClr val="000000"/>
                  </a:solidFill>
                  <a:latin typeface="黑体" panose="02010609060101010101" pitchFamily="2" charset="-122"/>
                  <a:ea typeface="黑体" panose="02010609060101010101" pitchFamily="2" charset="-122"/>
                </a:rPr>
                <a:t>审核内容</a:t>
              </a:r>
              <a:endParaRPr lang="zh-CN" altLang="en-US" sz="3600" i="1">
                <a:solidFill>
                  <a:srgbClr val="000000"/>
                </a:solidFill>
                <a:ea typeface="方正姚体" panose="02010601030101010101" pitchFamily="2" charset="-122"/>
              </a:endParaRPr>
            </a:p>
          </p:txBody>
        </p:sp>
      </p:grpSp>
      <p:sp>
        <p:nvSpPr>
          <p:cNvPr id="113670" name="TextBox 58"/>
          <p:cNvSpPr txBox="1">
            <a:spLocks noChangeArrowheads="1"/>
          </p:cNvSpPr>
          <p:nvPr/>
        </p:nvSpPr>
        <p:spPr bwMode="auto">
          <a:xfrm>
            <a:off x="631825" y="1979613"/>
            <a:ext cx="8893175" cy="5989637"/>
          </a:xfrm>
          <a:prstGeom prst="rect">
            <a:avLst/>
          </a:prstGeom>
          <a:noFill/>
          <a:ln w="9525">
            <a:noFill/>
            <a:miter lim="800000"/>
          </a:ln>
        </p:spPr>
        <p:txBody>
          <a:bodyPr>
            <a:spAutoFit/>
          </a:bodyPr>
          <a:lstStyle/>
          <a:p>
            <a:pPr>
              <a:lnSpc>
                <a:spcPct val="90000"/>
              </a:lnSpc>
              <a:spcAft>
                <a:spcPts val="1200"/>
              </a:spcAft>
              <a:buFont typeface="Arial" panose="020B0604020202020204" pitchFamily="34" charset="0"/>
              <a:buNone/>
            </a:pPr>
            <a:r>
              <a:rPr lang="zh-CN" altLang="en-US" sz="2400">
                <a:latin typeface="黑体" panose="02010609060101010101" pitchFamily="2" charset="-122"/>
                <a:ea typeface="黑体" panose="02010609060101010101" pitchFamily="2" charset="-122"/>
              </a:rPr>
              <a:t>（</a:t>
            </a:r>
            <a:r>
              <a:rPr lang="en-US" altLang="zh-CN" sz="2400">
                <a:latin typeface="黑体" panose="02010609060101010101" pitchFamily="2" charset="-122"/>
                <a:ea typeface="黑体" panose="02010609060101010101" pitchFamily="2" charset="-122"/>
              </a:rPr>
              <a:t>2</a:t>
            </a:r>
            <a:r>
              <a:rPr lang="zh-CN" altLang="en-US" sz="2400">
                <a:latin typeface="黑体" panose="02010609060101010101" pitchFamily="2" charset="-122"/>
                <a:ea typeface="黑体" panose="02010609060101010101" pitchFamily="2" charset="-122"/>
              </a:rPr>
              <a:t>）表内各指标数据的审核</a:t>
            </a:r>
            <a:endParaRPr lang="en-US" altLang="zh-CN" sz="2400">
              <a:latin typeface="黑体" panose="02010609060101010101" pitchFamily="2" charset="-122"/>
              <a:ea typeface="黑体" panose="02010609060101010101" pitchFamily="2" charset="-122"/>
            </a:endParaRPr>
          </a:p>
          <a:p>
            <a:pPr>
              <a:lnSpc>
                <a:spcPct val="90000"/>
              </a:lnSpc>
              <a:spcAft>
                <a:spcPts val="1200"/>
              </a:spcAft>
            </a:pPr>
            <a:r>
              <a:rPr lang="zh-CN" altLang="en-US" sz="2400" b="0">
                <a:latin typeface="黑体" panose="02010609060101010101" pitchFamily="2" charset="-122"/>
                <a:ea typeface="黑体" panose="02010609060101010101" pitchFamily="2" charset="-122"/>
              </a:rPr>
              <a:t>  </a:t>
            </a:r>
            <a:r>
              <a:rPr lang="zh-CN" altLang="en-US" sz="2000" b="0">
                <a:latin typeface="微软雅黑" panose="020B0503020204020204" pitchFamily="34" charset="-122"/>
                <a:ea typeface="微软雅黑" panose="020B0503020204020204" pitchFamily="34" charset="-122"/>
              </a:rPr>
              <a:t>综合能源消费量为累计数，原则上不允许企业出现本期数据比上期小的情况</a:t>
            </a:r>
            <a:endParaRPr lang="zh-CN" altLang="en-US" sz="2000" b="0">
              <a:latin typeface="微软雅黑" panose="020B0503020204020204" pitchFamily="34" charset="-122"/>
              <a:ea typeface="微软雅黑" panose="020B0503020204020204" pitchFamily="34" charset="-122"/>
            </a:endParaRPr>
          </a:p>
          <a:p>
            <a:pPr>
              <a:lnSpc>
                <a:spcPct val="90000"/>
              </a:lnSpc>
              <a:spcAft>
                <a:spcPts val="1200"/>
              </a:spcAft>
              <a:buFont typeface="Arial" panose="020B0604020202020204" pitchFamily="34" charset="0"/>
              <a:buNone/>
            </a:pPr>
            <a:r>
              <a:rPr lang="zh-CN" altLang="en-US" sz="2000" b="0">
                <a:latin typeface="微软雅黑" panose="020B0503020204020204" pitchFamily="34" charset="-122"/>
                <a:ea typeface="微软雅黑" panose="020B0503020204020204" pitchFamily="34" charset="-122"/>
              </a:rPr>
              <a:t>    若能源有消费量</a:t>
            </a:r>
            <a:r>
              <a:rPr lang="en-US" altLang="zh-CN" sz="2000" b="0">
                <a:latin typeface="微软雅黑" panose="020B0503020204020204" pitchFamily="34" charset="-122"/>
                <a:ea typeface="微软雅黑" panose="020B0503020204020204" pitchFamily="34" charset="-122"/>
              </a:rPr>
              <a:t>&gt;0</a:t>
            </a:r>
            <a:r>
              <a:rPr lang="zh-CN" altLang="en-US" sz="2000" b="0">
                <a:latin typeface="微软雅黑" panose="020B0503020204020204" pitchFamily="34" charset="-122"/>
                <a:ea typeface="微软雅黑" panose="020B0503020204020204" pitchFamily="34" charset="-122"/>
              </a:rPr>
              <a:t>，则采用折标系数应</a:t>
            </a:r>
            <a:r>
              <a:rPr lang="en-US" altLang="zh-CN" sz="2000" b="0">
                <a:latin typeface="微软雅黑" panose="020B0503020204020204" pitchFamily="34" charset="-122"/>
                <a:ea typeface="微软雅黑" panose="020B0503020204020204" pitchFamily="34" charset="-122"/>
              </a:rPr>
              <a:t>&gt;0</a:t>
            </a:r>
            <a:endParaRPr lang="en-US" altLang="zh-CN" sz="2000" b="0">
              <a:latin typeface="微软雅黑" panose="020B0503020204020204" pitchFamily="34" charset="-122"/>
              <a:ea typeface="微软雅黑" panose="020B0503020204020204" pitchFamily="34" charset="-122"/>
            </a:endParaRPr>
          </a:p>
          <a:p>
            <a:pPr>
              <a:lnSpc>
                <a:spcPct val="90000"/>
              </a:lnSpc>
              <a:spcAft>
                <a:spcPts val="1200"/>
              </a:spcAft>
            </a:pPr>
            <a:r>
              <a:rPr lang="zh-CN" altLang="en-US" sz="2000" b="0">
                <a:latin typeface="微软雅黑" panose="020B0503020204020204" pitchFamily="34" charset="-122"/>
                <a:ea typeface="微软雅黑" panose="020B0503020204020204" pitchFamily="34" charset="-122"/>
              </a:rPr>
              <a:t>    年初库存等于上年</a:t>
            </a:r>
            <a:r>
              <a:rPr lang="en-US" altLang="zh-CN" sz="2000" b="0">
                <a:latin typeface="微软雅黑" panose="020B0503020204020204" pitchFamily="34" charset="-122"/>
                <a:ea typeface="微软雅黑" panose="020B0503020204020204" pitchFamily="34" charset="-122"/>
              </a:rPr>
              <a:t>12</a:t>
            </a:r>
            <a:r>
              <a:rPr lang="zh-CN" altLang="en-US" sz="2000" b="0">
                <a:latin typeface="微软雅黑" panose="020B0503020204020204" pitchFamily="34" charset="-122"/>
                <a:ea typeface="微软雅黑" panose="020B0503020204020204" pitchFamily="34" charset="-122"/>
              </a:rPr>
              <a:t>月期末库存</a:t>
            </a:r>
            <a:endParaRPr lang="en-US" altLang="zh-CN" sz="2000" b="0">
              <a:latin typeface="微软雅黑" panose="020B0503020204020204" pitchFamily="34" charset="-122"/>
              <a:ea typeface="微软雅黑" panose="020B0503020204020204" pitchFamily="34" charset="-122"/>
            </a:endParaRPr>
          </a:p>
          <a:p>
            <a:pPr>
              <a:lnSpc>
                <a:spcPct val="90000"/>
              </a:lnSpc>
              <a:spcAft>
                <a:spcPts val="1200"/>
              </a:spcAft>
            </a:pPr>
            <a:r>
              <a:rPr lang="zh-CN" altLang="en-US" sz="2000" b="0">
                <a:latin typeface="微软雅黑" panose="020B0503020204020204" pitchFamily="34" charset="-122"/>
                <a:ea typeface="微软雅黑" panose="020B0503020204020204" pitchFamily="34" charset="-122"/>
              </a:rPr>
              <a:t>    核实填报用于原材料消费品种是否正确</a:t>
            </a:r>
            <a:r>
              <a:rPr lang="en-US" altLang="zh-CN" sz="2000" b="0">
                <a:latin typeface="微软雅黑" panose="020B0503020204020204" pitchFamily="34" charset="-122"/>
                <a:ea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rPr>
              <a:t>，石油制品</a:t>
            </a:r>
            <a:r>
              <a:rPr lang="en-US" altLang="zh-CN" sz="2000" b="0">
                <a:latin typeface="微软雅黑" panose="020B0503020204020204" pitchFamily="34" charset="-122"/>
                <a:ea typeface="微软雅黑" panose="020B0503020204020204" pitchFamily="34" charset="-122"/>
              </a:rPr>
              <a:t>(</a:t>
            </a:r>
            <a:r>
              <a:rPr lang="zh-CN" altLang="en-US" sz="2000" b="0">
                <a:latin typeface="微软雅黑" panose="020B0503020204020204" pitchFamily="34" charset="-122"/>
                <a:ea typeface="微软雅黑" panose="020B0503020204020204" pitchFamily="34" charset="-122"/>
              </a:rPr>
              <a:t>代码</a:t>
            </a:r>
            <a:r>
              <a:rPr lang="en-US" altLang="zh-CN" sz="2000" b="0">
                <a:latin typeface="微软雅黑" panose="020B0503020204020204" pitchFamily="34" charset="-122"/>
                <a:ea typeface="微软雅黑" panose="020B0503020204020204" pitchFamily="34" charset="-122"/>
              </a:rPr>
              <a:t>25-31)</a:t>
            </a:r>
            <a:r>
              <a:rPr lang="zh-CN" altLang="en-US" sz="2000" b="0">
                <a:latin typeface="微软雅黑" panose="020B0503020204020204" pitchFamily="34" charset="-122"/>
                <a:ea typeface="微软雅黑" panose="020B0503020204020204" pitchFamily="34" charset="-122"/>
              </a:rPr>
              <a:t>一般应用于原材料消费</a:t>
            </a:r>
            <a:endParaRPr lang="en-US" altLang="zh-CN" sz="2000" b="0">
              <a:latin typeface="微软雅黑" panose="020B0503020204020204" pitchFamily="34" charset="-122"/>
              <a:ea typeface="微软雅黑" panose="020B0503020204020204" pitchFamily="34" charset="-122"/>
            </a:endParaRPr>
          </a:p>
          <a:p>
            <a:pPr>
              <a:lnSpc>
                <a:spcPct val="90000"/>
              </a:lnSpc>
              <a:spcAft>
                <a:spcPts val="1200"/>
              </a:spcAft>
            </a:pPr>
            <a:r>
              <a:rPr lang="en-US" altLang="zh-CN" sz="2000" b="0">
                <a:latin typeface="微软雅黑" panose="020B0503020204020204" pitchFamily="34" charset="-122"/>
                <a:ea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rPr>
              <a:t> 若有汽油、柴油消费量，请核实是否漏报运输工具消费</a:t>
            </a:r>
            <a:endParaRPr lang="en-US" altLang="zh-CN" sz="2000" b="0">
              <a:latin typeface="微软雅黑" panose="020B0503020204020204" pitchFamily="34" charset="-122"/>
              <a:ea typeface="微软雅黑" panose="020B0503020204020204" pitchFamily="34" charset="-122"/>
            </a:endParaRPr>
          </a:p>
          <a:p>
            <a:r>
              <a:rPr lang="zh-CN" altLang="en-US" sz="2000" b="0">
                <a:latin typeface="微软雅黑" panose="020B0503020204020204" pitchFamily="34" charset="-122"/>
                <a:ea typeface="微软雅黑" panose="020B0503020204020204" pitchFamily="34" charset="-122"/>
              </a:rPr>
              <a:t>    购进金额与工业生产消费数据完全一致时，购进金额可能</a:t>
            </a:r>
            <a:r>
              <a:rPr lang="zh-CN" altLang="en-US" sz="2000" b="0">
                <a:solidFill>
                  <a:srgbClr val="FF0000"/>
                </a:solidFill>
                <a:latin typeface="微软雅黑" panose="020B0503020204020204" pitchFamily="34" charset="-122"/>
                <a:ea typeface="微软雅黑" panose="020B0503020204020204" pitchFamily="34" charset="-122"/>
              </a:rPr>
              <a:t>错</a:t>
            </a:r>
            <a:r>
              <a:rPr lang="zh-CN" altLang="en-US" sz="2000" b="0">
                <a:latin typeface="微软雅黑" panose="020B0503020204020204" pitchFamily="34" charset="-122"/>
                <a:ea typeface="微软雅黑" panose="020B0503020204020204" pitchFamily="34" charset="-122"/>
              </a:rPr>
              <a:t>填为能源消费数据</a:t>
            </a:r>
            <a:endParaRPr lang="en-US" altLang="zh-CN" sz="2000" b="0">
              <a:latin typeface="微软雅黑" panose="020B0503020204020204" pitchFamily="34" charset="-122"/>
              <a:ea typeface="微软雅黑" panose="020B0503020204020204" pitchFamily="34" charset="-122"/>
            </a:endParaRPr>
          </a:p>
          <a:p>
            <a:r>
              <a:rPr lang="zh-CN" altLang="en-US" sz="2000" b="0">
                <a:latin typeface="微软雅黑" panose="020B0503020204020204" pitchFamily="34" charset="-122"/>
                <a:ea typeface="微软雅黑" panose="020B0503020204020204" pitchFamily="34" charset="-122"/>
              </a:rPr>
              <a:t>    能耗与</a:t>
            </a:r>
            <a:r>
              <a:rPr lang="en-US" altLang="zh-CN" sz="2000" b="0">
                <a:latin typeface="微软雅黑" panose="020B0503020204020204" pitchFamily="34" charset="-122"/>
                <a:ea typeface="微软雅黑" panose="020B0503020204020204" pitchFamily="34" charset="-122"/>
              </a:rPr>
              <a:t>205-6</a:t>
            </a:r>
            <a:r>
              <a:rPr lang="zh-CN" altLang="en-US" sz="2000" b="0">
                <a:latin typeface="微软雅黑" panose="020B0503020204020204" pitchFamily="34" charset="-122"/>
                <a:ea typeface="微软雅黑" panose="020B0503020204020204" pitchFamily="34" charset="-122"/>
              </a:rPr>
              <a:t>、</a:t>
            </a:r>
            <a:r>
              <a:rPr lang="en-US" altLang="zh-CN" sz="2000" b="0">
                <a:latin typeface="微软雅黑" panose="020B0503020204020204" pitchFamily="34" charset="-122"/>
                <a:ea typeface="微软雅黑" panose="020B0503020204020204" pitchFamily="34" charset="-122"/>
              </a:rPr>
              <a:t>B204-1</a:t>
            </a:r>
            <a:r>
              <a:rPr lang="zh-CN" altLang="en-US" sz="2000" b="0">
                <a:latin typeface="微软雅黑" panose="020B0503020204020204" pitchFamily="34" charset="-122"/>
                <a:ea typeface="微软雅黑" panose="020B0503020204020204" pitchFamily="34" charset="-122"/>
              </a:rPr>
              <a:t>表等主要产品产量增速一致</a:t>
            </a:r>
            <a:endParaRPr lang="zh-CN" altLang="en-US" sz="2000" b="0">
              <a:latin typeface="微软雅黑" panose="020B0503020204020204" pitchFamily="34" charset="-122"/>
              <a:ea typeface="微软雅黑" panose="020B0503020204020204" pitchFamily="34" charset="-122"/>
            </a:endParaRPr>
          </a:p>
          <a:p>
            <a:pPr>
              <a:lnSpc>
                <a:spcPct val="90000"/>
              </a:lnSpc>
              <a:spcAft>
                <a:spcPts val="1200"/>
              </a:spcAft>
            </a:pPr>
            <a:endParaRPr lang="en-US" altLang="zh-CN" sz="2000" b="0">
              <a:latin typeface="微软雅黑" panose="020B0503020204020204" pitchFamily="34" charset="-122"/>
              <a:ea typeface="微软雅黑" panose="020B0503020204020204" pitchFamily="34" charset="-122"/>
            </a:endParaRPr>
          </a:p>
          <a:p>
            <a:pPr>
              <a:lnSpc>
                <a:spcPct val="90000"/>
              </a:lnSpc>
              <a:spcAft>
                <a:spcPts val="1200"/>
              </a:spcAft>
            </a:pPr>
            <a:r>
              <a:rPr lang="en-US" altLang="zh-CN" sz="2000" b="0">
                <a:latin typeface="微软雅黑" panose="020B0503020204020204" pitchFamily="34" charset="-122"/>
                <a:ea typeface="微软雅黑" panose="020B0503020204020204" pitchFamily="34" charset="-122"/>
              </a:rPr>
              <a:t>      </a:t>
            </a:r>
            <a:endParaRPr lang="en-US" altLang="zh-CN" sz="2000" b="0">
              <a:latin typeface="微软雅黑" panose="020B0503020204020204" pitchFamily="34" charset="-122"/>
              <a:ea typeface="微软雅黑" panose="020B0503020204020204" pitchFamily="34" charset="-122"/>
            </a:endParaRPr>
          </a:p>
          <a:p>
            <a:pPr>
              <a:lnSpc>
                <a:spcPct val="90000"/>
              </a:lnSpc>
              <a:spcAft>
                <a:spcPts val="1200"/>
              </a:spcAft>
            </a:pPr>
            <a:endParaRPr lang="zh-CN" altLang="en-US" sz="2000" b="0">
              <a:latin typeface="微软雅黑" panose="020B0503020204020204" pitchFamily="34" charset="-122"/>
              <a:ea typeface="微软雅黑" panose="020B0503020204020204" pitchFamily="34" charset="-122"/>
            </a:endParaRPr>
          </a:p>
          <a:p>
            <a:pPr>
              <a:lnSpc>
                <a:spcPct val="90000"/>
              </a:lnSpc>
              <a:spcAft>
                <a:spcPts val="1200"/>
              </a:spcAft>
              <a:buFont typeface="Arial" panose="020B0604020202020204" pitchFamily="34" charset="0"/>
              <a:buNone/>
            </a:pPr>
            <a:endParaRPr lang="en-US" altLang="zh-CN" sz="2000" b="0">
              <a:latin typeface="微软雅黑" panose="020B0503020204020204" pitchFamily="34" charset="-122"/>
              <a:ea typeface="微软雅黑" panose="020B0503020204020204" pitchFamily="34" charset="-122"/>
            </a:endParaRPr>
          </a:p>
          <a:p>
            <a:pPr>
              <a:lnSpc>
                <a:spcPct val="90000"/>
              </a:lnSpc>
              <a:spcAft>
                <a:spcPts val="1200"/>
              </a:spcAft>
              <a:buFont typeface="Arial" panose="020B0604020202020204" pitchFamily="34" charset="0"/>
              <a:buNone/>
            </a:pPr>
            <a:r>
              <a:rPr lang="en-US" altLang="zh-CN" sz="2000" b="0">
                <a:solidFill>
                  <a:schemeClr val="hlink"/>
                </a:solidFill>
                <a:latin typeface="微软雅黑" panose="020B0503020204020204" pitchFamily="34" charset="-122"/>
                <a:ea typeface="微软雅黑" panose="020B0503020204020204" pitchFamily="34" charset="-122"/>
              </a:rPr>
              <a:t> </a:t>
            </a:r>
            <a:endParaRPr lang="zh-CN" altLang="en-US" sz="2000" b="0">
              <a:latin typeface="微软雅黑" panose="020B0503020204020204" pitchFamily="34" charset="-122"/>
              <a:ea typeface="微软雅黑" panose="020B0503020204020204" pitchFamily="34" charset="-122"/>
            </a:endParaRPr>
          </a:p>
        </p:txBody>
      </p:sp>
      <p:grpSp>
        <p:nvGrpSpPr>
          <p:cNvPr id="3" name="Group 47"/>
          <p:cNvGrpSpPr/>
          <p:nvPr/>
        </p:nvGrpSpPr>
        <p:grpSpPr bwMode="auto">
          <a:xfrm>
            <a:off x="765175" y="3357563"/>
            <a:ext cx="187325" cy="182562"/>
            <a:chOff x="1239" y="1515"/>
            <a:chExt cx="115" cy="115"/>
          </a:xfrm>
        </p:grpSpPr>
        <p:sp>
          <p:nvSpPr>
            <p:cNvPr id="11369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9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4" name="Group 47"/>
          <p:cNvGrpSpPr/>
          <p:nvPr/>
        </p:nvGrpSpPr>
        <p:grpSpPr bwMode="auto">
          <a:xfrm>
            <a:off x="738188" y="2532063"/>
            <a:ext cx="187325" cy="182562"/>
            <a:chOff x="1239" y="1515"/>
            <a:chExt cx="115" cy="115"/>
          </a:xfrm>
        </p:grpSpPr>
        <p:sp>
          <p:nvSpPr>
            <p:cNvPr id="113689"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90"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
        <p:nvSpPr>
          <p:cNvPr id="17" name="Rectangle 2"/>
          <p:cNvSpPr>
            <a:spLocks noChangeArrowheads="1"/>
          </p:cNvSpPr>
          <p:nvPr/>
        </p:nvSpPr>
        <p:spPr bwMode="auto">
          <a:xfrm>
            <a:off x="6872288" y="357188"/>
            <a:ext cx="3184525" cy="647700"/>
          </a:xfrm>
          <a:prstGeom prst="rect">
            <a:avLst/>
          </a:prstGeom>
          <a:noFill/>
          <a:ln>
            <a:noFill/>
          </a:ln>
        </p:spPr>
        <p:txBody>
          <a:bodyPr lIns="92075" tIns="46038" rIns="92075" bIns="46038" anchor="ctr"/>
          <a:lstStyle/>
          <a:p>
            <a:pPr algn="ctr">
              <a:defRPr/>
            </a:pPr>
            <a:r>
              <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rPr>
              <a:t>审核重点</a:t>
            </a:r>
            <a:endPar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grpSp>
        <p:nvGrpSpPr>
          <p:cNvPr id="5" name="Group 47"/>
          <p:cNvGrpSpPr/>
          <p:nvPr/>
        </p:nvGrpSpPr>
        <p:grpSpPr bwMode="auto">
          <a:xfrm>
            <a:off x="738188" y="2928938"/>
            <a:ext cx="187325" cy="182562"/>
            <a:chOff x="1239" y="1515"/>
            <a:chExt cx="115" cy="115"/>
          </a:xfrm>
        </p:grpSpPr>
        <p:sp>
          <p:nvSpPr>
            <p:cNvPr id="113687"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88"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6" name="Group 47"/>
          <p:cNvGrpSpPr/>
          <p:nvPr/>
        </p:nvGrpSpPr>
        <p:grpSpPr bwMode="auto">
          <a:xfrm>
            <a:off x="765175" y="3857625"/>
            <a:ext cx="187325" cy="182563"/>
            <a:chOff x="1239" y="1515"/>
            <a:chExt cx="115" cy="115"/>
          </a:xfrm>
        </p:grpSpPr>
        <p:sp>
          <p:nvSpPr>
            <p:cNvPr id="113685"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86"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7" name="Group 47"/>
          <p:cNvGrpSpPr/>
          <p:nvPr/>
        </p:nvGrpSpPr>
        <p:grpSpPr bwMode="auto">
          <a:xfrm>
            <a:off x="738188" y="4532313"/>
            <a:ext cx="187325" cy="182562"/>
            <a:chOff x="1239" y="1515"/>
            <a:chExt cx="115" cy="115"/>
          </a:xfrm>
        </p:grpSpPr>
        <p:sp>
          <p:nvSpPr>
            <p:cNvPr id="113683"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84"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8" name="Group 47"/>
          <p:cNvGrpSpPr/>
          <p:nvPr/>
        </p:nvGrpSpPr>
        <p:grpSpPr bwMode="auto">
          <a:xfrm>
            <a:off x="738188" y="5000625"/>
            <a:ext cx="187325" cy="182563"/>
            <a:chOff x="1239" y="1515"/>
            <a:chExt cx="115" cy="115"/>
          </a:xfrm>
        </p:grpSpPr>
        <p:sp>
          <p:nvSpPr>
            <p:cNvPr id="113681"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82"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grpSp>
        <p:nvGrpSpPr>
          <p:cNvPr id="9" name="Group 47"/>
          <p:cNvGrpSpPr/>
          <p:nvPr/>
        </p:nvGrpSpPr>
        <p:grpSpPr bwMode="auto">
          <a:xfrm>
            <a:off x="738188" y="5603875"/>
            <a:ext cx="187325" cy="182563"/>
            <a:chOff x="1239" y="1515"/>
            <a:chExt cx="115" cy="115"/>
          </a:xfrm>
        </p:grpSpPr>
        <p:sp>
          <p:nvSpPr>
            <p:cNvPr id="113679"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113680" name="AutoShape 49"/>
            <p:cNvSpPr>
              <a:spLocks noChangeArrowheads="1"/>
            </p:cNvSpPr>
            <p:nvPr/>
          </p:nvSpPr>
          <p:spPr bwMode="gray">
            <a:xfrm rot="18900000" flipH="1">
              <a:off x="1239" y="1515"/>
              <a:ext cx="115" cy="115"/>
            </a:xfrm>
            <a:prstGeom prst="rtTriangle">
              <a:avLst/>
            </a:prstGeom>
            <a:solidFill>
              <a:srgbClr val="92D050"/>
            </a:solidFill>
            <a:ln w="9525" algn="ctr">
              <a:noFill/>
              <a:miter lim="800000"/>
            </a:ln>
          </p:spPr>
          <p:txBody>
            <a:bodyPr wrap="none" anchor="ctr"/>
            <a:lstStyle/>
            <a:p>
              <a:endParaRPr lang="zh-CN" altLang="en-US" sz="2800"/>
            </a:p>
          </p:txBody>
        </p:sp>
      </p:gr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p:cNvSpPr>
            <a:spLocks noChangeArrowheads="1"/>
          </p:cNvSpPr>
          <p:nvPr/>
        </p:nvSpPr>
        <p:spPr bwMode="auto">
          <a:xfrm>
            <a:off x="1952625"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2" name="AutoShape 11"/>
          <p:cNvSpPr>
            <a:spLocks noChangeArrowheads="1"/>
          </p:cNvSpPr>
          <p:nvPr/>
        </p:nvSpPr>
        <p:spPr bwMode="auto">
          <a:xfrm>
            <a:off x="7453313" y="3071813"/>
            <a:ext cx="571500" cy="714375"/>
          </a:xfrm>
          <a:prstGeom prst="roundRect">
            <a:avLst>
              <a:gd name="adj" fmla="val 16667"/>
            </a:avLst>
          </a:prstGeom>
          <a:noFill/>
          <a:ln w="28575" algn="ctr">
            <a:solidFill>
              <a:schemeClr val="accent6">
                <a:lumMod val="60000"/>
                <a:lumOff val="40000"/>
              </a:schemeClr>
            </a:solidFill>
            <a:round/>
          </a:ln>
          <a:effectLst/>
        </p:spPr>
        <p:txBody>
          <a:bodyPr wrap="none" anchor="ctr"/>
          <a:lstStyle/>
          <a:p>
            <a:pPr>
              <a:defRPr/>
            </a:pPr>
            <a:endParaRPr lang="zh-CN" altLang="en-US" sz="2800"/>
          </a:p>
        </p:txBody>
      </p:sp>
      <p:sp>
        <p:nvSpPr>
          <p:cNvPr id="13" name="AutoShape 2"/>
          <p:cNvSpPr>
            <a:spLocks noChangeArrowheads="1"/>
          </p:cNvSpPr>
          <p:nvPr/>
        </p:nvSpPr>
        <p:spPr bwMode="auto">
          <a:xfrm>
            <a:off x="457200" y="1285875"/>
            <a:ext cx="9001125" cy="5357813"/>
          </a:xfrm>
          <a:prstGeom prst="roundRect">
            <a:avLst>
              <a:gd name="adj" fmla="val 0"/>
            </a:avLst>
          </a:prstGeom>
          <a:solidFill>
            <a:schemeClr val="bg1"/>
          </a:solidFill>
          <a:ln w="38100">
            <a:solidFill>
              <a:schemeClr val="accent2">
                <a:lumMod val="60000"/>
                <a:lumOff val="40000"/>
              </a:schemeClr>
            </a:solidFill>
            <a:prstDash val="sysDot"/>
            <a:round/>
          </a:ln>
          <a:effectLst/>
        </p:spPr>
        <p:txBody>
          <a:bodyPr wrap="none" anchor="ctr"/>
          <a:lstStyle/>
          <a:p>
            <a:pPr>
              <a:defRPr/>
            </a:pPr>
            <a:endParaRPr lang="zh-CN" altLang="en-US" sz="2800"/>
          </a:p>
        </p:txBody>
      </p:sp>
      <p:grpSp>
        <p:nvGrpSpPr>
          <p:cNvPr id="2" name="Group 12"/>
          <p:cNvGrpSpPr/>
          <p:nvPr/>
        </p:nvGrpSpPr>
        <p:grpSpPr bwMode="auto">
          <a:xfrm>
            <a:off x="381000" y="1143000"/>
            <a:ext cx="2428875" cy="792163"/>
            <a:chOff x="4572" y="709"/>
            <a:chExt cx="1761" cy="499"/>
          </a:xfrm>
        </p:grpSpPr>
        <p:sp>
          <p:nvSpPr>
            <p:cNvPr id="120847" name="AutoShape 5"/>
            <p:cNvSpPr>
              <a:spLocks noChangeArrowheads="1"/>
            </p:cNvSpPr>
            <p:nvPr/>
          </p:nvSpPr>
          <p:spPr bwMode="gray">
            <a:xfrm rot="5400000">
              <a:off x="5094" y="187"/>
              <a:ext cx="499" cy="1543"/>
            </a:xfrm>
            <a:prstGeom prst="roundRect">
              <a:avLst>
                <a:gd name="adj" fmla="val 16667"/>
              </a:avLst>
            </a:prstGeom>
            <a:solidFill>
              <a:srgbClr val="FFFDA1"/>
            </a:solidFill>
            <a:ln w="38100">
              <a:solidFill>
                <a:schemeClr val="bg1"/>
              </a:solidFill>
              <a:round/>
            </a:ln>
            <a:effectLst>
              <a:outerShdw dist="107763" dir="2700000" algn="ctr" rotWithShape="0">
                <a:srgbClr val="808080">
                  <a:alpha val="50000"/>
                </a:srgbClr>
              </a:outerShdw>
            </a:effectLst>
          </p:spPr>
          <p:txBody>
            <a:bodyPr wrap="none" anchor="ctr"/>
            <a:lstStyle/>
            <a:p>
              <a:pPr>
                <a:defRPr/>
              </a:pPr>
              <a:endParaRPr lang="zh-CN" altLang="en-US" sz="2800"/>
            </a:p>
          </p:txBody>
        </p:sp>
        <p:sp>
          <p:nvSpPr>
            <p:cNvPr id="138256" name="Text Box 6"/>
            <p:cNvSpPr txBox="1">
              <a:spLocks noChangeArrowheads="1"/>
            </p:cNvSpPr>
            <p:nvPr/>
          </p:nvSpPr>
          <p:spPr bwMode="auto">
            <a:xfrm>
              <a:off x="4713" y="799"/>
              <a:ext cx="1620" cy="330"/>
            </a:xfrm>
            <a:prstGeom prst="rect">
              <a:avLst/>
            </a:prstGeom>
            <a:noFill/>
            <a:ln w="9525" algn="ctr">
              <a:noFill/>
              <a:miter lim="800000"/>
            </a:ln>
          </p:spPr>
          <p:txBody>
            <a:bodyPr>
              <a:spAutoFit/>
            </a:bodyPr>
            <a:lstStyle/>
            <a:p>
              <a:pPr marL="342900" indent="-342900">
                <a:spcBef>
                  <a:spcPct val="50000"/>
                </a:spcBef>
                <a:buClr>
                  <a:schemeClr val="hlink"/>
                </a:buClr>
              </a:pPr>
              <a:r>
                <a:rPr lang="zh-CN" altLang="en-US" sz="2800">
                  <a:solidFill>
                    <a:srgbClr val="000000"/>
                  </a:solidFill>
                  <a:latin typeface="黑体" panose="02010609060101010101" pitchFamily="2" charset="-122"/>
                  <a:ea typeface="黑体" panose="02010609060101010101" pitchFamily="2" charset="-122"/>
                </a:rPr>
                <a:t>审核内容</a:t>
              </a:r>
              <a:endParaRPr lang="zh-CN" altLang="en-US" sz="3600" i="1">
                <a:solidFill>
                  <a:srgbClr val="000000"/>
                </a:solidFill>
                <a:ea typeface="方正姚体" panose="02010601030101010101" pitchFamily="2" charset="-122"/>
              </a:endParaRPr>
            </a:p>
          </p:txBody>
        </p:sp>
      </p:grpSp>
      <p:sp>
        <p:nvSpPr>
          <p:cNvPr id="138246" name="TextBox 58"/>
          <p:cNvSpPr txBox="1">
            <a:spLocks noChangeArrowheads="1"/>
          </p:cNvSpPr>
          <p:nvPr/>
        </p:nvSpPr>
        <p:spPr bwMode="auto">
          <a:xfrm>
            <a:off x="574675" y="2038350"/>
            <a:ext cx="8986838" cy="2327275"/>
          </a:xfrm>
          <a:prstGeom prst="rect">
            <a:avLst/>
          </a:prstGeom>
          <a:noFill/>
          <a:ln w="9525">
            <a:noFill/>
            <a:miter lim="800000"/>
          </a:ln>
        </p:spPr>
        <p:txBody>
          <a:bodyPr>
            <a:spAutoFit/>
          </a:bodyPr>
          <a:lstStyle/>
          <a:p>
            <a:pPr>
              <a:buFont typeface="Arial" panose="020B0604020202020204" pitchFamily="34" charset="0"/>
              <a:buNone/>
            </a:pPr>
            <a:r>
              <a:rPr lang="zh-CN" altLang="en-US" sz="2400" dirty="0">
                <a:latin typeface="黑体" panose="02010609060101010101" pitchFamily="2" charset="-122"/>
                <a:ea typeface="黑体" panose="02010609060101010101" pitchFamily="2" charset="-122"/>
              </a:rPr>
              <a:t>（</a:t>
            </a:r>
            <a:r>
              <a:rPr lang="en-US" altLang="zh-CN" sz="2400" dirty="0">
                <a:latin typeface="黑体" panose="02010609060101010101" pitchFamily="2" charset="-122"/>
                <a:ea typeface="黑体" panose="02010609060101010101" pitchFamily="2" charset="-122"/>
              </a:rPr>
              <a:t>3</a:t>
            </a:r>
            <a:r>
              <a:rPr lang="zh-CN" altLang="en-US" sz="2400" dirty="0">
                <a:latin typeface="黑体" panose="02010609060101010101" pitchFamily="2" charset="-122"/>
                <a:ea typeface="黑体" panose="02010609060101010101" pitchFamily="2" charset="-122"/>
              </a:rPr>
              <a:t>）表间数据</a:t>
            </a:r>
            <a:r>
              <a:rPr lang="zh-CN" altLang="en-US" sz="2400" dirty="0">
                <a:solidFill>
                  <a:srgbClr val="00B0F0"/>
                </a:solidFill>
                <a:latin typeface="黑体" panose="02010609060101010101" pitchFamily="2" charset="-122"/>
                <a:ea typeface="黑体" panose="02010609060101010101" pitchFamily="2" charset="-122"/>
              </a:rPr>
              <a:t>平衡关系</a:t>
            </a:r>
            <a:r>
              <a:rPr lang="zh-CN" altLang="en-US" sz="2400" dirty="0">
                <a:latin typeface="黑体" panose="02010609060101010101" pitchFamily="2" charset="-122"/>
                <a:ea typeface="黑体" panose="02010609060101010101" pitchFamily="2" charset="-122"/>
              </a:rPr>
              <a:t>的审核</a:t>
            </a:r>
            <a:endParaRPr lang="zh-CN" altLang="en-US" sz="2400" dirty="0">
              <a:solidFill>
                <a:srgbClr val="FF0000"/>
              </a:solidFill>
              <a:latin typeface="黑体" panose="02010609060101010101" pitchFamily="2" charset="-122"/>
              <a:ea typeface="黑体" panose="02010609060101010101" pitchFamily="2" charset="-122"/>
            </a:endParaRPr>
          </a:p>
          <a:p>
            <a:pPr>
              <a:buFont typeface="Arial" panose="020B0604020202020204" pitchFamily="34" charset="0"/>
              <a:buNone/>
            </a:pPr>
            <a:endParaRPr lang="zh-CN" altLang="en-US" sz="2400" dirty="0">
              <a:latin typeface="仿宋_GB2312" pitchFamily="49" charset="-122"/>
              <a:ea typeface="仿宋_GB2312" pitchFamily="49" charset="-122"/>
            </a:endParaRPr>
          </a:p>
          <a:p>
            <a:r>
              <a:rPr lang="en-US" altLang="zh-CN" sz="2400" dirty="0">
                <a:latin typeface="仿宋_GB2312" pitchFamily="49" charset="-122"/>
                <a:ea typeface="仿宋_GB2312" pitchFamily="49" charset="-122"/>
              </a:rPr>
              <a:t>  </a:t>
            </a:r>
            <a:endParaRPr lang="en-US" altLang="zh-CN" sz="2400" dirty="0">
              <a:latin typeface="仿宋_GB2312" pitchFamily="49" charset="-122"/>
              <a:ea typeface="仿宋_GB2312" pitchFamily="49" charset="-122"/>
            </a:endParaRPr>
          </a:p>
          <a:p>
            <a:endParaRPr lang="zh-CN" altLang="en-US" sz="2400" dirty="0">
              <a:latin typeface="仿宋_GB2312" pitchFamily="49" charset="-122"/>
              <a:ea typeface="仿宋_GB2312" pitchFamily="49" charset="-122"/>
            </a:endParaRPr>
          </a:p>
          <a:p>
            <a:r>
              <a:rPr lang="zh-CN" altLang="en-US" sz="2400" dirty="0">
                <a:latin typeface="仿宋_GB2312" pitchFamily="49" charset="-122"/>
                <a:ea typeface="仿宋_GB2312" pitchFamily="49" charset="-122"/>
              </a:rPr>
              <a:t>  </a:t>
            </a:r>
            <a:endParaRPr lang="zh-CN" altLang="en-US" sz="2400" dirty="0">
              <a:latin typeface="仿宋_GB2312" pitchFamily="49" charset="-122"/>
              <a:ea typeface="仿宋_GB2312" pitchFamily="49" charset="-122"/>
            </a:endParaRPr>
          </a:p>
          <a:p>
            <a:pPr>
              <a:lnSpc>
                <a:spcPct val="105000"/>
              </a:lnSpc>
              <a:spcAft>
                <a:spcPts val="600"/>
              </a:spcAft>
              <a:buFont typeface="Arial" panose="020B0604020202020204" pitchFamily="34" charset="0"/>
              <a:buNone/>
            </a:pPr>
            <a:endParaRPr lang="zh-CN" altLang="en-US" sz="2400" dirty="0">
              <a:latin typeface="仿宋_GB2312" pitchFamily="49" charset="-122"/>
              <a:ea typeface="仿宋_GB2312" pitchFamily="49" charset="-122"/>
            </a:endParaRPr>
          </a:p>
        </p:txBody>
      </p:sp>
      <p:grpSp>
        <p:nvGrpSpPr>
          <p:cNvPr id="3" name="组合 6"/>
          <p:cNvGrpSpPr/>
          <p:nvPr/>
        </p:nvGrpSpPr>
        <p:grpSpPr bwMode="auto">
          <a:xfrm>
            <a:off x="666720" y="2609872"/>
            <a:ext cx="1731963" cy="1730375"/>
            <a:chOff x="1623218" y="2634213"/>
            <a:chExt cx="1732397" cy="1730891"/>
          </a:xfrm>
        </p:grpSpPr>
        <p:sp>
          <p:nvSpPr>
            <p:cNvPr id="16" name="椭圆 15"/>
            <p:cNvSpPr/>
            <p:nvPr/>
          </p:nvSpPr>
          <p:spPr bwMode="auto">
            <a:xfrm>
              <a:off x="1623218" y="2634213"/>
              <a:ext cx="1732397" cy="1730891"/>
            </a:xfrm>
            <a:prstGeom prst="ellipse">
              <a:avLst/>
            </a:prstGeom>
            <a:solidFill>
              <a:srgbClr val="CCECFF"/>
            </a:solidFill>
            <a:ln w="57150" cap="flat" cmpd="sng" algn="ctr">
              <a:solidFill>
                <a:schemeClr val="bg1"/>
              </a:solidFill>
              <a:prstDash val="solid"/>
              <a:round/>
              <a:headEnd type="none" w="sm" len="sm"/>
              <a:tailEnd type="none" w="sm" len="sm"/>
            </a:ln>
            <a:effectLst>
              <a:outerShdw blurRad="50800" dist="38100" dir="2700000" algn="tl" rotWithShape="0">
                <a:prstClr val="black">
                  <a:alpha val="40000"/>
                </a:prstClr>
              </a:outerShdw>
            </a:effectLst>
          </p:spPr>
          <p:txBody>
            <a:bodyPr wrap="none"/>
            <a:lstStyle/>
            <a:p>
              <a:pPr>
                <a:defRPr/>
              </a:pPr>
              <a:endParaRPr lang="zh-CN" altLang="en-US" sz="2800"/>
            </a:p>
          </p:txBody>
        </p:sp>
        <p:sp>
          <p:nvSpPr>
            <p:cNvPr id="17" name="TextBox 3"/>
            <p:cNvSpPr txBox="1">
              <a:spLocks noChangeArrowheads="1"/>
            </p:cNvSpPr>
            <p:nvPr/>
          </p:nvSpPr>
          <p:spPr bwMode="auto">
            <a:xfrm>
              <a:off x="1784648" y="3071813"/>
              <a:ext cx="1512168" cy="830997"/>
            </a:xfrm>
            <a:prstGeom prst="rect">
              <a:avLst/>
            </a:prstGeom>
            <a:noFill/>
            <a:ln w="9525">
              <a:noFill/>
              <a:miter lim="800000"/>
            </a:ln>
          </p:spPr>
          <p:txBody>
            <a:bodyPr>
              <a:spAutoFit/>
            </a:bodyPr>
            <a:lstStyle/>
            <a:p>
              <a:pPr algn="ctr"/>
              <a:r>
                <a:rPr lang="en-US" altLang="zh-CN" sz="2400" dirty="0">
                  <a:solidFill>
                    <a:srgbClr val="0070C0"/>
                  </a:solidFill>
                  <a:latin typeface="黑体" panose="02010609060101010101" pitchFamily="2" charset="-122"/>
                  <a:ea typeface="黑体" panose="02010609060101010101" pitchFamily="2" charset="-122"/>
                </a:rPr>
                <a:t>205-1</a:t>
              </a:r>
              <a:r>
                <a:rPr lang="zh-CN" altLang="en-US" sz="2400" dirty="0">
                  <a:solidFill>
                    <a:srgbClr val="0070C0"/>
                  </a:solidFill>
                  <a:latin typeface="黑体" panose="02010609060101010101" pitchFamily="2" charset="-122"/>
                  <a:ea typeface="黑体" panose="02010609060101010101" pitchFamily="2" charset="-122"/>
                </a:rPr>
                <a:t>表</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年初库存</a:t>
              </a:r>
              <a:endParaRPr lang="zh-CN" altLang="en-US" sz="2400" dirty="0">
                <a:solidFill>
                  <a:srgbClr val="0070C0"/>
                </a:solidFill>
                <a:latin typeface="黑体" panose="02010609060101010101" pitchFamily="2" charset="-122"/>
                <a:ea typeface="黑体" panose="02010609060101010101" pitchFamily="2" charset="-122"/>
              </a:endParaRPr>
            </a:p>
          </p:txBody>
        </p:sp>
      </p:grpSp>
      <p:grpSp>
        <p:nvGrpSpPr>
          <p:cNvPr id="4" name="组合 9"/>
          <p:cNvGrpSpPr/>
          <p:nvPr/>
        </p:nvGrpSpPr>
        <p:grpSpPr bwMode="auto">
          <a:xfrm>
            <a:off x="2485995" y="2536847"/>
            <a:ext cx="2144713" cy="1731962"/>
            <a:chOff x="2524125" y="1916832"/>
            <a:chExt cx="2145048" cy="1730891"/>
          </a:xfrm>
        </p:grpSpPr>
        <p:sp>
          <p:nvSpPr>
            <p:cNvPr id="20" name="加号 19"/>
            <p:cNvSpPr/>
            <p:nvPr/>
          </p:nvSpPr>
          <p:spPr bwMode="auto">
            <a:xfrm>
              <a:off x="2524125" y="2676774"/>
              <a:ext cx="412814" cy="320477"/>
            </a:xfrm>
            <a:prstGeom prst="mathPlus">
              <a:avLst/>
            </a:prstGeom>
            <a:solidFill>
              <a:schemeClr val="tx1"/>
            </a:solidFill>
            <a:ln w="12700" cap="flat" cmpd="sng" algn="ctr">
              <a:solidFill>
                <a:schemeClr val="tx1"/>
              </a:solidFill>
              <a:prstDash val="solid"/>
              <a:round/>
              <a:headEnd type="none" w="sm" len="sm"/>
              <a:tailEnd type="none" w="sm" len="sm"/>
            </a:ln>
            <a:effectLst/>
          </p:spPr>
          <p:txBody>
            <a:bodyPr wrap="none"/>
            <a:lstStyle/>
            <a:p>
              <a:pPr>
                <a:defRPr/>
              </a:pPr>
              <a:endParaRPr lang="zh-CN" altLang="en-US" sz="2800"/>
            </a:p>
          </p:txBody>
        </p:sp>
        <p:grpSp>
          <p:nvGrpSpPr>
            <p:cNvPr id="5" name="组合 19"/>
            <p:cNvGrpSpPr/>
            <p:nvPr/>
          </p:nvGrpSpPr>
          <p:grpSpPr bwMode="auto">
            <a:xfrm>
              <a:off x="2936939" y="1916832"/>
              <a:ext cx="1732234" cy="1730891"/>
              <a:chOff x="1623381" y="2634213"/>
              <a:chExt cx="1732234" cy="1730891"/>
            </a:xfrm>
          </p:grpSpPr>
          <p:sp>
            <p:nvSpPr>
              <p:cNvPr id="22" name="椭圆 21"/>
              <p:cNvSpPr/>
              <p:nvPr/>
            </p:nvSpPr>
            <p:spPr bwMode="auto">
              <a:xfrm>
                <a:off x="1623381" y="2634213"/>
                <a:ext cx="1732234" cy="1730891"/>
              </a:xfrm>
              <a:prstGeom prst="ellipse">
                <a:avLst/>
              </a:prstGeom>
              <a:solidFill>
                <a:srgbClr val="CCECFF"/>
              </a:solidFill>
              <a:ln w="57150" cap="flat" cmpd="sng" algn="ctr">
                <a:solidFill>
                  <a:schemeClr val="bg1"/>
                </a:solidFill>
                <a:prstDash val="solid"/>
                <a:round/>
                <a:headEnd type="none" w="sm" len="sm"/>
                <a:tailEnd type="none" w="sm" len="sm"/>
              </a:ln>
              <a:effectLst>
                <a:outerShdw blurRad="50800" dist="38100" dir="2700000" algn="tl" rotWithShape="0">
                  <a:prstClr val="black">
                    <a:alpha val="40000"/>
                  </a:prstClr>
                </a:outerShdw>
              </a:effectLst>
            </p:spPr>
            <p:txBody>
              <a:bodyPr wrap="none"/>
              <a:lstStyle/>
              <a:p>
                <a:pPr>
                  <a:defRPr/>
                </a:pPr>
                <a:endParaRPr lang="zh-CN" altLang="en-US" sz="2800"/>
              </a:p>
            </p:txBody>
          </p:sp>
          <p:sp>
            <p:nvSpPr>
              <p:cNvPr id="23" name="TextBox 21"/>
              <p:cNvSpPr txBox="1">
                <a:spLocks noChangeArrowheads="1"/>
              </p:cNvSpPr>
              <p:nvPr/>
            </p:nvSpPr>
            <p:spPr bwMode="auto">
              <a:xfrm>
                <a:off x="1748830" y="2954664"/>
                <a:ext cx="1512168" cy="1199587"/>
              </a:xfrm>
              <a:prstGeom prst="rect">
                <a:avLst/>
              </a:prstGeom>
              <a:noFill/>
              <a:ln w="9525">
                <a:noFill/>
                <a:miter lim="800000"/>
              </a:ln>
            </p:spPr>
            <p:txBody>
              <a:bodyPr>
                <a:spAutoFit/>
              </a:bodyPr>
              <a:lstStyle/>
              <a:p>
                <a:pPr algn="ctr"/>
                <a:r>
                  <a:rPr lang="en-US" altLang="zh-CN" sz="2400" dirty="0">
                    <a:solidFill>
                      <a:srgbClr val="0070C0"/>
                    </a:solidFill>
                    <a:latin typeface="黑体" panose="02010609060101010101" pitchFamily="2" charset="-122"/>
                    <a:ea typeface="黑体" panose="02010609060101010101" pitchFamily="2" charset="-122"/>
                  </a:rPr>
                  <a:t>205-6</a:t>
                </a:r>
                <a:r>
                  <a:rPr lang="zh-CN" altLang="en-US" sz="2400" dirty="0">
                    <a:solidFill>
                      <a:srgbClr val="0070C0"/>
                    </a:solidFill>
                    <a:latin typeface="黑体" panose="02010609060101010101" pitchFamily="2" charset="-122"/>
                    <a:ea typeface="黑体" panose="02010609060101010101" pitchFamily="2" charset="-122"/>
                  </a:rPr>
                  <a:t>表</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年初产成品库存</a:t>
                </a:r>
                <a:endParaRPr lang="zh-CN" altLang="en-US" sz="2400" dirty="0">
                  <a:solidFill>
                    <a:srgbClr val="0070C0"/>
                  </a:solidFill>
                  <a:latin typeface="黑体" panose="02010609060101010101" pitchFamily="2" charset="-122"/>
                  <a:ea typeface="黑体" panose="02010609060101010101" pitchFamily="2" charset="-122"/>
                </a:endParaRPr>
              </a:p>
            </p:txBody>
          </p:sp>
        </p:grpSp>
      </p:grpSp>
      <p:grpSp>
        <p:nvGrpSpPr>
          <p:cNvPr id="6" name="组合 23"/>
          <p:cNvGrpSpPr/>
          <p:nvPr/>
        </p:nvGrpSpPr>
        <p:grpSpPr bwMode="auto">
          <a:xfrm>
            <a:off x="4713258" y="2536847"/>
            <a:ext cx="2146300" cy="1731962"/>
            <a:chOff x="2524125" y="1916832"/>
            <a:chExt cx="2145048" cy="1730891"/>
          </a:xfrm>
        </p:grpSpPr>
        <p:sp>
          <p:nvSpPr>
            <p:cNvPr id="25" name="加号 24"/>
            <p:cNvSpPr/>
            <p:nvPr/>
          </p:nvSpPr>
          <p:spPr bwMode="auto">
            <a:xfrm>
              <a:off x="2524125" y="2676774"/>
              <a:ext cx="412509" cy="320477"/>
            </a:xfrm>
            <a:prstGeom prst="mathPlus">
              <a:avLst/>
            </a:prstGeom>
            <a:solidFill>
              <a:schemeClr val="tx1"/>
            </a:solidFill>
            <a:ln w="12700" cap="flat" cmpd="sng" algn="ctr">
              <a:solidFill>
                <a:schemeClr val="tx1"/>
              </a:solidFill>
              <a:prstDash val="solid"/>
              <a:round/>
              <a:headEnd type="none" w="sm" len="sm"/>
              <a:tailEnd type="none" w="sm" len="sm"/>
            </a:ln>
            <a:effectLst/>
          </p:spPr>
          <p:txBody>
            <a:bodyPr wrap="none"/>
            <a:lstStyle/>
            <a:p>
              <a:pPr>
                <a:defRPr/>
              </a:pPr>
              <a:endParaRPr lang="zh-CN" altLang="en-US" sz="2800"/>
            </a:p>
          </p:txBody>
        </p:sp>
        <p:grpSp>
          <p:nvGrpSpPr>
            <p:cNvPr id="7" name="组合 25"/>
            <p:cNvGrpSpPr/>
            <p:nvPr/>
          </p:nvGrpSpPr>
          <p:grpSpPr bwMode="auto">
            <a:xfrm>
              <a:off x="2936634" y="1916832"/>
              <a:ext cx="1732539" cy="1730891"/>
              <a:chOff x="1623076" y="2634213"/>
              <a:chExt cx="1732539" cy="1730891"/>
            </a:xfrm>
          </p:grpSpPr>
          <p:sp>
            <p:nvSpPr>
              <p:cNvPr id="27" name="椭圆 26"/>
              <p:cNvSpPr/>
              <p:nvPr/>
            </p:nvSpPr>
            <p:spPr bwMode="auto">
              <a:xfrm>
                <a:off x="1623076" y="2634213"/>
                <a:ext cx="1732539" cy="1730891"/>
              </a:xfrm>
              <a:prstGeom prst="ellipse">
                <a:avLst/>
              </a:prstGeom>
              <a:solidFill>
                <a:srgbClr val="CCECFF"/>
              </a:solidFill>
              <a:ln w="57150" cap="flat" cmpd="sng" algn="ctr">
                <a:solidFill>
                  <a:schemeClr val="bg1"/>
                </a:solidFill>
                <a:prstDash val="solid"/>
                <a:round/>
                <a:headEnd type="none" w="sm" len="sm"/>
                <a:tailEnd type="none" w="sm" len="sm"/>
              </a:ln>
              <a:effectLst>
                <a:outerShdw blurRad="50800" dist="38100" dir="2700000" algn="tl" rotWithShape="0">
                  <a:prstClr val="black">
                    <a:alpha val="40000"/>
                  </a:prstClr>
                </a:outerShdw>
              </a:effectLst>
            </p:spPr>
            <p:txBody>
              <a:bodyPr wrap="none"/>
              <a:lstStyle/>
              <a:p>
                <a:pPr>
                  <a:defRPr/>
                </a:pPr>
                <a:endParaRPr lang="zh-CN" altLang="en-US" sz="2800"/>
              </a:p>
            </p:txBody>
          </p:sp>
          <p:sp>
            <p:nvSpPr>
              <p:cNvPr id="28" name="TextBox 27"/>
              <p:cNvSpPr txBox="1">
                <a:spLocks noChangeArrowheads="1"/>
              </p:cNvSpPr>
              <p:nvPr/>
            </p:nvSpPr>
            <p:spPr bwMode="auto">
              <a:xfrm>
                <a:off x="1784648" y="3071813"/>
                <a:ext cx="1512168" cy="1199587"/>
              </a:xfrm>
              <a:prstGeom prst="rect">
                <a:avLst/>
              </a:prstGeom>
              <a:noFill/>
              <a:ln w="9525">
                <a:noFill/>
                <a:miter lim="800000"/>
              </a:ln>
            </p:spPr>
            <p:txBody>
              <a:bodyPr>
                <a:spAutoFit/>
              </a:bodyPr>
              <a:lstStyle/>
              <a:p>
                <a:pPr algn="ctr"/>
                <a:r>
                  <a:rPr lang="en-US" altLang="zh-CN" sz="2400" dirty="0">
                    <a:solidFill>
                      <a:srgbClr val="0070C0"/>
                    </a:solidFill>
                    <a:latin typeface="黑体" panose="02010609060101010101" pitchFamily="2" charset="-122"/>
                    <a:ea typeface="黑体" panose="02010609060101010101" pitchFamily="2" charset="-122"/>
                  </a:rPr>
                  <a:t>205-1</a:t>
                </a:r>
                <a:r>
                  <a:rPr lang="zh-CN" altLang="en-US" sz="2400" dirty="0">
                    <a:solidFill>
                      <a:srgbClr val="0070C0"/>
                    </a:solidFill>
                    <a:latin typeface="黑体" panose="02010609060101010101" pitchFamily="2" charset="-122"/>
                    <a:ea typeface="黑体" panose="02010609060101010101" pitchFamily="2" charset="-122"/>
                  </a:rPr>
                  <a:t>表</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购进量（累计）</a:t>
                </a:r>
                <a:endParaRPr lang="zh-CN" altLang="en-US" sz="2400" dirty="0">
                  <a:solidFill>
                    <a:srgbClr val="0070C0"/>
                  </a:solidFill>
                  <a:latin typeface="黑体" panose="02010609060101010101" pitchFamily="2" charset="-122"/>
                  <a:ea typeface="黑体" panose="02010609060101010101" pitchFamily="2" charset="-122"/>
                </a:endParaRPr>
              </a:p>
            </p:txBody>
          </p:sp>
        </p:grpSp>
      </p:grpSp>
      <p:grpSp>
        <p:nvGrpSpPr>
          <p:cNvPr id="8" name="组合 28"/>
          <p:cNvGrpSpPr/>
          <p:nvPr/>
        </p:nvGrpSpPr>
        <p:grpSpPr bwMode="auto">
          <a:xfrm>
            <a:off x="6946870" y="2536847"/>
            <a:ext cx="2144713" cy="1731962"/>
            <a:chOff x="2524125" y="1916832"/>
            <a:chExt cx="2145048" cy="1730891"/>
          </a:xfrm>
        </p:grpSpPr>
        <p:sp>
          <p:nvSpPr>
            <p:cNvPr id="30" name="加号 29"/>
            <p:cNvSpPr/>
            <p:nvPr/>
          </p:nvSpPr>
          <p:spPr bwMode="auto">
            <a:xfrm>
              <a:off x="2524125" y="2676774"/>
              <a:ext cx="412814" cy="320477"/>
            </a:xfrm>
            <a:prstGeom prst="mathPlus">
              <a:avLst/>
            </a:prstGeom>
            <a:solidFill>
              <a:schemeClr val="tx1"/>
            </a:solidFill>
            <a:ln w="12700" cap="flat" cmpd="sng" algn="ctr">
              <a:solidFill>
                <a:schemeClr val="tx1"/>
              </a:solidFill>
              <a:prstDash val="solid"/>
              <a:round/>
              <a:headEnd type="none" w="sm" len="sm"/>
              <a:tailEnd type="none" w="sm" len="sm"/>
            </a:ln>
            <a:effectLst/>
          </p:spPr>
          <p:txBody>
            <a:bodyPr wrap="none"/>
            <a:lstStyle/>
            <a:p>
              <a:pPr>
                <a:defRPr/>
              </a:pPr>
              <a:endParaRPr lang="zh-CN" altLang="en-US" sz="2800"/>
            </a:p>
          </p:txBody>
        </p:sp>
        <p:grpSp>
          <p:nvGrpSpPr>
            <p:cNvPr id="9" name="组合 30"/>
            <p:cNvGrpSpPr/>
            <p:nvPr/>
          </p:nvGrpSpPr>
          <p:grpSpPr bwMode="auto">
            <a:xfrm>
              <a:off x="2936939" y="1916832"/>
              <a:ext cx="1732234" cy="1730891"/>
              <a:chOff x="1623381" y="2634213"/>
              <a:chExt cx="1732234" cy="1730891"/>
            </a:xfrm>
          </p:grpSpPr>
          <p:sp>
            <p:nvSpPr>
              <p:cNvPr id="32" name="椭圆 31"/>
              <p:cNvSpPr/>
              <p:nvPr/>
            </p:nvSpPr>
            <p:spPr bwMode="auto">
              <a:xfrm>
                <a:off x="1623381" y="2634213"/>
                <a:ext cx="1732234" cy="1730891"/>
              </a:xfrm>
              <a:prstGeom prst="ellipse">
                <a:avLst/>
              </a:prstGeom>
              <a:solidFill>
                <a:srgbClr val="CCECFF"/>
              </a:solidFill>
              <a:ln w="57150" cap="flat" cmpd="sng" algn="ctr">
                <a:solidFill>
                  <a:schemeClr val="bg1"/>
                </a:solidFill>
                <a:prstDash val="solid"/>
                <a:round/>
                <a:headEnd type="none" w="sm" len="sm"/>
                <a:tailEnd type="none" w="sm" len="sm"/>
              </a:ln>
              <a:effectLst>
                <a:outerShdw blurRad="50800" dist="38100" dir="2700000" algn="tl" rotWithShape="0">
                  <a:prstClr val="black">
                    <a:alpha val="40000"/>
                  </a:prstClr>
                </a:outerShdw>
              </a:effectLst>
            </p:spPr>
            <p:txBody>
              <a:bodyPr wrap="none"/>
              <a:lstStyle/>
              <a:p>
                <a:pPr>
                  <a:defRPr/>
                </a:pPr>
                <a:endParaRPr lang="zh-CN" altLang="en-US" sz="2800"/>
              </a:p>
            </p:txBody>
          </p:sp>
          <p:sp>
            <p:nvSpPr>
              <p:cNvPr id="33" name="TextBox 32"/>
              <p:cNvSpPr txBox="1">
                <a:spLocks noChangeArrowheads="1"/>
              </p:cNvSpPr>
              <p:nvPr/>
            </p:nvSpPr>
            <p:spPr bwMode="auto">
              <a:xfrm>
                <a:off x="1784648" y="3071813"/>
                <a:ext cx="1512168" cy="1199587"/>
              </a:xfrm>
              <a:prstGeom prst="rect">
                <a:avLst/>
              </a:prstGeom>
              <a:noFill/>
              <a:ln w="9525">
                <a:noFill/>
                <a:miter lim="800000"/>
              </a:ln>
            </p:spPr>
            <p:txBody>
              <a:bodyPr>
                <a:spAutoFit/>
              </a:bodyPr>
              <a:lstStyle/>
              <a:p>
                <a:pPr algn="ctr"/>
                <a:r>
                  <a:rPr lang="en-US" altLang="zh-CN" sz="2400" dirty="0">
                    <a:solidFill>
                      <a:srgbClr val="0070C0"/>
                    </a:solidFill>
                    <a:latin typeface="黑体" panose="02010609060101010101" pitchFamily="2" charset="-122"/>
                    <a:ea typeface="黑体" panose="02010609060101010101" pitchFamily="2" charset="-122"/>
                  </a:rPr>
                  <a:t>205-6</a:t>
                </a:r>
                <a:r>
                  <a:rPr lang="zh-CN" altLang="en-US" sz="2400" dirty="0">
                    <a:solidFill>
                      <a:srgbClr val="0070C0"/>
                    </a:solidFill>
                    <a:latin typeface="黑体" panose="02010609060101010101" pitchFamily="2" charset="-122"/>
                    <a:ea typeface="黑体" panose="02010609060101010101" pitchFamily="2" charset="-122"/>
                  </a:rPr>
                  <a:t>表</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生产量</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（累计）</a:t>
                </a:r>
                <a:endParaRPr lang="zh-CN" altLang="en-US" sz="2400" dirty="0">
                  <a:solidFill>
                    <a:srgbClr val="0070C0"/>
                  </a:solidFill>
                  <a:latin typeface="黑体" panose="02010609060101010101" pitchFamily="2" charset="-122"/>
                  <a:ea typeface="黑体" panose="02010609060101010101" pitchFamily="2" charset="-122"/>
                </a:endParaRPr>
              </a:p>
            </p:txBody>
          </p:sp>
        </p:grpSp>
      </p:grpSp>
      <p:grpSp>
        <p:nvGrpSpPr>
          <p:cNvPr id="10" name="组合 34"/>
          <p:cNvGrpSpPr/>
          <p:nvPr/>
        </p:nvGrpSpPr>
        <p:grpSpPr bwMode="auto">
          <a:xfrm>
            <a:off x="738158" y="4718059"/>
            <a:ext cx="1731962" cy="1730375"/>
            <a:chOff x="1623218" y="2634213"/>
            <a:chExt cx="1732397" cy="1730891"/>
          </a:xfrm>
        </p:grpSpPr>
        <p:sp>
          <p:nvSpPr>
            <p:cNvPr id="35" name="椭圆 34"/>
            <p:cNvSpPr/>
            <p:nvPr/>
          </p:nvSpPr>
          <p:spPr bwMode="auto">
            <a:xfrm>
              <a:off x="1623218" y="2634213"/>
              <a:ext cx="1732397" cy="1730891"/>
            </a:xfrm>
            <a:prstGeom prst="ellipse">
              <a:avLst/>
            </a:prstGeom>
            <a:solidFill>
              <a:srgbClr val="CCECFF"/>
            </a:solidFill>
            <a:ln w="57150" cap="flat" cmpd="sng" algn="ctr">
              <a:solidFill>
                <a:schemeClr val="bg1"/>
              </a:solidFill>
              <a:prstDash val="solid"/>
              <a:round/>
              <a:headEnd type="none" w="sm" len="sm"/>
              <a:tailEnd type="none" w="sm" len="sm"/>
            </a:ln>
            <a:effectLst>
              <a:outerShdw blurRad="50800" dist="38100" dir="2700000" algn="tl" rotWithShape="0">
                <a:prstClr val="black">
                  <a:alpha val="40000"/>
                </a:prstClr>
              </a:outerShdw>
            </a:effectLst>
          </p:spPr>
          <p:txBody>
            <a:bodyPr wrap="none"/>
            <a:lstStyle/>
            <a:p>
              <a:pPr>
                <a:defRPr/>
              </a:pPr>
              <a:endParaRPr lang="zh-CN" altLang="en-US" sz="2800"/>
            </a:p>
          </p:txBody>
        </p:sp>
        <p:sp>
          <p:nvSpPr>
            <p:cNvPr id="36" name="TextBox 36"/>
            <p:cNvSpPr txBox="1">
              <a:spLocks noChangeArrowheads="1"/>
            </p:cNvSpPr>
            <p:nvPr/>
          </p:nvSpPr>
          <p:spPr bwMode="auto">
            <a:xfrm>
              <a:off x="1784648" y="3071813"/>
              <a:ext cx="1512168" cy="1200687"/>
            </a:xfrm>
            <a:prstGeom prst="rect">
              <a:avLst/>
            </a:prstGeom>
            <a:noFill/>
            <a:ln w="9525">
              <a:noFill/>
              <a:miter lim="800000"/>
            </a:ln>
          </p:spPr>
          <p:txBody>
            <a:bodyPr>
              <a:spAutoFit/>
            </a:bodyPr>
            <a:lstStyle/>
            <a:p>
              <a:pPr algn="ctr"/>
              <a:r>
                <a:rPr lang="en-US" altLang="zh-CN" sz="2400" dirty="0">
                  <a:solidFill>
                    <a:srgbClr val="0070C0"/>
                  </a:solidFill>
                  <a:latin typeface="黑体" panose="02010609060101010101" pitchFamily="2" charset="-122"/>
                  <a:ea typeface="黑体" panose="02010609060101010101" pitchFamily="2" charset="-122"/>
                </a:rPr>
                <a:t>205-1</a:t>
              </a:r>
              <a:r>
                <a:rPr lang="zh-CN" altLang="en-US" sz="2400" dirty="0">
                  <a:solidFill>
                    <a:srgbClr val="0070C0"/>
                  </a:solidFill>
                  <a:latin typeface="黑体" panose="02010609060101010101" pitchFamily="2" charset="-122"/>
                  <a:ea typeface="黑体" panose="02010609060101010101" pitchFamily="2" charset="-122"/>
                </a:rPr>
                <a:t>表</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消费量</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（累计）</a:t>
              </a:r>
              <a:endParaRPr lang="zh-CN" altLang="en-US" sz="2400" dirty="0">
                <a:solidFill>
                  <a:srgbClr val="0070C0"/>
                </a:solidFill>
                <a:latin typeface="黑体" panose="02010609060101010101" pitchFamily="2" charset="-122"/>
                <a:ea typeface="黑体" panose="02010609060101010101" pitchFamily="2" charset="-122"/>
              </a:endParaRPr>
            </a:p>
          </p:txBody>
        </p:sp>
      </p:grpSp>
      <p:grpSp>
        <p:nvGrpSpPr>
          <p:cNvPr id="15" name="组合 37"/>
          <p:cNvGrpSpPr/>
          <p:nvPr/>
        </p:nvGrpSpPr>
        <p:grpSpPr bwMode="auto">
          <a:xfrm>
            <a:off x="2557433" y="4714884"/>
            <a:ext cx="2146300" cy="1731962"/>
            <a:chOff x="2524125" y="1916832"/>
            <a:chExt cx="2145048" cy="1730891"/>
          </a:xfrm>
        </p:grpSpPr>
        <p:sp>
          <p:nvSpPr>
            <p:cNvPr id="38" name="加号 37"/>
            <p:cNvSpPr/>
            <p:nvPr/>
          </p:nvSpPr>
          <p:spPr bwMode="auto">
            <a:xfrm>
              <a:off x="2524125" y="2676774"/>
              <a:ext cx="412509" cy="320477"/>
            </a:xfrm>
            <a:prstGeom prst="mathPlus">
              <a:avLst/>
            </a:prstGeom>
            <a:solidFill>
              <a:schemeClr val="tx1"/>
            </a:solidFill>
            <a:ln w="12700" cap="flat" cmpd="sng" algn="ctr">
              <a:solidFill>
                <a:schemeClr val="tx1"/>
              </a:solidFill>
              <a:prstDash val="solid"/>
              <a:round/>
              <a:headEnd type="none" w="sm" len="sm"/>
              <a:tailEnd type="none" w="sm" len="sm"/>
            </a:ln>
            <a:effectLst/>
          </p:spPr>
          <p:txBody>
            <a:bodyPr wrap="none"/>
            <a:lstStyle/>
            <a:p>
              <a:pPr>
                <a:defRPr/>
              </a:pPr>
              <a:endParaRPr lang="zh-CN" altLang="en-US" sz="2800"/>
            </a:p>
          </p:txBody>
        </p:sp>
        <p:grpSp>
          <p:nvGrpSpPr>
            <p:cNvPr id="18" name="组合 39"/>
            <p:cNvGrpSpPr/>
            <p:nvPr/>
          </p:nvGrpSpPr>
          <p:grpSpPr bwMode="auto">
            <a:xfrm>
              <a:off x="2936634" y="1916832"/>
              <a:ext cx="1732539" cy="1730891"/>
              <a:chOff x="1623076" y="2634213"/>
              <a:chExt cx="1732539" cy="1730891"/>
            </a:xfrm>
          </p:grpSpPr>
          <p:sp>
            <p:nvSpPr>
              <p:cNvPr id="40" name="椭圆 39"/>
              <p:cNvSpPr/>
              <p:nvPr/>
            </p:nvSpPr>
            <p:spPr bwMode="auto">
              <a:xfrm>
                <a:off x="1623076" y="2634213"/>
                <a:ext cx="1732539" cy="1730891"/>
              </a:xfrm>
              <a:prstGeom prst="ellipse">
                <a:avLst/>
              </a:prstGeom>
              <a:solidFill>
                <a:srgbClr val="CCECFF"/>
              </a:solidFill>
              <a:ln w="57150" cap="flat" cmpd="sng" algn="ctr">
                <a:solidFill>
                  <a:schemeClr val="bg1"/>
                </a:solidFill>
                <a:prstDash val="solid"/>
                <a:round/>
                <a:headEnd type="none" w="sm" len="sm"/>
                <a:tailEnd type="none" w="sm" len="sm"/>
              </a:ln>
              <a:effectLst>
                <a:outerShdw blurRad="50800" dist="38100" dir="2700000" algn="tl" rotWithShape="0">
                  <a:prstClr val="black">
                    <a:alpha val="40000"/>
                  </a:prstClr>
                </a:outerShdw>
              </a:effectLst>
            </p:spPr>
            <p:txBody>
              <a:bodyPr wrap="none"/>
              <a:lstStyle/>
              <a:p>
                <a:pPr>
                  <a:defRPr/>
                </a:pPr>
                <a:endParaRPr lang="zh-CN" altLang="en-US" sz="2800"/>
              </a:p>
            </p:txBody>
          </p:sp>
          <p:sp>
            <p:nvSpPr>
              <p:cNvPr id="41" name="TextBox 41"/>
              <p:cNvSpPr txBox="1">
                <a:spLocks noChangeArrowheads="1"/>
              </p:cNvSpPr>
              <p:nvPr/>
            </p:nvSpPr>
            <p:spPr bwMode="auto">
              <a:xfrm>
                <a:off x="1784648" y="3071813"/>
                <a:ext cx="1512168" cy="1199587"/>
              </a:xfrm>
              <a:prstGeom prst="rect">
                <a:avLst/>
              </a:prstGeom>
              <a:noFill/>
              <a:ln w="9525">
                <a:noFill/>
                <a:miter lim="800000"/>
              </a:ln>
            </p:spPr>
            <p:txBody>
              <a:bodyPr>
                <a:spAutoFit/>
              </a:bodyPr>
              <a:lstStyle/>
              <a:p>
                <a:pPr algn="ctr"/>
                <a:r>
                  <a:rPr lang="en-US" altLang="zh-CN" sz="2400" dirty="0">
                    <a:solidFill>
                      <a:srgbClr val="0070C0"/>
                    </a:solidFill>
                    <a:latin typeface="黑体" panose="02010609060101010101" pitchFamily="2" charset="-122"/>
                    <a:ea typeface="黑体" panose="02010609060101010101" pitchFamily="2" charset="-122"/>
                  </a:rPr>
                  <a:t>205-6</a:t>
                </a:r>
                <a:r>
                  <a:rPr lang="zh-CN" altLang="en-US" sz="2400" dirty="0">
                    <a:solidFill>
                      <a:srgbClr val="0070C0"/>
                    </a:solidFill>
                    <a:latin typeface="黑体" panose="02010609060101010101" pitchFamily="2" charset="-122"/>
                    <a:ea typeface="黑体" panose="02010609060101010101" pitchFamily="2" charset="-122"/>
                  </a:rPr>
                  <a:t>表</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销售量</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（累计）</a:t>
                </a:r>
                <a:endParaRPr lang="zh-CN" altLang="en-US" sz="2400" dirty="0">
                  <a:solidFill>
                    <a:srgbClr val="0070C0"/>
                  </a:solidFill>
                  <a:latin typeface="黑体" panose="02010609060101010101" pitchFamily="2" charset="-122"/>
                  <a:ea typeface="黑体" panose="02010609060101010101" pitchFamily="2" charset="-122"/>
                </a:endParaRPr>
              </a:p>
            </p:txBody>
          </p:sp>
        </p:grpSp>
      </p:grpSp>
      <p:grpSp>
        <p:nvGrpSpPr>
          <p:cNvPr id="21" name="组合 42"/>
          <p:cNvGrpSpPr/>
          <p:nvPr/>
        </p:nvGrpSpPr>
        <p:grpSpPr bwMode="auto">
          <a:xfrm>
            <a:off x="4786283" y="4714884"/>
            <a:ext cx="2144712" cy="1731962"/>
            <a:chOff x="2524125" y="1916832"/>
            <a:chExt cx="2145048" cy="1730891"/>
          </a:xfrm>
        </p:grpSpPr>
        <p:sp>
          <p:nvSpPr>
            <p:cNvPr id="43" name="加号 42"/>
            <p:cNvSpPr/>
            <p:nvPr/>
          </p:nvSpPr>
          <p:spPr bwMode="auto">
            <a:xfrm>
              <a:off x="2524125" y="2676774"/>
              <a:ext cx="412815" cy="320477"/>
            </a:xfrm>
            <a:prstGeom prst="mathPlus">
              <a:avLst/>
            </a:prstGeom>
            <a:solidFill>
              <a:schemeClr val="tx1"/>
            </a:solidFill>
            <a:ln w="12700" cap="flat" cmpd="sng" algn="ctr">
              <a:solidFill>
                <a:schemeClr val="tx1"/>
              </a:solidFill>
              <a:prstDash val="solid"/>
              <a:round/>
              <a:headEnd type="none" w="sm" len="sm"/>
              <a:tailEnd type="none" w="sm" len="sm"/>
            </a:ln>
            <a:effectLst/>
          </p:spPr>
          <p:txBody>
            <a:bodyPr wrap="none"/>
            <a:lstStyle/>
            <a:p>
              <a:pPr>
                <a:defRPr/>
              </a:pPr>
              <a:endParaRPr lang="zh-CN" altLang="en-US" sz="2800"/>
            </a:p>
          </p:txBody>
        </p:sp>
        <p:grpSp>
          <p:nvGrpSpPr>
            <p:cNvPr id="24" name="组合 44"/>
            <p:cNvGrpSpPr/>
            <p:nvPr/>
          </p:nvGrpSpPr>
          <p:grpSpPr bwMode="auto">
            <a:xfrm>
              <a:off x="2936940" y="1916832"/>
              <a:ext cx="1732233" cy="1730891"/>
              <a:chOff x="1623382" y="2634213"/>
              <a:chExt cx="1732233" cy="1730891"/>
            </a:xfrm>
          </p:grpSpPr>
          <p:sp>
            <p:nvSpPr>
              <p:cNvPr id="45" name="椭圆 44"/>
              <p:cNvSpPr/>
              <p:nvPr/>
            </p:nvSpPr>
            <p:spPr bwMode="auto">
              <a:xfrm>
                <a:off x="1623382" y="2634213"/>
                <a:ext cx="1732233" cy="1730891"/>
              </a:xfrm>
              <a:prstGeom prst="ellipse">
                <a:avLst/>
              </a:prstGeom>
              <a:solidFill>
                <a:srgbClr val="CCECFF"/>
              </a:solidFill>
              <a:ln w="57150" cap="flat" cmpd="sng" algn="ctr">
                <a:solidFill>
                  <a:schemeClr val="bg1"/>
                </a:solidFill>
                <a:prstDash val="solid"/>
                <a:round/>
                <a:headEnd type="none" w="sm" len="sm"/>
                <a:tailEnd type="none" w="sm" len="sm"/>
              </a:ln>
              <a:effectLst>
                <a:outerShdw blurRad="50800" dist="38100" dir="2700000" algn="tl" rotWithShape="0">
                  <a:prstClr val="black">
                    <a:alpha val="40000"/>
                  </a:prstClr>
                </a:outerShdw>
              </a:effectLst>
            </p:spPr>
            <p:txBody>
              <a:bodyPr wrap="none"/>
              <a:lstStyle/>
              <a:p>
                <a:pPr>
                  <a:defRPr/>
                </a:pPr>
                <a:endParaRPr lang="zh-CN" altLang="en-US" sz="2800"/>
              </a:p>
            </p:txBody>
          </p:sp>
          <p:sp>
            <p:nvSpPr>
              <p:cNvPr id="46" name="TextBox 46"/>
              <p:cNvSpPr txBox="1">
                <a:spLocks noChangeArrowheads="1"/>
              </p:cNvSpPr>
              <p:nvPr/>
            </p:nvSpPr>
            <p:spPr bwMode="auto">
              <a:xfrm>
                <a:off x="1784648" y="3071813"/>
                <a:ext cx="1512168" cy="830997"/>
              </a:xfrm>
              <a:prstGeom prst="rect">
                <a:avLst/>
              </a:prstGeom>
              <a:noFill/>
              <a:ln w="9525">
                <a:noFill/>
                <a:miter lim="800000"/>
              </a:ln>
            </p:spPr>
            <p:txBody>
              <a:bodyPr>
                <a:spAutoFit/>
              </a:bodyPr>
              <a:lstStyle/>
              <a:p>
                <a:pPr algn="ctr"/>
                <a:r>
                  <a:rPr lang="en-US" altLang="zh-CN" sz="2400" dirty="0">
                    <a:solidFill>
                      <a:srgbClr val="0070C0"/>
                    </a:solidFill>
                    <a:latin typeface="黑体" panose="02010609060101010101" pitchFamily="2" charset="-122"/>
                    <a:ea typeface="黑体" panose="02010609060101010101" pitchFamily="2" charset="-122"/>
                  </a:rPr>
                  <a:t>205-1</a:t>
                </a:r>
                <a:r>
                  <a:rPr lang="zh-CN" altLang="en-US" sz="2400" dirty="0">
                    <a:solidFill>
                      <a:srgbClr val="0070C0"/>
                    </a:solidFill>
                    <a:latin typeface="黑体" panose="02010609060101010101" pitchFamily="2" charset="-122"/>
                    <a:ea typeface="黑体" panose="02010609060101010101" pitchFamily="2" charset="-122"/>
                  </a:rPr>
                  <a:t>表</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期末库存</a:t>
                </a:r>
                <a:endParaRPr lang="zh-CN" altLang="en-US" sz="2400" dirty="0">
                  <a:solidFill>
                    <a:srgbClr val="0070C0"/>
                  </a:solidFill>
                  <a:latin typeface="黑体" panose="02010609060101010101" pitchFamily="2" charset="-122"/>
                  <a:ea typeface="黑体" panose="02010609060101010101" pitchFamily="2" charset="-122"/>
                </a:endParaRPr>
              </a:p>
            </p:txBody>
          </p:sp>
        </p:grpSp>
      </p:grpSp>
      <p:grpSp>
        <p:nvGrpSpPr>
          <p:cNvPr id="26" name="组合 47"/>
          <p:cNvGrpSpPr/>
          <p:nvPr/>
        </p:nvGrpSpPr>
        <p:grpSpPr bwMode="auto">
          <a:xfrm>
            <a:off x="7018308" y="4714884"/>
            <a:ext cx="2144712" cy="1731962"/>
            <a:chOff x="2524125" y="1916832"/>
            <a:chExt cx="2145048" cy="1730891"/>
          </a:xfrm>
        </p:grpSpPr>
        <p:sp>
          <p:nvSpPr>
            <p:cNvPr id="48" name="加号 47"/>
            <p:cNvSpPr/>
            <p:nvPr/>
          </p:nvSpPr>
          <p:spPr bwMode="auto">
            <a:xfrm>
              <a:off x="2524125" y="2676774"/>
              <a:ext cx="412815" cy="320477"/>
            </a:xfrm>
            <a:prstGeom prst="mathPlus">
              <a:avLst/>
            </a:prstGeom>
            <a:solidFill>
              <a:schemeClr val="tx1"/>
            </a:solidFill>
            <a:ln w="12700" cap="flat" cmpd="sng" algn="ctr">
              <a:solidFill>
                <a:schemeClr val="tx1"/>
              </a:solidFill>
              <a:prstDash val="solid"/>
              <a:round/>
              <a:headEnd type="none" w="sm" len="sm"/>
              <a:tailEnd type="none" w="sm" len="sm"/>
            </a:ln>
            <a:effectLst/>
          </p:spPr>
          <p:txBody>
            <a:bodyPr wrap="none"/>
            <a:lstStyle/>
            <a:p>
              <a:pPr>
                <a:defRPr/>
              </a:pPr>
              <a:endParaRPr lang="zh-CN" altLang="en-US" sz="2800"/>
            </a:p>
          </p:txBody>
        </p:sp>
        <p:grpSp>
          <p:nvGrpSpPr>
            <p:cNvPr id="29" name="组合 49"/>
            <p:cNvGrpSpPr/>
            <p:nvPr/>
          </p:nvGrpSpPr>
          <p:grpSpPr bwMode="auto">
            <a:xfrm>
              <a:off x="2936940" y="1916832"/>
              <a:ext cx="1732233" cy="1730891"/>
              <a:chOff x="1623382" y="2634213"/>
              <a:chExt cx="1732233" cy="1730891"/>
            </a:xfrm>
          </p:grpSpPr>
          <p:sp>
            <p:nvSpPr>
              <p:cNvPr id="50" name="椭圆 49"/>
              <p:cNvSpPr/>
              <p:nvPr/>
            </p:nvSpPr>
            <p:spPr bwMode="auto">
              <a:xfrm>
                <a:off x="1623382" y="2634213"/>
                <a:ext cx="1732233" cy="1730891"/>
              </a:xfrm>
              <a:prstGeom prst="ellipse">
                <a:avLst/>
              </a:prstGeom>
              <a:solidFill>
                <a:srgbClr val="CCECFF"/>
              </a:solidFill>
              <a:ln w="57150" cap="flat" cmpd="sng" algn="ctr">
                <a:solidFill>
                  <a:schemeClr val="bg1"/>
                </a:solidFill>
                <a:prstDash val="solid"/>
                <a:round/>
                <a:headEnd type="none" w="sm" len="sm"/>
                <a:tailEnd type="none" w="sm" len="sm"/>
              </a:ln>
              <a:effectLst>
                <a:outerShdw blurRad="50800" dist="38100" dir="2700000" algn="tl" rotWithShape="0">
                  <a:prstClr val="black">
                    <a:alpha val="40000"/>
                  </a:prstClr>
                </a:outerShdw>
              </a:effectLst>
            </p:spPr>
            <p:txBody>
              <a:bodyPr wrap="none"/>
              <a:lstStyle/>
              <a:p>
                <a:pPr>
                  <a:defRPr/>
                </a:pPr>
                <a:endParaRPr lang="zh-CN" altLang="en-US" sz="2800"/>
              </a:p>
            </p:txBody>
          </p:sp>
          <p:sp>
            <p:nvSpPr>
              <p:cNvPr id="51" name="TextBox 51"/>
              <p:cNvSpPr txBox="1">
                <a:spLocks noChangeArrowheads="1"/>
              </p:cNvSpPr>
              <p:nvPr/>
            </p:nvSpPr>
            <p:spPr bwMode="auto">
              <a:xfrm>
                <a:off x="1788556" y="2938815"/>
                <a:ext cx="1512168" cy="1199587"/>
              </a:xfrm>
              <a:prstGeom prst="rect">
                <a:avLst/>
              </a:prstGeom>
              <a:noFill/>
              <a:ln w="9525">
                <a:noFill/>
                <a:miter lim="800000"/>
              </a:ln>
            </p:spPr>
            <p:txBody>
              <a:bodyPr>
                <a:spAutoFit/>
              </a:bodyPr>
              <a:lstStyle/>
              <a:p>
                <a:pPr algn="ctr"/>
                <a:r>
                  <a:rPr lang="en-US" altLang="zh-CN" sz="2400" dirty="0">
                    <a:solidFill>
                      <a:srgbClr val="0070C0"/>
                    </a:solidFill>
                    <a:latin typeface="黑体" panose="02010609060101010101" pitchFamily="2" charset="-122"/>
                    <a:ea typeface="黑体" panose="02010609060101010101" pitchFamily="2" charset="-122"/>
                  </a:rPr>
                  <a:t>205-6</a:t>
                </a:r>
                <a:r>
                  <a:rPr lang="zh-CN" altLang="en-US" sz="2400" dirty="0">
                    <a:solidFill>
                      <a:srgbClr val="0070C0"/>
                    </a:solidFill>
                    <a:latin typeface="黑体" panose="02010609060101010101" pitchFamily="2" charset="-122"/>
                    <a:ea typeface="黑体" panose="02010609060101010101" pitchFamily="2" charset="-122"/>
                  </a:rPr>
                  <a:t>表</a:t>
                </a:r>
                <a:endParaRPr lang="en-US" altLang="zh-CN" sz="2400" dirty="0">
                  <a:solidFill>
                    <a:srgbClr val="0070C0"/>
                  </a:solidFill>
                  <a:latin typeface="黑体" panose="02010609060101010101" pitchFamily="2" charset="-122"/>
                  <a:ea typeface="黑体" panose="02010609060101010101" pitchFamily="2" charset="-122"/>
                </a:endParaRPr>
              </a:p>
              <a:p>
                <a:pPr algn="ctr"/>
                <a:r>
                  <a:rPr lang="zh-CN" altLang="en-US" sz="2400" dirty="0">
                    <a:solidFill>
                      <a:srgbClr val="0070C0"/>
                    </a:solidFill>
                    <a:latin typeface="黑体" panose="02010609060101010101" pitchFamily="2" charset="-122"/>
                    <a:ea typeface="黑体" panose="02010609060101010101" pitchFamily="2" charset="-122"/>
                  </a:rPr>
                  <a:t>期末产成品库存</a:t>
                </a:r>
                <a:endParaRPr lang="zh-CN" altLang="en-US" sz="2400" dirty="0">
                  <a:solidFill>
                    <a:srgbClr val="0070C0"/>
                  </a:solidFill>
                  <a:latin typeface="黑体" panose="02010609060101010101" pitchFamily="2" charset="-122"/>
                  <a:ea typeface="黑体" panose="02010609060101010101" pitchFamily="2" charset="-122"/>
                </a:endParaRPr>
              </a:p>
            </p:txBody>
          </p:sp>
        </p:grpSp>
      </p:grpSp>
      <p:sp>
        <p:nvSpPr>
          <p:cNvPr id="52" name="等于号 51"/>
          <p:cNvSpPr/>
          <p:nvPr/>
        </p:nvSpPr>
        <p:spPr bwMode="auto">
          <a:xfrm rot="5400000">
            <a:off x="4524372" y="4214818"/>
            <a:ext cx="785818" cy="642941"/>
          </a:xfrm>
          <a:prstGeom prst="mathEqual">
            <a:avLst/>
          </a:prstGeom>
          <a:solidFill>
            <a:schemeClr val="tx1"/>
          </a:solidFill>
          <a:ln w="12700" cap="flat" cmpd="sng" algn="ctr">
            <a:solidFill>
              <a:schemeClr val="tx1"/>
            </a:solidFill>
            <a:prstDash val="solid"/>
            <a:round/>
            <a:headEnd type="none" w="sm" len="sm"/>
            <a:tailEnd type="none" w="sm" len="sm"/>
          </a:ln>
          <a:effectLst/>
        </p:spPr>
        <p:txBody>
          <a:bodyPr wrap="none"/>
          <a:lstStyle/>
          <a:p>
            <a:pPr>
              <a:defRPr/>
            </a:pPr>
            <a:endParaRPr lang="zh-CN" altLang="en-US" sz="2800"/>
          </a:p>
        </p:txBody>
      </p:sp>
      <p:sp>
        <p:nvSpPr>
          <p:cNvPr id="49" name="Rectangle 2"/>
          <p:cNvSpPr>
            <a:spLocks noChangeArrowheads="1"/>
          </p:cNvSpPr>
          <p:nvPr/>
        </p:nvSpPr>
        <p:spPr bwMode="auto">
          <a:xfrm>
            <a:off x="6871636" y="357049"/>
            <a:ext cx="3184525" cy="647700"/>
          </a:xfrm>
          <a:prstGeom prst="rect">
            <a:avLst/>
          </a:prstGeom>
          <a:noFill/>
          <a:ln>
            <a:noFill/>
          </a:ln>
        </p:spPr>
        <p:txBody>
          <a:bodyPr lIns="92075" tIns="46038" rIns="92075" bIns="46038" anchor="ctr"/>
          <a:lstStyle/>
          <a:p>
            <a:pPr algn="ctr">
              <a:defRPr/>
            </a:pPr>
            <a:r>
              <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rPr>
              <a:t>审核重点</a:t>
            </a:r>
            <a:endParaRPr lang="zh-CN" altLang="en-US" sz="2800" i="1"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par>
                                <p:cTn id="23" presetID="3" presetClass="entr" presetSubtype="1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linds(horizontal)">
                                      <p:cBhvr>
                                        <p:cTn id="25" dur="500"/>
                                        <p:tgtEl>
                                          <p:spTgt spid="21"/>
                                        </p:tgtEl>
                                      </p:cBhvr>
                                    </p:animEffect>
                                  </p:childTnLst>
                                </p:cTn>
                              </p:par>
                              <p:par>
                                <p:cTn id="26" presetID="3" presetClass="entr" presetSubtype="1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blinds(horizontal)">
                                      <p:cBhvr>
                                        <p:cTn id="28" dur="500"/>
                                        <p:tgtEl>
                                          <p:spTgt spid="26"/>
                                        </p:tgtEl>
                                      </p:cBhvr>
                                    </p:animEffect>
                                  </p:childTnLst>
                                </p:cTn>
                              </p:par>
                              <p:par>
                                <p:cTn id="29" presetID="3" presetClass="entr" presetSubtype="1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blinds(horizontal)">
                                      <p:cBhvr>
                                        <p:cTn id="3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AutoShape 4"/>
          <p:cNvSpPr>
            <a:spLocks noChangeArrowheads="1"/>
          </p:cNvSpPr>
          <p:nvPr/>
        </p:nvSpPr>
        <p:spPr bwMode="auto">
          <a:xfrm>
            <a:off x="595313" y="1143000"/>
            <a:ext cx="7643812" cy="685800"/>
          </a:xfrm>
          <a:prstGeom prst="roundRect">
            <a:avLst>
              <a:gd name="adj" fmla="val 16667"/>
            </a:avLst>
          </a:prstGeom>
          <a:solidFill>
            <a:srgbClr val="CCECFF"/>
          </a:solidFill>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nchor="ctr"/>
          <a:lstStyle/>
          <a:p>
            <a:pPr>
              <a:defRPr/>
            </a:pPr>
            <a:r>
              <a:rPr lang="en-US" altLang="zh-CN" sz="2400" dirty="0">
                <a:latin typeface="Arial" panose="020B0604020202020204" pitchFamily="34" charset="0"/>
                <a:ea typeface="黑体" panose="02010609060101010101" pitchFamily="2" charset="-122"/>
              </a:rPr>
              <a:t>2.“</a:t>
            </a:r>
            <a:r>
              <a:rPr lang="zh-CN" altLang="en-US" sz="2400" dirty="0">
                <a:latin typeface="Arial" panose="020B0604020202020204" pitchFamily="34" charset="0"/>
                <a:ea typeface="黑体" panose="02010609060101010101" pitchFamily="2" charset="-122"/>
              </a:rPr>
              <a:t>谁”消费，“谁”统计（能源、水统计的基本原则）</a:t>
            </a:r>
            <a:endParaRPr lang="zh-CN" altLang="en-US" sz="2400" dirty="0">
              <a:latin typeface="Arial" panose="020B0604020202020204" pitchFamily="34" charset="0"/>
              <a:ea typeface="黑体" panose="02010609060101010101" pitchFamily="2" charset="-122"/>
            </a:endParaRPr>
          </a:p>
        </p:txBody>
      </p:sp>
      <p:sp>
        <p:nvSpPr>
          <p:cNvPr id="13318" name="AutoShape 6"/>
          <p:cNvSpPr>
            <a:spLocks noChangeArrowheads="1"/>
          </p:cNvSpPr>
          <p:nvPr/>
        </p:nvSpPr>
        <p:spPr bwMode="auto">
          <a:xfrm>
            <a:off x="523875" y="3743325"/>
            <a:ext cx="9072563" cy="2900363"/>
          </a:xfrm>
          <a:prstGeom prst="foldedCorner">
            <a:avLst>
              <a:gd name="adj" fmla="val 12500"/>
            </a:avLst>
          </a:prstGeom>
          <a:solidFill>
            <a:schemeClr val="bg2"/>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anchor="ctr">
            <a:spAutoFit/>
          </a:bodyPr>
          <a:lstStyle/>
          <a:p>
            <a:pPr>
              <a:defRPr/>
            </a:pPr>
            <a:r>
              <a:rPr lang="zh-CN" altLang="en-US" sz="2000" dirty="0">
                <a:solidFill>
                  <a:srgbClr val="000000"/>
                </a:solidFill>
                <a:latin typeface="仿宋_GB2312" pitchFamily="49" charset="-122"/>
                <a:ea typeface="仿宋_GB2312" pitchFamily="49" charset="-122"/>
                <a:sym typeface="Arial" panose="020B0604020202020204" pitchFamily="34" charset="0"/>
              </a:rPr>
              <a:t>    不直接和能源供应部门（电力公司、燃气公司等）结算能源费用的单位，应该由第三方（能源提供方）提供能源消费量和消费金额，尽量配备计量器具进行单独统计；若第三方无法提供分户计量数据，则应由第三方包含统计</a:t>
            </a:r>
            <a:endParaRPr lang="en-US" altLang="zh-CN" sz="2000" dirty="0">
              <a:solidFill>
                <a:srgbClr val="000000"/>
              </a:solidFill>
              <a:latin typeface="仿宋_GB2312" pitchFamily="49" charset="-122"/>
              <a:ea typeface="仿宋_GB2312" pitchFamily="49" charset="-122"/>
              <a:sym typeface="Arial" panose="020B0604020202020204" pitchFamily="34" charset="0"/>
            </a:endParaRPr>
          </a:p>
          <a:p>
            <a:pPr>
              <a:defRPr/>
            </a:pPr>
            <a:endParaRPr lang="zh-CN" altLang="en-US" sz="2000" dirty="0">
              <a:solidFill>
                <a:srgbClr val="000000"/>
              </a:solidFill>
              <a:latin typeface="仿宋_GB2312" pitchFamily="49" charset="-122"/>
              <a:ea typeface="仿宋_GB2312" pitchFamily="49" charset="-122"/>
              <a:sym typeface="Arial" panose="020B0604020202020204" pitchFamily="34" charset="0"/>
            </a:endParaRPr>
          </a:p>
          <a:p>
            <a:pPr>
              <a:defRPr/>
            </a:pPr>
            <a:r>
              <a:rPr lang="zh-CN" altLang="en-US" sz="2000" dirty="0">
                <a:solidFill>
                  <a:srgbClr val="000000"/>
                </a:solidFill>
                <a:latin typeface="仿宋_GB2312" pitchFamily="49" charset="-122"/>
                <a:ea typeface="仿宋_GB2312" pitchFamily="49" charset="-122"/>
                <a:sym typeface="Arial" panose="020B0604020202020204" pitchFamily="34" charset="0"/>
              </a:rPr>
              <a:t>    工业企业报告期内正常生产且有工业总产值的企业不得填报空表。</a:t>
            </a:r>
            <a:endParaRPr lang="en-US" altLang="zh-CN" sz="2000" dirty="0">
              <a:solidFill>
                <a:srgbClr val="000000"/>
              </a:solidFill>
              <a:latin typeface="仿宋_GB2312" pitchFamily="49" charset="-122"/>
              <a:ea typeface="仿宋_GB2312" pitchFamily="49" charset="-122"/>
            </a:endParaRPr>
          </a:p>
          <a:p>
            <a:pPr>
              <a:defRPr/>
            </a:pPr>
            <a:r>
              <a:rPr lang="en-US" altLang="zh-CN" sz="2000" dirty="0">
                <a:solidFill>
                  <a:srgbClr val="000000"/>
                </a:solidFill>
                <a:latin typeface="仿宋_GB2312" pitchFamily="49" charset="-122"/>
                <a:ea typeface="仿宋_GB2312" pitchFamily="49" charset="-122"/>
              </a:rPr>
              <a:t>    </a:t>
            </a:r>
            <a:r>
              <a:rPr lang="zh-CN" altLang="en-US" sz="2000" dirty="0">
                <a:solidFill>
                  <a:srgbClr val="000000"/>
                </a:solidFill>
                <a:latin typeface="仿宋_GB2312" pitchFamily="49" charset="-122"/>
                <a:ea typeface="仿宋_GB2312" pitchFamily="49" charset="-122"/>
              </a:rPr>
              <a:t>工业企业对外出租的厂房：</a:t>
            </a:r>
            <a:endParaRPr lang="zh-CN" altLang="en-US" sz="2000" dirty="0">
              <a:solidFill>
                <a:srgbClr val="000000"/>
              </a:solidFill>
              <a:latin typeface="仿宋_GB2312" pitchFamily="49" charset="-122"/>
              <a:ea typeface="仿宋_GB2312" pitchFamily="49" charset="-122"/>
            </a:endParaRPr>
          </a:p>
          <a:p>
            <a:pPr>
              <a:defRPr/>
            </a:pPr>
            <a:r>
              <a:rPr lang="zh-CN" altLang="en-US" sz="2000" dirty="0">
                <a:solidFill>
                  <a:srgbClr val="000000"/>
                </a:solidFill>
                <a:latin typeface="仿宋_GB2312" pitchFamily="49" charset="-122"/>
                <a:ea typeface="仿宋_GB2312" pitchFamily="49" charset="-122"/>
              </a:rPr>
              <a:t>    </a:t>
            </a:r>
            <a:r>
              <a:rPr lang="zh-CN" altLang="en-US" sz="2000" dirty="0"/>
              <a:t>①</a:t>
            </a:r>
            <a:r>
              <a:rPr lang="zh-CN" altLang="en-US" sz="2000" dirty="0">
                <a:solidFill>
                  <a:srgbClr val="000000"/>
                </a:solidFill>
                <a:latin typeface="仿宋_GB2312" pitchFamily="49" charset="-122"/>
                <a:ea typeface="仿宋_GB2312" pitchFamily="49" charset="-122"/>
              </a:rPr>
              <a:t>如果出租厂房无独立计量仪表，无法分劈，就由工业企业负责统计能耗</a:t>
            </a:r>
            <a:endParaRPr lang="zh-CN" altLang="en-US" sz="2000" dirty="0">
              <a:solidFill>
                <a:srgbClr val="000000"/>
              </a:solidFill>
              <a:latin typeface="仿宋_GB2312" pitchFamily="49" charset="-122"/>
              <a:ea typeface="仿宋_GB2312" pitchFamily="49" charset="-122"/>
            </a:endParaRPr>
          </a:p>
          <a:p>
            <a:pPr>
              <a:defRPr/>
            </a:pPr>
            <a:r>
              <a:rPr lang="zh-CN" altLang="en-US" sz="2000" dirty="0">
                <a:solidFill>
                  <a:srgbClr val="000000"/>
                </a:solidFill>
                <a:latin typeface="仿宋_GB2312" pitchFamily="49" charset="-122"/>
                <a:ea typeface="仿宋_GB2312" pitchFamily="49" charset="-122"/>
              </a:rPr>
              <a:t>    </a:t>
            </a:r>
            <a:r>
              <a:rPr lang="zh-CN" altLang="en-US" sz="2000" dirty="0"/>
              <a:t>②</a:t>
            </a:r>
            <a:r>
              <a:rPr lang="zh-CN" altLang="en-US" sz="2000" dirty="0">
                <a:solidFill>
                  <a:srgbClr val="000000"/>
                </a:solidFill>
                <a:latin typeface="仿宋_GB2312" pitchFamily="49" charset="-122"/>
                <a:ea typeface="仿宋_GB2312" pitchFamily="49" charset="-122"/>
              </a:rPr>
              <a:t>如果安装分户计量表，则工业企业应扣除出租厂房的能耗</a:t>
            </a:r>
            <a:endParaRPr lang="zh-CN" altLang="en-US" sz="2000" dirty="0">
              <a:solidFill>
                <a:srgbClr val="000000"/>
              </a:solidFill>
              <a:latin typeface="仿宋_GB2312" pitchFamily="49" charset="-122"/>
              <a:ea typeface="仿宋_GB2312" pitchFamily="49" charset="-122"/>
            </a:endParaRPr>
          </a:p>
        </p:txBody>
      </p:sp>
      <p:grpSp>
        <p:nvGrpSpPr>
          <p:cNvPr id="2" name="组合 13"/>
          <p:cNvGrpSpPr/>
          <p:nvPr/>
        </p:nvGrpSpPr>
        <p:grpSpPr bwMode="auto">
          <a:xfrm>
            <a:off x="523875" y="1928813"/>
            <a:ext cx="9072563" cy="1714500"/>
            <a:chOff x="523875" y="1928813"/>
            <a:chExt cx="9072563" cy="1714500"/>
          </a:xfrm>
        </p:grpSpPr>
        <p:sp>
          <p:nvSpPr>
            <p:cNvPr id="17" name="折角形 16"/>
            <p:cNvSpPr/>
            <p:nvPr/>
          </p:nvSpPr>
          <p:spPr bwMode="auto">
            <a:xfrm>
              <a:off x="523875" y="1928813"/>
              <a:ext cx="9072563" cy="1714500"/>
            </a:xfrm>
            <a:prstGeom prst="foldedCorner">
              <a:avLst/>
            </a:prstGeom>
            <a:solidFill>
              <a:srgbClr val="FFE1E1"/>
            </a:solidFill>
            <a:ln>
              <a:headEnd type="none" w="sm" len="sm"/>
              <a:tailEnd type="none" w="sm" len="sm"/>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none"/>
            <a:lstStyle/>
            <a:p>
              <a:pPr>
                <a:defRPr/>
              </a:pPr>
              <a:endParaRPr lang="zh-CN" altLang="en-US" sz="28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grpSp>
          <p:nvGrpSpPr>
            <p:cNvPr id="26631" name="Group 47"/>
            <p:cNvGrpSpPr/>
            <p:nvPr/>
          </p:nvGrpSpPr>
          <p:grpSpPr bwMode="auto">
            <a:xfrm>
              <a:off x="952500" y="2214563"/>
              <a:ext cx="182563" cy="182562"/>
              <a:chOff x="1239" y="1515"/>
              <a:chExt cx="115" cy="115"/>
            </a:xfrm>
          </p:grpSpPr>
          <p:sp>
            <p:nvSpPr>
              <p:cNvPr id="26637"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0" name="AutoShape 49"/>
              <p:cNvSpPr>
                <a:spLocks noChangeArrowheads="1"/>
              </p:cNvSpPr>
              <p:nvPr/>
            </p:nvSpPr>
            <p:spPr bwMode="gray">
              <a:xfrm rot="18900000" flipH="1">
                <a:off x="1239" y="1515"/>
                <a:ext cx="115" cy="115"/>
              </a:xfrm>
              <a:prstGeom prst="rtTriangle">
                <a:avLst/>
              </a:prstGeom>
              <a:solidFill>
                <a:schemeClr val="accent2">
                  <a:lumMod val="60000"/>
                  <a:lumOff val="40000"/>
                </a:schemeClr>
              </a:solidFill>
              <a:ln w="9525" algn="ctr">
                <a:noFill/>
                <a:miter lim="800000"/>
              </a:ln>
              <a:effectLst/>
            </p:spPr>
            <p:txBody>
              <a:bodyPr wrap="none" anchor="ctr"/>
              <a:lstStyle/>
              <a:p>
                <a:pPr>
                  <a:defRPr/>
                </a:pPr>
                <a:endParaRPr lang="zh-CN" altLang="en-US" sz="2800"/>
              </a:p>
            </p:txBody>
          </p:sp>
        </p:grpSp>
        <p:grpSp>
          <p:nvGrpSpPr>
            <p:cNvPr id="26632" name="Group 47"/>
            <p:cNvGrpSpPr/>
            <p:nvPr/>
          </p:nvGrpSpPr>
          <p:grpSpPr bwMode="auto">
            <a:xfrm>
              <a:off x="952500" y="2960688"/>
              <a:ext cx="182563" cy="182562"/>
              <a:chOff x="1239" y="1515"/>
              <a:chExt cx="115" cy="115"/>
            </a:xfrm>
          </p:grpSpPr>
          <p:sp>
            <p:nvSpPr>
              <p:cNvPr id="26635" name="AutoShape 48"/>
              <p:cNvSpPr>
                <a:spLocks noChangeArrowheads="1"/>
              </p:cNvSpPr>
              <p:nvPr/>
            </p:nvSpPr>
            <p:spPr bwMode="gray">
              <a:xfrm rot="2700000">
                <a:off x="1239" y="1515"/>
                <a:ext cx="115" cy="115"/>
              </a:xfrm>
              <a:prstGeom prst="rtTriangle">
                <a:avLst/>
              </a:prstGeom>
              <a:solidFill>
                <a:srgbClr val="808080"/>
              </a:solidFill>
              <a:ln w="9525" algn="ctr">
                <a:noFill/>
                <a:miter lim="800000"/>
              </a:ln>
            </p:spPr>
            <p:txBody>
              <a:bodyPr wrap="none" anchor="ctr"/>
              <a:lstStyle/>
              <a:p>
                <a:endParaRPr lang="zh-CN" altLang="en-US" sz="2800"/>
              </a:p>
            </p:txBody>
          </p:sp>
          <p:sp>
            <p:nvSpPr>
              <p:cNvPr id="23" name="AutoShape 49"/>
              <p:cNvSpPr>
                <a:spLocks noChangeArrowheads="1"/>
              </p:cNvSpPr>
              <p:nvPr/>
            </p:nvSpPr>
            <p:spPr bwMode="gray">
              <a:xfrm rot="18900000" flipH="1">
                <a:off x="1239" y="1515"/>
                <a:ext cx="115" cy="115"/>
              </a:xfrm>
              <a:prstGeom prst="rtTriangle">
                <a:avLst/>
              </a:prstGeom>
              <a:solidFill>
                <a:schemeClr val="accent2">
                  <a:lumMod val="60000"/>
                  <a:lumOff val="40000"/>
                </a:schemeClr>
              </a:solidFill>
              <a:ln w="9525" algn="ctr">
                <a:noFill/>
                <a:miter lim="800000"/>
              </a:ln>
              <a:effectLst/>
            </p:spPr>
            <p:txBody>
              <a:bodyPr wrap="none" anchor="ctr"/>
              <a:lstStyle/>
              <a:p>
                <a:pPr>
                  <a:defRPr/>
                </a:pPr>
                <a:endParaRPr lang="zh-CN" altLang="en-US" sz="2800"/>
              </a:p>
            </p:txBody>
          </p:sp>
        </p:grpSp>
        <p:sp>
          <p:nvSpPr>
            <p:cNvPr id="26633" name="TextBox 25"/>
            <p:cNvSpPr txBox="1">
              <a:spLocks noChangeArrowheads="1"/>
            </p:cNvSpPr>
            <p:nvPr/>
          </p:nvSpPr>
          <p:spPr bwMode="auto">
            <a:xfrm>
              <a:off x="1309688" y="2071688"/>
              <a:ext cx="8215312" cy="400050"/>
            </a:xfrm>
            <a:prstGeom prst="rect">
              <a:avLst/>
            </a:prstGeom>
            <a:noFill/>
            <a:ln w="9525">
              <a:noFill/>
              <a:miter lim="800000"/>
            </a:ln>
          </p:spPr>
          <p:txBody>
            <a:bodyPr>
              <a:spAutoFit/>
            </a:bodyPr>
            <a:lstStyle/>
            <a:p>
              <a:r>
                <a:rPr lang="zh-CN" altLang="en-US" sz="2000" b="0" dirty="0">
                  <a:latin typeface="黑体" panose="02010609060101010101" pitchFamily="2" charset="-122"/>
                  <a:ea typeface="黑体" panose="02010609060101010101" pitchFamily="2" charset="-122"/>
                </a:rPr>
                <a:t>不论能源所有权的归属、不论支出能源费用与否</a:t>
              </a:r>
              <a:endParaRPr lang="zh-CN" altLang="en-US" sz="2000" b="0" dirty="0">
                <a:latin typeface="仿宋_GB2312" pitchFamily="49" charset="-122"/>
                <a:ea typeface="仿宋_GB2312" pitchFamily="49" charset="-122"/>
              </a:endParaRPr>
            </a:p>
          </p:txBody>
        </p:sp>
        <p:sp>
          <p:nvSpPr>
            <p:cNvPr id="26634" name="TextBox 26"/>
            <p:cNvSpPr txBox="1">
              <a:spLocks noChangeArrowheads="1"/>
            </p:cNvSpPr>
            <p:nvPr/>
          </p:nvSpPr>
          <p:spPr bwMode="auto">
            <a:xfrm>
              <a:off x="1309688" y="2886075"/>
              <a:ext cx="8215312" cy="400050"/>
            </a:xfrm>
            <a:prstGeom prst="rect">
              <a:avLst/>
            </a:prstGeom>
            <a:noFill/>
            <a:ln w="9525">
              <a:noFill/>
              <a:miter lim="800000"/>
            </a:ln>
          </p:spPr>
          <p:txBody>
            <a:bodyPr>
              <a:spAutoFit/>
            </a:bodyPr>
            <a:lstStyle/>
            <a:p>
              <a:r>
                <a:rPr lang="zh-CN" altLang="en-US" sz="2000" b="0" dirty="0">
                  <a:latin typeface="楷体_GB2312" pitchFamily="49" charset="-122"/>
                  <a:ea typeface="黑体" panose="02010609060101010101" pitchFamily="2" charset="-122"/>
                </a:rPr>
                <a:t>“</a:t>
              </a:r>
              <a:r>
                <a:rPr lang="zh-CN" altLang="en-US" sz="2000" b="0" dirty="0">
                  <a:latin typeface="黑体" panose="02010609060101010101" pitchFamily="2" charset="-122"/>
                  <a:ea typeface="黑体" panose="02010609060101010101" pitchFamily="2" charset="-122"/>
                </a:rPr>
                <a:t>谁</a:t>
              </a:r>
              <a:r>
                <a:rPr lang="zh-CN" altLang="en-US" sz="2000" b="0" dirty="0">
                  <a:latin typeface="楷体_GB2312" pitchFamily="49" charset="-122"/>
                  <a:ea typeface="黑体" panose="02010609060101010101" pitchFamily="2" charset="-122"/>
                </a:rPr>
                <a:t>”</a:t>
              </a:r>
              <a:r>
                <a:rPr lang="zh-CN" altLang="en-US" sz="2000" b="0" dirty="0">
                  <a:latin typeface="黑体" panose="02010609060101010101" pitchFamily="2" charset="-122"/>
                  <a:ea typeface="黑体" panose="02010609060101010101" pitchFamily="2" charset="-122"/>
                </a:rPr>
                <a:t>实际消费了能源，就由</a:t>
              </a:r>
              <a:r>
                <a:rPr lang="zh-CN" altLang="en-US" sz="2000" b="0" dirty="0">
                  <a:latin typeface="楷体_GB2312" pitchFamily="49" charset="-122"/>
                  <a:ea typeface="黑体" panose="02010609060101010101" pitchFamily="2" charset="-122"/>
                </a:rPr>
                <a:t>“</a:t>
              </a:r>
              <a:r>
                <a:rPr lang="zh-CN" altLang="en-US" sz="2000" b="0" dirty="0">
                  <a:latin typeface="黑体" panose="02010609060101010101" pitchFamily="2" charset="-122"/>
                  <a:ea typeface="黑体" panose="02010609060101010101" pitchFamily="2" charset="-122"/>
                </a:rPr>
                <a:t>谁</a:t>
              </a:r>
              <a:r>
                <a:rPr lang="zh-CN" altLang="en-US" sz="2000" b="0" dirty="0">
                  <a:latin typeface="楷体_GB2312" pitchFamily="49" charset="-122"/>
                  <a:ea typeface="黑体" panose="02010609060101010101" pitchFamily="2" charset="-122"/>
                </a:rPr>
                <a:t>”</a:t>
              </a:r>
              <a:r>
                <a:rPr lang="zh-CN" altLang="en-US" sz="2000" b="0" dirty="0">
                  <a:latin typeface="黑体" panose="02010609060101010101" pitchFamily="2" charset="-122"/>
                  <a:ea typeface="黑体" panose="02010609060101010101" pitchFamily="2" charset="-122"/>
                </a:rPr>
                <a:t>统计消费量</a:t>
              </a:r>
              <a:endParaRPr lang="zh-CN" altLang="en-US" sz="2000" b="0" dirty="0">
                <a:latin typeface="仿宋_GB2312" pitchFamily="49" charset="-122"/>
                <a:ea typeface="仿宋_GB2312" pitchFamily="49" charset="-122"/>
              </a:endParaRPr>
            </a:p>
          </p:txBody>
        </p:sp>
      </p:grpSp>
      <p:sp>
        <p:nvSpPr>
          <p:cNvPr id="3" name="Text Box 445"/>
          <p:cNvSpPr txBox="1">
            <a:spLocks noChangeArrowheads="1"/>
          </p:cNvSpPr>
          <p:nvPr/>
        </p:nvSpPr>
        <p:spPr bwMode="auto">
          <a:xfrm>
            <a:off x="628910" y="391181"/>
            <a:ext cx="3960812" cy="579437"/>
          </a:xfrm>
          <a:prstGeom prst="rect">
            <a:avLst/>
          </a:prstGeom>
          <a:noFill/>
          <a:ln>
            <a:noFill/>
          </a:ln>
          <a:effectLst/>
        </p:spPr>
        <p:txBody>
          <a:bodyPr>
            <a:spAutoFit/>
          </a:bodyPr>
          <a:lstStyle/>
          <a:p>
            <a:pPr>
              <a:spcBef>
                <a:spcPct val="50000"/>
              </a:spcBef>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统计原则</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p:cTn id="13" dur="500" fill="hold"/>
                                        <p:tgtEl>
                                          <p:spTgt spid="13318"/>
                                        </p:tgtEl>
                                        <p:attrNameLst>
                                          <p:attrName>ppt_w</p:attrName>
                                        </p:attrNameLst>
                                      </p:cBhvr>
                                      <p:tavLst>
                                        <p:tav tm="0">
                                          <p:val>
                                            <p:fltVal val="0"/>
                                          </p:val>
                                        </p:tav>
                                        <p:tav tm="100000">
                                          <p:val>
                                            <p:strVal val="#ppt_w"/>
                                          </p:val>
                                        </p:tav>
                                      </p:tavLst>
                                    </p:anim>
                                    <p:anim calcmode="lin" valueType="num">
                                      <p:cBhvr>
                                        <p:cTn id="14" dur="500" fill="hold"/>
                                        <p:tgtEl>
                                          <p:spTgt spid="133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p:bldLst>
  </p:timing>
</p:sld>
</file>

<file path=ppt/tags/tag1.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KSO_WM_UNIT_TABLE_BEAUTIFY" val="smartTable{fb82d283-96fb-4621-af5b-11e7ee4a67c4}"/>
</p:tagLst>
</file>

<file path=ppt/tags/tag6.xml><?xml version="1.0" encoding="utf-8"?>
<p:tagLst xmlns:p="http://schemas.openxmlformats.org/presentationml/2006/main">
  <p:tag name="PA" val="v3.2.0"/>
</p:tagLst>
</file>

<file path=ppt/theme/theme1.xml><?xml version="1.0" encoding="utf-8"?>
<a:theme xmlns:a="http://schemas.openxmlformats.org/drawingml/2006/main" name="1_自定义设计方案">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Proposal</Template>
  <TotalTime>0</TotalTime>
  <Words>11783</Words>
  <Application>WPS 演示</Application>
  <PresentationFormat>A4 纸张(210x297 毫米)</PresentationFormat>
  <Paragraphs>1278</Paragraphs>
  <Slides>88</Slides>
  <Notes>17</Notes>
  <HiddenSlides>0</HiddenSlides>
  <MMClips>0</MMClips>
  <ScaleCrop>false</ScaleCrop>
  <HeadingPairs>
    <vt:vector size="8" baseType="variant">
      <vt:variant>
        <vt:lpstr>已用的字体</vt:lpstr>
      </vt:variant>
      <vt:variant>
        <vt:i4>18</vt:i4>
      </vt:variant>
      <vt:variant>
        <vt:lpstr>主题</vt:lpstr>
      </vt:variant>
      <vt:variant>
        <vt:i4>4</vt:i4>
      </vt:variant>
      <vt:variant>
        <vt:lpstr>嵌入 OLE 服务器</vt:lpstr>
      </vt:variant>
      <vt:variant>
        <vt:i4>1</vt:i4>
      </vt:variant>
      <vt:variant>
        <vt:lpstr>幻灯片标题</vt:lpstr>
      </vt:variant>
      <vt:variant>
        <vt:i4>88</vt:i4>
      </vt:variant>
    </vt:vector>
  </HeadingPairs>
  <TitlesOfParts>
    <vt:vector size="111" baseType="lpstr">
      <vt:lpstr>Arial</vt:lpstr>
      <vt:lpstr>宋体</vt:lpstr>
      <vt:lpstr>Wingdings</vt:lpstr>
      <vt:lpstr>Verdana</vt:lpstr>
      <vt:lpstr>Times New Roman</vt:lpstr>
      <vt:lpstr>黑体</vt:lpstr>
      <vt:lpstr>微软雅黑</vt:lpstr>
      <vt:lpstr>Andalus</vt:lpstr>
      <vt:lpstr>Calibri</vt:lpstr>
      <vt:lpstr>仿宋_GB2312</vt:lpstr>
      <vt:lpstr>仿宋</vt:lpstr>
      <vt:lpstr>楷体_GB2312</vt:lpstr>
      <vt:lpstr>Arial Unicode MS</vt:lpstr>
      <vt:lpstr>方正姚体</vt:lpstr>
      <vt:lpstr>华文仿宋</vt:lpstr>
      <vt:lpstr>新宋体</vt:lpstr>
      <vt:lpstr>Arial Rounded MT Bold</vt:lpstr>
      <vt:lpstr>华文行楷</vt:lpstr>
      <vt:lpstr>1_自定义设计方案</vt:lpstr>
      <vt:lpstr>国家</vt:lpstr>
      <vt:lpstr>自定义设计方案</vt:lpstr>
      <vt:lpstr>1_Profile</vt:lpstr>
      <vt:lpstr>PBrush</vt:lpstr>
      <vt:lpstr>2023年年报和2024年 定期统计报表制度培训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导向科技</Company>
  <LinksUpToDate>false</LinksUpToDate>
  <SharedDoc>false</SharedDoc>
  <HyperlinksChanged>false</HyperlinksChanged>
  <AppVersion>14.0000</AppVersion>
  <Pages>44</Page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导向科技</dc:title>
  <dc:creator>导向科技</dc:creator>
  <cp:keywords>导向科技</cp:keywords>
  <dc:subject>导向科技</dc:subject>
  <cp:category>导向科技</cp:category>
  <cp:lastModifiedBy>Administrator</cp:lastModifiedBy>
  <cp:revision>1969</cp:revision>
  <cp:lastPrinted>1999-12-28T05:53:00Z</cp:lastPrinted>
  <dcterms:created xsi:type="dcterms:W3CDTF">1999-07-29T05:28:00Z</dcterms:created>
  <dcterms:modified xsi:type="dcterms:W3CDTF">2023-11-30T07:04:41Z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A6837410AA1044509EC1BF8DF1BA83C7</vt:lpwstr>
  </property>
  <property fmtid="{D5CDD505-2E9C-101B-9397-08002B2CF9AE}" pid="3" name="KSOProductBuildVer">
    <vt:lpwstr>2052-11.8.2.9022</vt:lpwstr>
  </property>
</Properties>
</file>